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3" r:id="rId4"/>
    <p:sldId id="270" r:id="rId5"/>
    <p:sldId id="268" r:id="rId6"/>
    <p:sldId id="271" r:id="rId7"/>
    <p:sldId id="275" r:id="rId8"/>
    <p:sldId id="267" r:id="rId9"/>
    <p:sldId id="281" r:id="rId10"/>
    <p:sldId id="276" r:id="rId11"/>
    <p:sldId id="277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79" r:id="rId22"/>
    <p:sldId id="278" r:id="rId23"/>
    <p:sldId id="266" r:id="rId24"/>
    <p:sldId id="280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AAEE745-B529-4905-BF72-540B4943EF00}" type="datetimeFigureOut">
              <a:rPr lang="it-IT" smtClean="0"/>
              <a:t>04/05/2015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111F167-3549-4546-858C-0F664CE2DCC1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Essere tutor dei tirocinanti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Quali pratiche nella scuola? </a:t>
            </a:r>
          </a:p>
          <a:p>
            <a:r>
              <a:rPr lang="it-IT" dirty="0" smtClean="0"/>
              <a:t>Come comunicarle?</a:t>
            </a:r>
          </a:p>
          <a:p>
            <a:endParaRPr lang="it-IT" dirty="0"/>
          </a:p>
          <a:p>
            <a:r>
              <a:rPr lang="it-IT" dirty="0" smtClean="0"/>
              <a:t>4 maggio 2015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5935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72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7200" dirty="0" smtClean="0">
                <a:solidFill>
                  <a:srgbClr val="FF0000"/>
                </a:solidFill>
              </a:rPr>
              <a:t>COMPRENDERE</a:t>
            </a:r>
            <a:endParaRPr lang="it-IT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051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Visione professionale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…</a:t>
            </a:r>
            <a:r>
              <a:rPr lang="it-IT" sz="3200" dirty="0" smtClean="0"/>
              <a:t>è </a:t>
            </a:r>
            <a:r>
              <a:rPr lang="it-IT" sz="3200" dirty="0"/>
              <a:t>la capacità di riconoscere e interpretare le caratteristiche rilevanti delle situazioni in aula (van Es &amp; </a:t>
            </a:r>
            <a:r>
              <a:rPr lang="it-IT" sz="3200" dirty="0" err="1"/>
              <a:t>Sherin</a:t>
            </a:r>
            <a:r>
              <a:rPr lang="it-IT" sz="3200" dirty="0"/>
              <a:t>, 2002). </a:t>
            </a:r>
            <a:endParaRPr lang="it-IT" sz="3200" i="1" dirty="0" smtClean="0"/>
          </a:p>
          <a:p>
            <a:r>
              <a:rPr lang="it-IT" sz="3200" i="1" dirty="0" smtClean="0"/>
              <a:t>Iniziando da….</a:t>
            </a:r>
          </a:p>
          <a:p>
            <a:pPr lvl="1"/>
            <a:r>
              <a:rPr lang="it-IT" sz="2800" dirty="0" smtClean="0"/>
              <a:t>L’obiettivo</a:t>
            </a:r>
          </a:p>
          <a:p>
            <a:pPr lvl="1"/>
            <a:r>
              <a:rPr lang="it-IT" sz="2800" dirty="0" smtClean="0"/>
              <a:t>La guida dell’insegnante</a:t>
            </a:r>
          </a:p>
          <a:p>
            <a:pPr lvl="1"/>
            <a:r>
              <a:rPr lang="it-IT" sz="2800" dirty="0" smtClean="0"/>
              <a:t>Il clima di apprendimento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562890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1. Come realizzare una valutazione formativa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Come progettate le prove di verifica</a:t>
            </a:r>
            <a:endParaRPr lang="fr-FR" dirty="0"/>
          </a:p>
          <a:p>
            <a:r>
              <a:rPr lang="it-IT" dirty="0"/>
              <a:t>Quali tipi di prove e come le mettete in relazione tra loro, per raccogliere quali informazioni?</a:t>
            </a:r>
            <a:endParaRPr lang="fr-FR" dirty="0"/>
          </a:p>
          <a:p>
            <a:r>
              <a:rPr lang="it-IT" dirty="0"/>
              <a:t>Come ritenete opportuno coinvolgere l’alunno nell’analisi della verifica?</a:t>
            </a:r>
            <a:endParaRPr lang="fr-FR" dirty="0"/>
          </a:p>
          <a:p>
            <a:r>
              <a:rPr lang="it-IT" dirty="0"/>
              <a:t>Quali strumenti utilizzate per favorire i processi di riflessione e autovalutazione dell’alunno?</a:t>
            </a:r>
            <a:endParaRPr lang="fr-FR" dirty="0"/>
          </a:p>
          <a:p>
            <a:r>
              <a:rPr lang="it-IT" dirty="0"/>
              <a:t>Come fornite agli alunni il feed-back sulla verifica e quando?</a:t>
            </a:r>
            <a:endParaRPr lang="fr-FR" dirty="0"/>
          </a:p>
          <a:p>
            <a:r>
              <a:rPr lang="it-IT" dirty="0"/>
              <a:t>Quali altre pratiche connesse alla valutazione permettono di aiutare l’alunno a migliorarsi?</a:t>
            </a:r>
            <a:endParaRPr lang="fr-FR" dirty="0"/>
          </a:p>
          <a:p>
            <a:r>
              <a:rPr lang="it-IT" dirty="0"/>
              <a:t>Su quali aspetti favorite un numero maggiore di </a:t>
            </a:r>
            <a:r>
              <a:rPr lang="it-IT" dirty="0" err="1"/>
              <a:t>feed</a:t>
            </a:r>
            <a:r>
              <a:rPr lang="it-IT" dirty="0"/>
              <a:t> back?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4188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dirty="0" smtClean="0">
                <a:solidFill>
                  <a:srgbClr val="FF0000"/>
                </a:solidFill>
              </a:rPr>
              <a:t>2. Come </a:t>
            </a:r>
            <a:r>
              <a:rPr lang="it-IT" sz="3100" dirty="0">
                <a:solidFill>
                  <a:srgbClr val="FF0000"/>
                </a:solidFill>
              </a:rPr>
              <a:t>progettare delle attività complesse adeguate a far sviluppare le competenze degli </a:t>
            </a:r>
            <a:r>
              <a:rPr lang="it-IT" sz="3100" dirty="0" smtClean="0">
                <a:solidFill>
                  <a:srgbClr val="FF0000"/>
                </a:solidFill>
              </a:rPr>
              <a:t>studenti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200" dirty="0"/>
              <a:t>Quali competenze sono sviluppabili a scuola?</a:t>
            </a:r>
            <a:endParaRPr lang="fr-FR" sz="3200" dirty="0"/>
          </a:p>
          <a:p>
            <a:r>
              <a:rPr lang="it-IT" sz="3200" dirty="0"/>
              <a:t>In che modo ritenete che l’alunno possa essere favorito in questo suo “diventare competente”?</a:t>
            </a:r>
            <a:endParaRPr lang="fr-FR" sz="3200" dirty="0"/>
          </a:p>
          <a:p>
            <a:r>
              <a:rPr lang="it-IT" sz="3200" dirty="0"/>
              <a:t>Quali compiti permettono questo spazio particolare di azione degli alunni?</a:t>
            </a:r>
            <a:endParaRPr lang="fr-FR" sz="3200" dirty="0"/>
          </a:p>
          <a:p>
            <a:r>
              <a:rPr lang="it-IT" sz="3200" dirty="0"/>
              <a:t>Quali linee guida dovrebbero seguire gli studenti per progettare delle attività complesse sostenibili e realizzabili?</a:t>
            </a:r>
            <a:endParaRPr lang="fr-FR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6832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 smtClean="0">
                <a:solidFill>
                  <a:srgbClr val="FF0000"/>
                </a:solidFill>
              </a:rPr>
              <a:t>3. Come </a:t>
            </a:r>
            <a:r>
              <a:rPr lang="it-IT" sz="3600" dirty="0">
                <a:solidFill>
                  <a:srgbClr val="FF0000"/>
                </a:solidFill>
              </a:rPr>
              <a:t>organizzare un percorso ponte tra scuola primaria e secondaria di primo </a:t>
            </a:r>
            <a:r>
              <a:rPr lang="it-IT" sz="3600" dirty="0" smtClean="0">
                <a:solidFill>
                  <a:srgbClr val="FF0000"/>
                </a:solidFill>
              </a:rPr>
              <a:t>grado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Su quali temi/problemi dovrebbero dialogare i due ordini di scuola?</a:t>
            </a:r>
            <a:endParaRPr lang="fr-FR" sz="3200" dirty="0"/>
          </a:p>
          <a:p>
            <a:r>
              <a:rPr lang="it-IT" sz="3200" dirty="0"/>
              <a:t>Come potrebbero farlo?</a:t>
            </a:r>
            <a:endParaRPr lang="fr-FR" sz="3200" dirty="0"/>
          </a:p>
          <a:p>
            <a:r>
              <a:rPr lang="it-IT" sz="3200" dirty="0"/>
              <a:t>Quali attività sono risultate interessanti per realizzare questa continuità?</a:t>
            </a:r>
            <a:endParaRPr lang="fr-FR" sz="3200" dirty="0"/>
          </a:p>
          <a:p>
            <a:r>
              <a:rPr lang="it-IT" sz="3200" dirty="0"/>
              <a:t>A quali problemi dovrebbero porre attenzione?</a:t>
            </a:r>
            <a:endParaRPr lang="fr-FR" sz="3200" dirty="0"/>
          </a:p>
          <a:p>
            <a:r>
              <a:rPr lang="it-IT" sz="3200" dirty="0"/>
              <a:t>A quali processi burocratici dovrebbero attenersi?</a:t>
            </a:r>
            <a:endParaRPr lang="fr-FR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863717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4. Come realizzare attività inclusive?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Quali esperienze sperimentate possono essere ritenute favorevoli all’inclusione?</a:t>
            </a:r>
            <a:endParaRPr lang="fr-FR" sz="3200" dirty="0"/>
          </a:p>
          <a:p>
            <a:r>
              <a:rPr lang="it-IT" sz="3200" dirty="0"/>
              <a:t>Come si possono condividere all’interno del gruppo dei docenti le strategie di inclusione</a:t>
            </a:r>
            <a:endParaRPr lang="fr-FR" sz="3200" dirty="0"/>
          </a:p>
          <a:p>
            <a:r>
              <a:rPr lang="it-IT" sz="3200" dirty="0"/>
              <a:t>A partire dalle esperienze sperimentate, come potreste definire l’inclusione (reale e sostenibile) nelle classi attuali?</a:t>
            </a:r>
            <a:endParaRPr lang="fr-FR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260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5. Come gestire la classe durante la lezione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Quali potrebbero essere le situazioni più problematiche da affrontare?</a:t>
            </a:r>
            <a:endParaRPr lang="fr-FR" dirty="0"/>
          </a:p>
          <a:p>
            <a:r>
              <a:rPr lang="it-IT" dirty="0"/>
              <a:t>Come lo aiutereste a comprendere i “segnali” della classe?</a:t>
            </a:r>
            <a:endParaRPr lang="fr-FR" dirty="0"/>
          </a:p>
          <a:p>
            <a:r>
              <a:rPr lang="it-IT" dirty="0"/>
              <a:t>Quali strategie di gestione della classe suggerireste allo tirocinante?</a:t>
            </a:r>
            <a:endParaRPr lang="fr-FR" dirty="0"/>
          </a:p>
          <a:p>
            <a:r>
              <a:rPr lang="it-IT" dirty="0"/>
              <a:t>A quali risorse potrebbe fare riferimento il tirocinante per risolvere delle situazioni problematiche che da solo non sarebbe in grado di affrontare?</a:t>
            </a:r>
            <a:endParaRPr lang="fr-FR" dirty="0"/>
          </a:p>
          <a:p>
            <a:r>
              <a:rPr lang="it-IT" dirty="0"/>
              <a:t>Fate un esempio di una situazione problematica che si manifesta frequentemente nelle classi.</a:t>
            </a:r>
            <a:endParaRPr lang="fr-FR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0108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6. </a:t>
            </a:r>
            <a:r>
              <a:rPr lang="it-IT" sz="3200" dirty="0">
                <a:solidFill>
                  <a:srgbClr val="FF0000"/>
                </a:solidFill>
              </a:rPr>
              <a:t>Come costruire una documentazione utile per definire un problema di apprendimento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Quali sono i problemi di apprendimento più frequenti oggi, secondo la vostra esperienza?</a:t>
            </a:r>
            <a:endParaRPr lang="fr-FR" sz="2800" dirty="0"/>
          </a:p>
          <a:p>
            <a:r>
              <a:rPr lang="it-IT" sz="2800" dirty="0"/>
              <a:t>Quali modalità di osservazione e di documentazione vengono condivisi dai docenti per capire al meglio il problema di apprendimento di uno o più studenti?</a:t>
            </a:r>
            <a:endParaRPr lang="fr-FR" sz="2800" dirty="0"/>
          </a:p>
          <a:p>
            <a:r>
              <a:rPr lang="it-IT" sz="2800" dirty="0"/>
              <a:t>A quali tipi di risorse (presenti nella scuola) potrebbe far riferimento uno tirocinante per comprendere al meglio i problemi che presentano gli alunni?</a:t>
            </a:r>
            <a:endParaRPr lang="fr-FR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6009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7. </a:t>
            </a:r>
            <a:r>
              <a:rPr lang="it-IT" dirty="0">
                <a:solidFill>
                  <a:srgbClr val="FF0000"/>
                </a:solidFill>
              </a:rPr>
              <a:t>Come si possa progettare un percorso interdisciplinare (non multidisciplinare)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Quali progetti interdisciplinari potreste mostrare ad un tirocinante?</a:t>
            </a:r>
            <a:endParaRPr lang="fr-FR" dirty="0"/>
          </a:p>
          <a:p>
            <a:r>
              <a:rPr lang="it-IT" dirty="0"/>
              <a:t>Come sono stati progettati e quale tipo di valutazione è stata fatta al termine del progetto stesso?</a:t>
            </a:r>
            <a:endParaRPr lang="fr-FR" dirty="0"/>
          </a:p>
          <a:p>
            <a:r>
              <a:rPr lang="it-IT" dirty="0"/>
              <a:t>Come sono stati elaborati e quali discipline hanno coinvolto?</a:t>
            </a:r>
            <a:endParaRPr lang="fr-FR" dirty="0"/>
          </a:p>
          <a:p>
            <a:r>
              <a:rPr lang="it-IT" dirty="0"/>
              <a:t>Quali potenzialità e problemi hanno presentato questi progetti?</a:t>
            </a:r>
            <a:endParaRPr lang="fr-FR" dirty="0"/>
          </a:p>
          <a:p>
            <a:r>
              <a:rPr lang="it-IT" dirty="0"/>
              <a:t>Quale spazio hanno avuto all’interno del curricolo verticale?</a:t>
            </a:r>
            <a:endParaRPr lang="fr-FR" dirty="0"/>
          </a:p>
          <a:p>
            <a:r>
              <a:rPr lang="it-IT" dirty="0"/>
              <a:t>Quali competenze hanno potuto sviluppato gli studenti nell’ambito di questi progetti?</a:t>
            </a:r>
            <a:endParaRPr lang="fr-FR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8326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>
                <a:solidFill>
                  <a:srgbClr val="FF0000"/>
                </a:solidFill>
              </a:rPr>
              <a:t>8. Come </a:t>
            </a:r>
            <a:r>
              <a:rPr lang="it-IT" sz="2800" dirty="0">
                <a:solidFill>
                  <a:srgbClr val="FF0000"/>
                </a:solidFill>
              </a:rPr>
              <a:t>operare per la costruzione del processo di Autovalutazione della Scuola, oggi RAV</a:t>
            </a:r>
            <a:endParaRPr lang="it-IT" sz="28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Quali processi debbono essere messi in atto per realizzare un processo di autovalutazione della scuola?</a:t>
            </a:r>
            <a:endParaRPr lang="fr-FR" sz="2800" dirty="0"/>
          </a:p>
          <a:p>
            <a:r>
              <a:rPr lang="it-IT" sz="2800" dirty="0"/>
              <a:t>Quali strumenti di raccolta dati vengono utilizzati e per quale scopo?</a:t>
            </a:r>
            <a:endParaRPr lang="fr-FR" sz="2800" dirty="0"/>
          </a:p>
          <a:p>
            <a:r>
              <a:rPr lang="it-IT" sz="2800" dirty="0"/>
              <a:t>Quale impatto reale ha un processo di autovalutazione sulla scuola? Ha favorito dei cambiamenti? Quali? </a:t>
            </a:r>
            <a:endParaRPr lang="fr-FR" sz="2800" dirty="0"/>
          </a:p>
          <a:p>
            <a:r>
              <a:rPr lang="it-IT" sz="2800" dirty="0"/>
              <a:t>Su quali aspetti di questo processo </a:t>
            </a:r>
            <a:r>
              <a:rPr lang="it-IT" sz="2800" dirty="0" err="1"/>
              <a:t>autovalutativo</a:t>
            </a:r>
            <a:r>
              <a:rPr lang="it-IT" sz="2800" dirty="0"/>
              <a:t> ciascun docente della scuola può fornire un contributo?</a:t>
            </a:r>
            <a:endParaRPr lang="fr-FR" sz="28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8384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Il progetto di tirocinio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Criteri guida: </a:t>
            </a:r>
            <a:endParaRPr lang="it-IT" sz="3600" dirty="0" smtClean="0"/>
          </a:p>
          <a:p>
            <a:r>
              <a:rPr lang="it-IT" sz="3600" dirty="0" smtClean="0"/>
              <a:t>il </a:t>
            </a:r>
            <a:r>
              <a:rPr lang="it-IT" sz="3600" b="1" dirty="0"/>
              <a:t>dialogo fra saperi teorici e pratici</a:t>
            </a:r>
            <a:r>
              <a:rPr lang="it-IT" sz="3600" dirty="0"/>
              <a:t>, </a:t>
            </a:r>
            <a:endParaRPr lang="it-IT" sz="3600" dirty="0" smtClean="0"/>
          </a:p>
          <a:p>
            <a:r>
              <a:rPr lang="it-IT" sz="3600" dirty="0" smtClean="0"/>
              <a:t>l’importanza </a:t>
            </a:r>
            <a:r>
              <a:rPr lang="it-IT" sz="3600" b="1" dirty="0"/>
              <a:t>dell’analisi della pratica didattica</a:t>
            </a:r>
            <a:r>
              <a:rPr lang="it-IT" sz="3600" dirty="0"/>
              <a:t> e dello sviluppo dei processi riflessivi, </a:t>
            </a:r>
            <a:endParaRPr lang="it-IT" sz="3600" dirty="0" smtClean="0"/>
          </a:p>
          <a:p>
            <a:r>
              <a:rPr lang="it-IT" sz="3600" dirty="0" smtClean="0"/>
              <a:t>lo </a:t>
            </a:r>
            <a:r>
              <a:rPr lang="it-IT" sz="3600" dirty="0"/>
              <a:t>sviluppo di un </a:t>
            </a:r>
            <a:r>
              <a:rPr lang="it-IT" sz="3600" b="1" dirty="0"/>
              <a:t>habitus di ricerca e di auto-progettazione professionale</a:t>
            </a:r>
            <a:endParaRPr lang="fr-FR" sz="3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3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9. Come pensare la propria progettazione professionale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Se doveste spiegare ai tirocinanti quali sono le competenze caratterizzanti la professionalità docente, su quali vi concentrereste e perché?</a:t>
            </a:r>
            <a:endParaRPr lang="fr-FR" sz="2800" dirty="0"/>
          </a:p>
          <a:p>
            <a:r>
              <a:rPr lang="it-IT" sz="2800" dirty="0"/>
              <a:t>Quali azioni professionali dovrebbero corrispondere alle competenze che avete scelto?</a:t>
            </a:r>
            <a:endParaRPr lang="fr-FR" sz="2800" dirty="0"/>
          </a:p>
          <a:p>
            <a:r>
              <a:rPr lang="it-IT" sz="2800" dirty="0"/>
              <a:t>Come suggerireste di sviluppare tali competenze nella formazione in servizio?</a:t>
            </a:r>
            <a:endParaRPr lang="fr-FR" sz="2800" dirty="0"/>
          </a:p>
          <a:p>
            <a:r>
              <a:rPr lang="it-IT" sz="2800" dirty="0"/>
              <a:t>Quali occasioni, secondo la vostra esperienza, sono state più formative?</a:t>
            </a:r>
            <a:endParaRPr lang="fr-FR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3266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sz="66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6600" dirty="0" smtClean="0">
                <a:solidFill>
                  <a:srgbClr val="FF0000"/>
                </a:solidFill>
              </a:rPr>
              <a:t>IL DIARIO DI BORDO</a:t>
            </a:r>
            <a:endParaRPr lang="it-IT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663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Il ruolo del tutor dei tirocinanti</a:t>
            </a:r>
            <a:r>
              <a:rPr lang="fr-FR" b="1" dirty="0"/>
              <a:t/>
            </a:r>
            <a:br>
              <a:rPr lang="fr-FR" b="1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0758" y="1052736"/>
            <a:ext cx="8784976" cy="535225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b="1" dirty="0" smtClean="0">
                <a:solidFill>
                  <a:srgbClr val="FF0000"/>
                </a:solidFill>
              </a:rPr>
              <a:t>Dal </a:t>
            </a:r>
            <a:r>
              <a:rPr lang="it-IT" b="1" dirty="0">
                <a:solidFill>
                  <a:srgbClr val="FF0000"/>
                </a:solidFill>
              </a:rPr>
              <a:t>DM249/2010, Art. 11, comma 3</a:t>
            </a:r>
            <a:endParaRPr lang="fr-FR" b="1" dirty="0">
              <a:solidFill>
                <a:srgbClr val="FF0000"/>
              </a:solidFill>
            </a:endParaRPr>
          </a:p>
          <a:p>
            <a:r>
              <a:rPr lang="it-IT" dirty="0"/>
              <a:t>I tutor dei tirocinanti hanno </a:t>
            </a:r>
            <a:r>
              <a:rPr lang="it-IT" b="1" dirty="0">
                <a:solidFill>
                  <a:srgbClr val="FF0000"/>
                </a:solidFill>
              </a:rPr>
              <a:t>il compito di orientare </a:t>
            </a:r>
            <a:r>
              <a:rPr lang="it-IT" dirty="0"/>
              <a:t>gli studenti rispetto agli assetti organizzativi e didattici della </a:t>
            </a:r>
            <a:r>
              <a:rPr lang="it-IT" dirty="0" smtClean="0"/>
              <a:t>scuola e </a:t>
            </a:r>
            <a:r>
              <a:rPr lang="it-IT" dirty="0"/>
              <a:t>alle diverse </a:t>
            </a:r>
            <a:r>
              <a:rPr lang="it-IT" dirty="0" smtClean="0"/>
              <a:t>attività </a:t>
            </a:r>
            <a:r>
              <a:rPr lang="it-IT" dirty="0"/>
              <a:t>e pratiche in classe</a:t>
            </a:r>
            <a:r>
              <a:rPr lang="it-IT" b="1" dirty="0">
                <a:solidFill>
                  <a:srgbClr val="FF0000"/>
                </a:solidFill>
              </a:rPr>
              <a:t>, di accompagnare e monitorare </a:t>
            </a:r>
            <a:r>
              <a:rPr lang="it-IT" dirty="0"/>
              <a:t>l'inserimento in classe e la gestione diretta dei processi di insegnamento degli studenti tirocinanti. I docenti chiamati a svolgere i predetti compiti sono designati dai coordinatori didattici e dai dirigenti scolastici preposti alle scuole iscritte nell'elenco di cui all'articolo 12, tra i docenti in servizio con contratto a tempo indeterminato nelle medesime istituzioni e che ne abbiano </a:t>
            </a:r>
            <a:r>
              <a:rPr lang="it-IT" dirty="0" smtClean="0"/>
              <a:t>fatto domanda.</a:t>
            </a:r>
          </a:p>
          <a:p>
            <a:endParaRPr lang="fr-FR" dirty="0"/>
          </a:p>
          <a:p>
            <a:pPr lvl="0"/>
            <a:r>
              <a:rPr lang="it-IT" b="1" dirty="0">
                <a:solidFill>
                  <a:srgbClr val="FF0000"/>
                </a:solidFill>
              </a:rPr>
              <a:t>orientare</a:t>
            </a:r>
            <a:r>
              <a:rPr lang="it-IT" dirty="0"/>
              <a:t> (costruzione del sé professionale in rapporto alle attività e all’organizzazione) </a:t>
            </a:r>
            <a:endParaRPr lang="fr-FR" dirty="0"/>
          </a:p>
          <a:p>
            <a:pPr lvl="0"/>
            <a:r>
              <a:rPr lang="it-IT" b="1" dirty="0">
                <a:solidFill>
                  <a:srgbClr val="FF0000"/>
                </a:solidFill>
              </a:rPr>
              <a:t>accompagnare</a:t>
            </a:r>
            <a:r>
              <a:rPr lang="it-IT" dirty="0"/>
              <a:t> (sostenere nelle difficoltà, aiutare a comprendere, restituire </a:t>
            </a:r>
            <a:r>
              <a:rPr lang="it-IT" dirty="0" err="1"/>
              <a:t>feed</a:t>
            </a:r>
            <a:r>
              <a:rPr lang="it-IT" dirty="0"/>
              <a:t> back)</a:t>
            </a:r>
            <a:endParaRPr lang="fr-FR" dirty="0"/>
          </a:p>
          <a:p>
            <a:pPr lvl="0"/>
            <a:r>
              <a:rPr lang="it-IT" b="1" dirty="0">
                <a:solidFill>
                  <a:srgbClr val="FF0000"/>
                </a:solidFill>
              </a:rPr>
              <a:t>monitorare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/>
              <a:t>(controllo dello svolgimento del tirocinio, osservazione e analisi della pratica di insegnamento, del processo di professionalizzazione).</a:t>
            </a:r>
            <a:endParaRPr lang="fr-FR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113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DIARIO DI </a:t>
            </a:r>
            <a:r>
              <a:rPr lang="it-IT" b="1" dirty="0" smtClean="0">
                <a:solidFill>
                  <a:srgbClr val="FF0000"/>
                </a:solidFill>
              </a:rPr>
              <a:t>BORDO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289621"/>
              </p:ext>
            </p:extLst>
          </p:nvPr>
        </p:nvGraphicFramePr>
        <p:xfrm>
          <a:off x="0" y="1127760"/>
          <a:ext cx="9144000" cy="734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4262184"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solidFill>
                            <a:schemeClr val="bg1"/>
                          </a:solidFill>
                        </a:rPr>
                        <a:t>Per </a:t>
                      </a:r>
                      <a:r>
                        <a:rPr lang="it-IT" sz="2800" dirty="0" smtClean="0">
                          <a:solidFill>
                            <a:schemeClr val="bg1"/>
                          </a:solidFill>
                        </a:rPr>
                        <a:t>i tutor che seguono i tirocinanti (come da indicazioni contenute nel file</a:t>
                      </a:r>
                      <a:r>
                        <a:rPr lang="it-IT" sz="28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  <a:p>
                      <a:endParaRPr lang="it-IT" sz="280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it-IT" sz="2800" u="sng" dirty="0" smtClean="0">
                          <a:solidFill>
                            <a:schemeClr val="bg1"/>
                          </a:solidFill>
                        </a:rPr>
                        <a:t>Per i tutor che non hanno attualmente dei tirocinanti</a:t>
                      </a:r>
                      <a:r>
                        <a:rPr lang="it-IT" sz="2800" dirty="0" smtClean="0">
                          <a:solidFill>
                            <a:schemeClr val="bg1"/>
                          </a:solidFill>
                        </a:rPr>
                        <a:t>: utilizzarlo come strumento di riflessione sulla propria professionalità. </a:t>
                      </a:r>
                      <a:endParaRPr lang="it-IT" sz="28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it-IT" sz="2800" dirty="0" smtClean="0">
                          <a:solidFill>
                            <a:schemeClr val="bg1"/>
                          </a:solidFill>
                        </a:rPr>
                        <a:t>quali</a:t>
                      </a:r>
                      <a:r>
                        <a:rPr lang="it-IT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it-IT" sz="2800" baseline="0" dirty="0" smtClean="0">
                          <a:solidFill>
                            <a:schemeClr val="bg1"/>
                          </a:solidFill>
                        </a:rPr>
                        <a:t>competenze sviluppate, quali prossimi traguardi </a:t>
                      </a:r>
                      <a:endParaRPr lang="it-IT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it-IT" sz="2800" baseline="0" dirty="0" smtClean="0">
                          <a:solidFill>
                            <a:schemeClr val="bg1"/>
                          </a:solidFill>
                        </a:rPr>
                        <a:t>come </a:t>
                      </a:r>
                      <a:r>
                        <a:rPr lang="it-IT" sz="2800" baseline="0" dirty="0" smtClean="0">
                          <a:solidFill>
                            <a:schemeClr val="bg1"/>
                          </a:solidFill>
                        </a:rPr>
                        <a:t>avreste voluto essere supportati nello sviluppo della vostra professionalità in fase </a:t>
                      </a:r>
                      <a:r>
                        <a:rPr lang="it-IT" sz="2800" baseline="0" dirty="0" smtClean="0">
                          <a:solidFill>
                            <a:schemeClr val="bg1"/>
                          </a:solidFill>
                        </a:rPr>
                        <a:t>iniziale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it-IT" sz="2800" baseline="0" dirty="0" smtClean="0">
                          <a:solidFill>
                            <a:schemeClr val="bg1"/>
                          </a:solidFill>
                        </a:rPr>
                        <a:t>come </a:t>
                      </a:r>
                      <a:r>
                        <a:rPr lang="it-IT" sz="2800" baseline="0" dirty="0" smtClean="0">
                          <a:solidFill>
                            <a:schemeClr val="bg1"/>
                          </a:solidFill>
                        </a:rPr>
                        <a:t>pensate possano essere attivati i processi di orientamento, accompagnamento, monitoraggio </a:t>
                      </a:r>
                      <a:endParaRPr lang="it-IT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it-IT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it-IT" sz="2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it-IT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963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Cosa trarre dai Diari di Bordo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it-IT" sz="2800" dirty="0" smtClean="0"/>
              <a:t>indicatori di sviluppo della professionalità docente (a partire dalle annotazioni sul tirocinante)</a:t>
            </a:r>
          </a:p>
          <a:p>
            <a:pPr marL="457200" indent="-457200">
              <a:buAutoNum type="arabicPeriod"/>
            </a:pPr>
            <a:r>
              <a:rPr lang="it-IT" sz="2800" dirty="0" smtClean="0"/>
              <a:t>Attività favorevoli alle azioni di orientamento, accompagnamento, monitoraggio da parte del tutor dei tirocinanti</a:t>
            </a:r>
          </a:p>
          <a:p>
            <a:pPr marL="457200" indent="-457200">
              <a:buAutoNum type="arabicPeriod"/>
            </a:pPr>
            <a:r>
              <a:rPr lang="it-IT" sz="2800" dirty="0" smtClean="0"/>
              <a:t>Analisi sull’attivazione di un processo </a:t>
            </a:r>
            <a:r>
              <a:rPr lang="it-IT" sz="2800" dirty="0" err="1" smtClean="0"/>
              <a:t>autovalutativo</a:t>
            </a:r>
            <a:r>
              <a:rPr lang="it-IT" sz="2800" dirty="0" smtClean="0"/>
              <a:t> dei docenti rispetto alla propria professionalità</a:t>
            </a:r>
          </a:p>
          <a:p>
            <a:pPr marL="457200" indent="-457200">
              <a:buAutoNum type="arabicPeriod"/>
            </a:pPr>
            <a:r>
              <a:rPr lang="it-IT" sz="2800" dirty="0" smtClean="0"/>
              <a:t>Il confronto tra saperi teorici e saperi pratici: pratiche formative a confronto.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994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Articolazione del tirocinio</a:t>
            </a:r>
            <a:r>
              <a:rPr lang="fr-FR" dirty="0"/>
              <a:t/>
            </a:r>
            <a:br>
              <a:rPr lang="fr-FR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3200" b="1" dirty="0" smtClean="0"/>
              <a:t>Fase </a:t>
            </a:r>
            <a:r>
              <a:rPr lang="it-IT" sz="3200" b="1" dirty="0"/>
              <a:t>1</a:t>
            </a:r>
            <a:r>
              <a:rPr lang="it-IT" sz="3200" dirty="0"/>
              <a:t>: la familiarizzazione con l’ambiente scolastico e le pratiche didattiche (2 anno)</a:t>
            </a:r>
            <a:endParaRPr lang="fr-FR" sz="3200" dirty="0"/>
          </a:p>
          <a:p>
            <a:pPr lvl="0"/>
            <a:r>
              <a:rPr lang="it-IT" sz="3200" b="1" dirty="0"/>
              <a:t>Fase 2</a:t>
            </a:r>
            <a:r>
              <a:rPr lang="it-IT" sz="3200" dirty="0"/>
              <a:t>: sperimentazione di azioni di progettazione, insegnamento e valutazione (3-4 anno)</a:t>
            </a:r>
            <a:endParaRPr lang="fr-FR" sz="3200" dirty="0"/>
          </a:p>
          <a:p>
            <a:pPr lvl="0"/>
            <a:r>
              <a:rPr lang="it-IT" sz="3200" b="1" dirty="0"/>
              <a:t>Fase 3</a:t>
            </a:r>
            <a:r>
              <a:rPr lang="it-IT" sz="3200" dirty="0"/>
              <a:t>: analisi delle pratiche e consolidamento delle pratiche delle posture di ricerca e problematizzazione (4-5 anno).</a:t>
            </a:r>
            <a:endParaRPr lang="fr-FR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011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figura «speciale»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55189"/>
            <a:ext cx="8136904" cy="5414739"/>
          </a:xfrm>
        </p:spPr>
      </p:pic>
      <p:sp>
        <p:nvSpPr>
          <p:cNvPr id="5" name="CasellaDiTesto 4"/>
          <p:cNvSpPr txBox="1"/>
          <p:nvPr/>
        </p:nvSpPr>
        <p:spPr>
          <a:xfrm>
            <a:off x="529945" y="5077053"/>
            <a:ext cx="3528392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Difficile da comprendere </a:t>
            </a:r>
            <a:r>
              <a:rPr lang="it-IT" sz="2000" b="1" dirty="0" smtClean="0"/>
              <a:t>per </a:t>
            </a:r>
          </a:p>
          <a:p>
            <a:r>
              <a:rPr lang="it-IT" sz="2000" b="1" dirty="0" smtClean="0"/>
              <a:t>- numerosità</a:t>
            </a:r>
          </a:p>
          <a:p>
            <a:r>
              <a:rPr lang="it-IT" sz="2000" b="1" dirty="0" smtClean="0"/>
              <a:t>- distribuzione territoriale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01285" y="1340768"/>
            <a:ext cx="3528392" cy="3477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IMPORTANTE</a:t>
            </a:r>
          </a:p>
          <a:p>
            <a:pPr marL="457200" indent="-457200">
              <a:buAutoNum type="arabicPeriod"/>
            </a:pPr>
            <a:r>
              <a:rPr lang="it-IT" sz="2000" b="1" dirty="0"/>
              <a:t>I</a:t>
            </a:r>
            <a:r>
              <a:rPr lang="it-IT" sz="2000" b="1" dirty="0" smtClean="0"/>
              <a:t>ncarna la professione</a:t>
            </a:r>
          </a:p>
          <a:p>
            <a:pPr marL="457200" indent="-457200">
              <a:buAutoNum type="arabicPeriod"/>
            </a:pPr>
            <a:r>
              <a:rPr lang="it-IT" sz="2000" b="1" dirty="0" smtClean="0"/>
              <a:t>Restituisce il </a:t>
            </a:r>
            <a:r>
              <a:rPr lang="it-IT" sz="2000" b="1" dirty="0" err="1" smtClean="0"/>
              <a:t>feed</a:t>
            </a:r>
            <a:r>
              <a:rPr lang="it-IT" sz="2000" b="1" dirty="0" smtClean="0"/>
              <a:t> back che contribuisce alla costruzione dell’identità professionale</a:t>
            </a:r>
          </a:p>
          <a:p>
            <a:pPr marL="457200" indent="-457200">
              <a:buAutoNum type="arabicPeriod"/>
            </a:pPr>
            <a:r>
              <a:rPr lang="it-IT" sz="2000" b="1" dirty="0" smtClean="0"/>
              <a:t>Fornisce un’interpretazione del senso della scuole e dell’insegnare</a:t>
            </a:r>
            <a:endParaRPr lang="it-IT" sz="20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283968" y="5877272"/>
            <a:ext cx="4320480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Una figura da formare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843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Scopo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Condividere percorsi formativi basati sull’analisi dell’azione per</a:t>
            </a:r>
          </a:p>
          <a:p>
            <a:pPr lvl="1"/>
            <a:r>
              <a:rPr lang="it-IT" dirty="0" smtClean="0"/>
              <a:t>Individuare elementi comuni da osservare, discutere con il tirocinante</a:t>
            </a:r>
          </a:p>
          <a:p>
            <a:pPr lvl="1"/>
            <a:r>
              <a:rPr lang="it-IT" dirty="0" smtClean="0"/>
              <a:t>Comprendere il processo dell’azione didattica: dalla progettazione all’insegnamento in aula</a:t>
            </a:r>
          </a:p>
          <a:p>
            <a:pPr lvl="1"/>
            <a:r>
              <a:rPr lang="it-IT" dirty="0" smtClean="0"/>
              <a:t>Utilizzare un lessico comune</a:t>
            </a:r>
          </a:p>
          <a:p>
            <a:pPr lvl="1"/>
            <a:endParaRPr lang="it-IT" dirty="0"/>
          </a:p>
          <a:p>
            <a:r>
              <a:rPr lang="it-IT" dirty="0" smtClean="0">
                <a:solidFill>
                  <a:srgbClr val="FF0000"/>
                </a:solidFill>
              </a:rPr>
              <a:t>Osservare e comprendere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Sviluppo di una Analisi intenzionale della propria pratica ai fini dello sviluppo professionale.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9436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Oltre l’osservare….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A oggi, la ricerca ha mostrato che gli insegnanti non in servizio iscritti a corsi di istruzione universitari </a:t>
            </a:r>
            <a:r>
              <a:rPr lang="it-IT" sz="3200" dirty="0">
                <a:solidFill>
                  <a:srgbClr val="FF0000"/>
                </a:solidFill>
              </a:rPr>
              <a:t>sono capaci di descrivere situazioni di classe. </a:t>
            </a:r>
            <a:r>
              <a:rPr lang="it-IT" sz="3200" dirty="0"/>
              <a:t>Al contrario, </a:t>
            </a:r>
            <a:r>
              <a:rPr lang="it-IT" sz="3200" dirty="0">
                <a:solidFill>
                  <a:srgbClr val="FF0000"/>
                </a:solidFill>
              </a:rPr>
              <a:t>la loro abilità di spiegare e di predire le conseguenze e gli esiti di quelle situazioni in modo adeguato è inferiore </a:t>
            </a:r>
            <a:r>
              <a:rPr lang="it-IT" sz="3200" dirty="0"/>
              <a:t>a quello sperimentato dagli insegnanti in servizio (</a:t>
            </a:r>
            <a:r>
              <a:rPr lang="it-IT" sz="3200" dirty="0" err="1"/>
              <a:t>Oser</a:t>
            </a:r>
            <a:r>
              <a:rPr lang="it-IT" sz="3200" dirty="0"/>
              <a:t>, </a:t>
            </a:r>
            <a:r>
              <a:rPr lang="it-IT" sz="3200" dirty="0" err="1"/>
              <a:t>Heinzer</a:t>
            </a:r>
            <a:r>
              <a:rPr lang="it-IT" sz="3200" dirty="0"/>
              <a:t>, &amp; </a:t>
            </a:r>
            <a:r>
              <a:rPr lang="it-IT" sz="3200" dirty="0" err="1"/>
              <a:t>Salzmann</a:t>
            </a:r>
            <a:r>
              <a:rPr lang="it-IT" sz="3200" dirty="0"/>
              <a:t>, 2010; </a:t>
            </a:r>
            <a:r>
              <a:rPr lang="it-IT" sz="3200" dirty="0" err="1"/>
              <a:t>Seidel</a:t>
            </a:r>
            <a:r>
              <a:rPr lang="it-IT" sz="3200" dirty="0"/>
              <a:t> &amp; </a:t>
            </a:r>
            <a:r>
              <a:rPr lang="it-IT" sz="3200" dirty="0" err="1"/>
              <a:t>Prenzel</a:t>
            </a:r>
            <a:r>
              <a:rPr lang="it-IT" sz="3200" dirty="0"/>
              <a:t>, 2007).</a:t>
            </a:r>
          </a:p>
        </p:txBody>
      </p:sp>
    </p:spTree>
    <p:extLst>
      <p:ext uri="{BB962C8B-B14F-4D97-AF65-F5344CB8AC3E}">
        <p14:creationId xmlns:p14="http://schemas.microsoft.com/office/powerpoint/2010/main" val="804637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sz="72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7200" dirty="0" smtClean="0">
                <a:solidFill>
                  <a:srgbClr val="FF0000"/>
                </a:solidFill>
              </a:rPr>
              <a:t>OSSERVARE…..</a:t>
            </a:r>
            <a:endParaRPr lang="it-IT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496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Le quattro </a:t>
            </a:r>
            <a:r>
              <a:rPr lang="it-IT" dirty="0" smtClean="0"/>
              <a:t>logiche (I anno)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379158"/>
              </p:ext>
            </p:extLst>
          </p:nvPr>
        </p:nvGraphicFramePr>
        <p:xfrm>
          <a:off x="0" y="1268761"/>
          <a:ext cx="9144000" cy="5397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0920"/>
                <a:gridCol w="5263080"/>
              </a:tblGrid>
              <a:tr h="1461750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EPISTEMOLOGICA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Nodi</a:t>
                      </a:r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 epistemologici</a:t>
                      </a:r>
                    </a:p>
                    <a:p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relazioni tra concetti</a:t>
                      </a:r>
                    </a:p>
                    <a:p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Successione dei contenuti</a:t>
                      </a:r>
                    </a:p>
                    <a:p>
                      <a:r>
                        <a:rPr lang="it-IT" baseline="0" dirty="0" smtClean="0">
                          <a:solidFill>
                            <a:schemeClr val="tx1"/>
                          </a:solidFill>
                        </a:rPr>
                        <a:t>Reificazioni di saperi (es. pendolo)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99077">
                <a:tc>
                  <a:txBody>
                    <a:bodyPr/>
                    <a:lstStyle/>
                    <a:p>
                      <a:r>
                        <a:rPr lang="it-IT" sz="2800" b="1" dirty="0" smtClean="0"/>
                        <a:t>«INGEGNERIA» DIDATTICA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Strumenti (LIM, lavagna…)</a:t>
                      </a:r>
                    </a:p>
                    <a:p>
                      <a:r>
                        <a:rPr lang="it-IT" b="1" dirty="0" smtClean="0"/>
                        <a:t>Vincoli (tempi, spazi)</a:t>
                      </a:r>
                    </a:p>
                    <a:p>
                      <a:r>
                        <a:rPr lang="it-IT" b="1" dirty="0" smtClean="0"/>
                        <a:t>Tecniche (e le loro regole di funzionamento) e il rapporto con gli obiettivi, l’attività</a:t>
                      </a:r>
                    </a:p>
                    <a:p>
                      <a:endParaRPr lang="it-IT" dirty="0"/>
                    </a:p>
                  </a:txBody>
                  <a:tcPr/>
                </a:tc>
              </a:tr>
              <a:tr h="1124423">
                <a:tc>
                  <a:txBody>
                    <a:bodyPr/>
                    <a:lstStyle/>
                    <a:p>
                      <a:r>
                        <a:rPr lang="it-IT" sz="2800" b="1" dirty="0" smtClean="0"/>
                        <a:t>VALORIALE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Finalità educative (autonomia, responsabilità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Valorizzazione, inclusione, </a:t>
                      </a:r>
                      <a:r>
                        <a:rPr lang="it-IT" b="1" baseline="0" dirty="0" smtClean="0"/>
                        <a:t>personalizzazione</a:t>
                      </a:r>
                      <a:endParaRPr lang="it-IT" b="1" dirty="0" smtClean="0"/>
                    </a:p>
                    <a:p>
                      <a:endParaRPr lang="it-IT" dirty="0"/>
                    </a:p>
                  </a:txBody>
                  <a:tcPr/>
                </a:tc>
              </a:tr>
              <a:tr h="1011981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DELL’APPRENDIMENTO</a:t>
                      </a:r>
                      <a:endParaRPr lang="it-IT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Età dei bambini, maturazione,</a:t>
                      </a:r>
                      <a:r>
                        <a:rPr lang="it-IT" b="1" baseline="0" dirty="0" smtClean="0"/>
                        <a:t> conoscenze pregresse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765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dispositivo didattico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800" dirty="0" smtClean="0"/>
              <a:t>A partire da sequenze video….</a:t>
            </a:r>
          </a:p>
          <a:p>
            <a:pPr marL="0" indent="0">
              <a:buNone/>
            </a:pPr>
            <a:r>
              <a:rPr lang="it-IT" sz="4800" dirty="0" smtClean="0"/>
              <a:t>Risalire alla struttura del dispositivo didattico, alla sua logica in funzione dell’apprendimento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1196860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Solstiz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</TotalTime>
  <Words>1344</Words>
  <Application>Microsoft Office PowerPoint</Application>
  <PresentationFormat>Presentazione su schermo (4:3)</PresentationFormat>
  <Paragraphs>135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Chiaro</vt:lpstr>
      <vt:lpstr>Essere tutor dei tirocinanti</vt:lpstr>
      <vt:lpstr>Il progetto di tirocinio</vt:lpstr>
      <vt:lpstr>Articolazione del tirocinio </vt:lpstr>
      <vt:lpstr>Una figura «speciale»</vt:lpstr>
      <vt:lpstr>Scopo del lavoro</vt:lpstr>
      <vt:lpstr>Oltre l’osservare….</vt:lpstr>
      <vt:lpstr>Presentazione standard di PowerPoint</vt:lpstr>
      <vt:lpstr>Le quattro logiche (I anno)</vt:lpstr>
      <vt:lpstr>Il dispositivo didattico</vt:lpstr>
      <vt:lpstr>Presentazione standard di PowerPoint</vt:lpstr>
      <vt:lpstr>Visione professionale</vt:lpstr>
      <vt:lpstr>1. Come realizzare una valutazione formativa</vt:lpstr>
      <vt:lpstr>2. Come progettare delle attività complesse adeguate a far sviluppare le competenze degli studenti</vt:lpstr>
      <vt:lpstr>3. Come organizzare un percorso ponte tra scuola primaria e secondaria di primo grado</vt:lpstr>
      <vt:lpstr>4. Come realizzare attività inclusive?</vt:lpstr>
      <vt:lpstr>5. Come gestire la classe durante la lezione</vt:lpstr>
      <vt:lpstr>6. Come costruire una documentazione utile per definire un problema di apprendimento</vt:lpstr>
      <vt:lpstr>7. Come si possa progettare un percorso interdisciplinare (non multidisciplinare)</vt:lpstr>
      <vt:lpstr>8. Come operare per la costruzione del processo di Autovalutazione della Scuola, oggi RAV</vt:lpstr>
      <vt:lpstr>9. Come pensare la propria progettazione professionale</vt:lpstr>
      <vt:lpstr>Presentazione standard di PowerPoint</vt:lpstr>
      <vt:lpstr>Il ruolo del tutor dei tirocinanti </vt:lpstr>
      <vt:lpstr>DIARIO DI BORDO</vt:lpstr>
      <vt:lpstr>Cosa trarre dai Diari di Bordo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Essere tutor dei tirocinanti</dc:title>
  <dc:creator>standard</dc:creator>
  <cp:lastModifiedBy>standard</cp:lastModifiedBy>
  <cp:revision>6</cp:revision>
  <dcterms:created xsi:type="dcterms:W3CDTF">2015-05-04T13:15:26Z</dcterms:created>
  <dcterms:modified xsi:type="dcterms:W3CDTF">2015-05-04T13:54:49Z</dcterms:modified>
</cp:coreProperties>
</file>