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Pacifico" panose="020B0604020202020204" charset="0"/>
      <p:regular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C7B89A-45FA-444C-8904-67649035CD4E}">
  <a:tblStyle styleId="{CFC7B89A-45FA-444C-8904-67649035C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D20823-7CE1-410A-849E-2DF8BA5759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69a66d4c_2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69a66d4c_2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efd58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efd58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6efd586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6efd586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715914292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715914292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709ba18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709ba18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71591429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71591429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71591429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71591429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069a66d4c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069a66d4c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069a66d4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069a66d4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713ee9c1d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713ee9c1d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7111ac1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7111ac1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069a66d4c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069a66d4c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069a66d4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069a66d4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069a66d4c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069a66d4c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7111ac1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7111ac1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7111ac1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7111ac1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7111ac1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7111ac10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7111ac10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7111ac10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7111ac10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7111ac10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069a66d4c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069a66d4c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13ee9c1d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13ee9c1d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13ee9c1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13ee9c1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550" y="1060850"/>
            <a:ext cx="8520600" cy="5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latin typeface="Roboto"/>
                <a:ea typeface="Roboto"/>
                <a:cs typeface="Roboto"/>
                <a:sym typeface="Roboto"/>
              </a:rPr>
              <a:t>Progetto di formazione A.A.2019/20 </a:t>
            </a: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latin typeface="Roboto"/>
                <a:ea typeface="Roboto"/>
                <a:cs typeface="Roboto"/>
                <a:sym typeface="Roboto"/>
              </a:rPr>
              <a:t>Lavorare per competenze. Con e oltre le discipline. Progettazione e valutazione in un percorso per competenze. La competenza matematica come competenza transdisciplinare</a:t>
            </a:r>
            <a:endParaRPr sz="5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Roboto"/>
                <a:ea typeface="Roboto"/>
                <a:cs typeface="Roboto"/>
                <a:sym typeface="Roboto"/>
              </a:rPr>
              <a:t>5°incontro 21 maggio 2020 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Analisi delle progettazioni e dei processi di valutazione e di certificazione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1624225"/>
            <a:ext cx="2721750" cy="14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0" y="0"/>
            <a:ext cx="52673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971150" y="1773725"/>
            <a:ext cx="26040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936075" y="1624225"/>
            <a:ext cx="2550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Prof.Pier Giuseppe Rossi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Tutor organizzatori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Tutor coordinatori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9. Quali processi hai individuato?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311700" y="3879900"/>
            <a:ext cx="60015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2058150" y="3903750"/>
            <a:ext cx="5027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latin typeface="Roboto"/>
                <a:ea typeface="Roboto"/>
                <a:cs typeface="Roboto"/>
                <a:sym typeface="Roboto"/>
              </a:rPr>
              <a:t>I due processi preponderanti: cognitivi e personali.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latin typeface="Roboto"/>
                <a:ea typeface="Roboto"/>
                <a:cs typeface="Roboto"/>
                <a:sym typeface="Roboto"/>
              </a:rPr>
              <a:t>Preponderanza della sfera personale su quella sociale.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147" name="Google Shape;147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00" y="937975"/>
            <a:ext cx="4533933" cy="279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6360650" y="53475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5820525" y="1495100"/>
            <a:ext cx="197400" cy="188100"/>
          </a:xfrm>
          <a:prstGeom prst="flowChartConnector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5820525" y="1797950"/>
            <a:ext cx="197400" cy="188100"/>
          </a:xfrm>
          <a:prstGeom prst="flowChartConnector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5820525" y="2063175"/>
            <a:ext cx="197400" cy="188100"/>
          </a:xfrm>
          <a:prstGeom prst="flowChartConnector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6140250" y="1435700"/>
            <a:ext cx="21345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Processi cognitivi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Processi personali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Processi sociali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59" name="Google Shape;159;p23" descr="Grafico delle risposte di Moduli. Titolo della domanda: 10. Hai usato la tabella finale?. Numero di risposte: 121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14400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6360650" y="152400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4" descr="Grafico delle risposte di Moduli. Titolo della domanda: 11/a. Quante competenze hai rilevato?. Numero di risposte: 88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13" y="199000"/>
            <a:ext cx="8887776" cy="37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6360650" y="152400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5" descr="Grafico delle risposte di Moduli. Titolo della domanda: 11/b. Quali competenze hai rilevato?. Numero di risposte: 88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4790"/>
            <a:ext cx="8991600" cy="427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Grafico delle risposte di Moduli. Titolo della domanda: 11/b. Quali competenze hai rilevato?. Numero di risposte: 88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24725"/>
            <a:ext cx="8681026" cy="41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6360650" y="152400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Roboto"/>
                <a:ea typeface="Roboto"/>
                <a:cs typeface="Roboto"/>
                <a:sym typeface="Roboto"/>
              </a:rPr>
              <a:t>12. Che problemi hai incontrato nell'uso della tabella? 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438775" y="1017725"/>
            <a:ext cx="8271600" cy="3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19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Difficoltà </a:t>
            </a: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connesse alla Dad  </a:t>
            </a: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(osservazione dei processi e loro sviluppo in assenza di feedback sistematici, valutazioni autentiche, gestione dei tempi) </a:t>
            </a: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Difficoltà di </a:t>
            </a: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utilizzare lo strumento con gli alunni più piccoli </a:t>
            </a:r>
            <a:r>
              <a:rPr lang="it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(s</a:t>
            </a: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cuola infanzia e prime classi)</a:t>
            </a: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Poco sostenibile</a:t>
            </a: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con tante attività e in classi numerose</a:t>
            </a: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Difficoltà di </a:t>
            </a: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individuazione dei livelli</a:t>
            </a:r>
            <a:endParaRPr sz="1600" b="1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Difficoltà di dare un </a:t>
            </a: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peso agli indicatori</a:t>
            </a:r>
            <a:endParaRPr sz="1600" b="1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Tempi</a:t>
            </a: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di sperimentazione limitati</a:t>
            </a:r>
            <a:endParaRPr sz="1600" b="1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Roboto"/>
              <a:buChar char="●"/>
            </a:pPr>
            <a:r>
              <a:rPr lang="it" sz="1600" b="1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Poca familiarità</a:t>
            </a:r>
            <a:r>
              <a:rPr lang="it" sz="16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con lo strumento</a:t>
            </a: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37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00" y="0"/>
            <a:ext cx="1111025" cy="11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91" name="Google Shape;191;p27" descr="Grafico delle risposte di Moduli. Titolo della domanda: 15. Il lavoro fatto è stato di aiuto nella rilevazione delle competenze?. Numero di risposte: 118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95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/>
          <p:nvPr/>
        </p:nvSpPr>
        <p:spPr>
          <a:xfrm>
            <a:off x="2864000" y="676350"/>
            <a:ext cx="2119800" cy="4132200"/>
          </a:xfrm>
          <a:prstGeom prst="round2SameRect">
            <a:avLst>
              <a:gd name="adj1" fmla="val 27040"/>
              <a:gd name="adj2" fmla="val 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228775" y="87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16. Motiva la risposta precedente</a:t>
            </a:r>
            <a:endParaRPr sz="1800"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228775" y="1128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2864000" y="540325"/>
            <a:ext cx="6130800" cy="4536900"/>
          </a:xfrm>
          <a:prstGeom prst="round2DiagRect">
            <a:avLst>
              <a:gd name="adj1" fmla="val 18510"/>
              <a:gd name="adj2" fmla="val 0"/>
            </a:avLst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31300" y="676350"/>
            <a:ext cx="4852500" cy="4132200"/>
          </a:xfrm>
          <a:prstGeom prst="round1Rect">
            <a:avLst>
              <a:gd name="adj" fmla="val 14583"/>
            </a:avLst>
          </a:prstGeom>
          <a:noFill/>
          <a:ln w="2857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</a:endParaRPr>
          </a:p>
        </p:txBody>
      </p:sp>
      <p:sp>
        <p:nvSpPr>
          <p:cNvPr id="201" name="Google Shape;201;p28"/>
          <p:cNvSpPr/>
          <p:nvPr/>
        </p:nvSpPr>
        <p:spPr>
          <a:xfrm rot="1964679">
            <a:off x="-390947" y="4547392"/>
            <a:ext cx="1533012" cy="405514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20124D"/>
                </a:solidFill>
              </a:rPr>
              <a:t>criticità</a:t>
            </a:r>
            <a:endParaRPr sz="1800" b="1">
              <a:solidFill>
                <a:srgbClr val="20124D"/>
              </a:solidFill>
            </a:endParaRPr>
          </a:p>
        </p:txBody>
      </p:sp>
      <p:sp>
        <p:nvSpPr>
          <p:cNvPr id="202" name="Google Shape;202;p28"/>
          <p:cNvSpPr/>
          <p:nvPr/>
        </p:nvSpPr>
        <p:spPr>
          <a:xfrm rot="1019694">
            <a:off x="6955784" y="169460"/>
            <a:ext cx="1570377" cy="40778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>
                <a:solidFill>
                  <a:srgbClr val="980000"/>
                </a:solidFill>
              </a:rPr>
              <a:t>opportunità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31300" y="748650"/>
            <a:ext cx="2680800" cy="3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"/>
              <a:buChar char="●"/>
            </a:pP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mi ha </a:t>
            </a: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complicato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di più l’esistenza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maggior carico 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 lavoro-impegno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tempi ristretti 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della rilevazione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marR="53754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Char char="●"/>
            </a:pP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la DaD non permette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osservazione realistica delle vere competenze maturate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marR="53754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marR="53754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Char char="●"/>
            </a:pP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non sempre si riesce ad </a:t>
            </a: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esplicitare i processi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Char char="●"/>
            </a:pP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sostegno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le "distanze" </a:t>
            </a: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sono aumentate</a:t>
            </a: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89999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Char char="●"/>
            </a:pPr>
            <a:r>
              <a:rPr lang="it" sz="120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nella DaD viene a mancare la </a:t>
            </a:r>
            <a:r>
              <a:rPr lang="it" sz="12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relazione</a:t>
            </a:r>
            <a:endParaRPr sz="1200" b="1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2895200" y="676350"/>
            <a:ext cx="19743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-76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tempi lunghi della </a:t>
            </a: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riflessione </a:t>
            </a: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presenza delle </a:t>
            </a: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famiglie</a:t>
            </a: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rilevare le competenze passando per i </a:t>
            </a: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processi</a:t>
            </a: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realtà molto lontana </a:t>
            </a:r>
            <a:r>
              <a:rPr lang="it" sz="1200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da queste logiche</a:t>
            </a:r>
            <a:endParaRPr sz="1200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modo diverso di </a:t>
            </a: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progettare</a:t>
            </a: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00"/>
              <a:buFont typeface="Roboto"/>
              <a:buChar char="❖"/>
            </a:pPr>
            <a:r>
              <a:rPr lang="it" sz="1200" b="1" i="1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riprogettare le attività di DaD e/o in presenza </a:t>
            </a:r>
            <a:r>
              <a:rPr lang="it" sz="1200" b="1" i="1" u="sng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all’inizio del nuovo anno scolastico</a:t>
            </a:r>
            <a:endParaRPr sz="1200" b="1" i="1" u="sng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 rot="1595">
            <a:off x="2307800" y="4545925"/>
            <a:ext cx="3232200" cy="7263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Sguardo del docente</a:t>
            </a:r>
            <a:endParaRPr b="1"/>
          </a:p>
        </p:txBody>
      </p:sp>
      <p:sp>
        <p:nvSpPr>
          <p:cNvPr id="206" name="Google Shape;206;p28"/>
          <p:cNvSpPr txBox="1"/>
          <p:nvPr/>
        </p:nvSpPr>
        <p:spPr>
          <a:xfrm>
            <a:off x="5181250" y="624926"/>
            <a:ext cx="3896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Char char="●"/>
            </a:pP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compito come un'attività </a:t>
            </a: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piacevole</a:t>
            </a: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mi ha permesso di </a:t>
            </a: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osservare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ogni singolo bambino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osservare i processi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di tipo cognitivo, personale e sociale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maggiore </a:t>
            </a: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consapevolezza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nella scelta di proposte sfidanti e sostenibili.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grazie alla Dad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ho potuto osservare i </a:t>
            </a: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comportamenti ai quali si presta meno attenzione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approccio più scientifico e rigoroso 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per la rilevazione delle competenze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correlazione tra processi e competenze</a:t>
            </a: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documentazione</a:t>
            </a:r>
            <a:r>
              <a:rPr lang="it" sz="12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del proprio operato</a:t>
            </a:r>
            <a:endParaRPr sz="12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9999" lvl="0" indent="-16619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Roboto"/>
              <a:buChar char="●"/>
            </a:pPr>
            <a:r>
              <a:rPr lang="it"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siamo stati più critici, riflessivi e attenti</a:t>
            </a:r>
            <a:endParaRPr sz="12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13" name="Google Shape;213;p29" descr="Grafico delle risposte di Moduli. Titolo della domanda: 17. Ritieni sostenibile il lavoro svolto ovvero il lavoro è praticabile rispetto ai tempi della scuola?. Numero di risposte: 125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125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l="708" r="-1881"/>
          <a:stretch/>
        </p:blipFill>
        <p:spPr>
          <a:xfrm>
            <a:off x="-214875" y="-120875"/>
            <a:ext cx="9251426" cy="526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4875" y="-120875"/>
            <a:ext cx="9358874" cy="53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26" name="Google Shape;226;p31" descr="Grafico delle risposte di Moduli. Titolo della domanda: 19. Credi che il metodo sia generalizzabile?. Numero di risposte: 123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66" name="Google Shape;66;p14" descr="Grafico delle risposte di Moduli. Titolo della domanda: Ordine di scuola . Numero di risposte: 135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63500" y="85225"/>
            <a:ext cx="89274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>
                <a:solidFill>
                  <a:srgbClr val="376092"/>
                </a:solidFill>
              </a:rPr>
              <a:t>21 - Partire dai compiti autentici è utile per rilevare le competenze? Si:</a:t>
            </a:r>
            <a:endParaRPr sz="1400" b="1">
              <a:solidFill>
                <a:srgbClr val="376092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rgbClr val="558ED5"/>
                </a:solidFill>
              </a:rPr>
              <a:t>Si, è utile, ma non indispensabile; si, è indispensabile; si in presenza; si in DAD.</a:t>
            </a:r>
            <a:endParaRPr sz="1400" b="1">
              <a:solidFill>
                <a:srgbClr val="558ED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558ED5"/>
              </a:solidFill>
            </a:endParaRPr>
          </a:p>
        </p:txBody>
      </p:sp>
      <p:grpSp>
        <p:nvGrpSpPr>
          <p:cNvPr id="239" name="Google Shape;239;p33"/>
          <p:cNvGrpSpPr/>
          <p:nvPr/>
        </p:nvGrpSpPr>
        <p:grpSpPr>
          <a:xfrm>
            <a:off x="2770189" y="1085458"/>
            <a:ext cx="3514012" cy="4058044"/>
            <a:chOff x="3153832" y="2013875"/>
            <a:chExt cx="1989814" cy="1569600"/>
          </a:xfrm>
        </p:grpSpPr>
        <p:sp>
          <p:nvSpPr>
            <p:cNvPr id="240" name="Google Shape;240;p33"/>
            <p:cNvSpPr/>
            <p:nvPr/>
          </p:nvSpPr>
          <p:spPr>
            <a:xfrm rot="10800000" flipH="1">
              <a:off x="3153832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 txBox="1"/>
            <p:nvPr/>
          </p:nvSpPr>
          <p:spPr>
            <a:xfrm>
              <a:off x="3199047" y="2054630"/>
              <a:ext cx="19446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/>
                <a:t>  Aspetti di efficacia dei compiti autentici:</a:t>
              </a: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coerenza e concertazione, generalizzabilità e condivisibilità. Non esclusivi implementano la costruzione del pensiero e della motivazione. 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Offrono la possibilità di mettere in luce, i processi, 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la dimensione operativa insieme a quella affettivo e relazionale e di cogliere l’interezza della persona. 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>
                  <a:solidFill>
                    <a:schemeClr val="dk1"/>
                  </a:solidFill>
                </a:rPr>
                <a:t>Vivificare non burocratizzare.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33"/>
            <p:cNvSpPr txBox="1"/>
            <p:nvPr/>
          </p:nvSpPr>
          <p:spPr>
            <a:xfrm>
              <a:off x="3199047" y="2682095"/>
              <a:ext cx="1785600" cy="8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>
                  <a:solidFill>
                    <a:schemeClr val="dk1"/>
                  </a:solidFill>
                </a:rPr>
                <a:t>Reali, sfidanti per gli alunni e aperti a più soluzioni, non occasionali.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Connessione tra  compiti-competenze-processi.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Utili ad evidenziare le competenze nel contesto scolastico.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Importanti perché a partire dai compiti autentici possiamo rilevare le competenze che l'alunno mette in gioco quando impegna tutto se stesso per risolverli.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243" name="Google Shape;243;p33"/>
          <p:cNvGrpSpPr/>
          <p:nvPr/>
        </p:nvGrpSpPr>
        <p:grpSpPr>
          <a:xfrm>
            <a:off x="6197697" y="1318571"/>
            <a:ext cx="2645536" cy="2793103"/>
            <a:chOff x="5288942" y="2013873"/>
            <a:chExt cx="2728200" cy="1569600"/>
          </a:xfrm>
        </p:grpSpPr>
        <p:sp>
          <p:nvSpPr>
            <p:cNvPr id="244" name="Google Shape;244;p33"/>
            <p:cNvSpPr/>
            <p:nvPr/>
          </p:nvSpPr>
          <p:spPr>
            <a:xfrm>
              <a:off x="5288942" y="2013873"/>
              <a:ext cx="2728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 txBox="1"/>
            <p:nvPr/>
          </p:nvSpPr>
          <p:spPr>
            <a:xfrm>
              <a:off x="5360220" y="2336580"/>
              <a:ext cx="24171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100">
                  <a:latin typeface="Roboto"/>
                  <a:ea typeface="Roboto"/>
                  <a:cs typeface="Roboto"/>
                  <a:sym typeface="Roboto"/>
                </a:rPr>
                <a:t>Partire dai compiti autentici significa spostare il baricentro dell'attenzione sull'alunno, sul suo mondo e sul suo modo di apprendere e vivere le esperienze. Compito impegnativo, perché comporta uno sguardo sempre attivo su un universo variegato e mutevole.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p33"/>
          <p:cNvGrpSpPr/>
          <p:nvPr/>
        </p:nvGrpSpPr>
        <p:grpSpPr>
          <a:xfrm>
            <a:off x="6020434" y="2441557"/>
            <a:ext cx="261571" cy="260379"/>
            <a:chOff x="4858109" y="2631368"/>
            <a:chExt cx="316442" cy="315000"/>
          </a:xfrm>
        </p:grpSpPr>
        <p:sp>
          <p:nvSpPr>
            <p:cNvPr id="247" name="Google Shape;247;p3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it"/>
              </a:br>
              <a:endParaRPr/>
            </a:p>
          </p:txBody>
        </p:sp>
      </p:grpSp>
      <p:grpSp>
        <p:nvGrpSpPr>
          <p:cNvPr id="249" name="Google Shape;249;p33"/>
          <p:cNvGrpSpPr/>
          <p:nvPr/>
        </p:nvGrpSpPr>
        <p:grpSpPr>
          <a:xfrm>
            <a:off x="338365" y="844226"/>
            <a:ext cx="2465558" cy="3878639"/>
            <a:chOff x="1126863" y="2013875"/>
            <a:chExt cx="1944600" cy="1569600"/>
          </a:xfrm>
        </p:grpSpPr>
        <p:sp>
          <p:nvSpPr>
            <p:cNvPr id="250" name="Google Shape;250;p3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 txBox="1"/>
            <p:nvPr/>
          </p:nvSpPr>
          <p:spPr>
            <a:xfrm>
              <a:off x="1179013" y="2522141"/>
              <a:ext cx="1890600" cy="7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000">
                  <a:solidFill>
                    <a:schemeClr val="dk1"/>
                  </a:solidFill>
                </a:rPr>
                <a:t>Ci sono compiti che presentano alcuni  aspetti di autenticità, quelli con più percorsi per raggiungere una soluzione o quelli metacognitivi.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>
                  <a:solidFill>
                    <a:schemeClr val="dk1"/>
                  </a:solidFill>
                </a:rPr>
                <a:t>Emergono però  delle criticità  quando vogliamo individuare e rilevare le competenze con  esercizi e problemi dove l’applicazione di procedure prevale rispetto alla risoluzione di problemi vera e propria.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33"/>
            <p:cNvSpPr txBox="1"/>
            <p:nvPr/>
          </p:nvSpPr>
          <p:spPr>
            <a:xfrm>
              <a:off x="1179007" y="2087042"/>
              <a:ext cx="1759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>
                  <a:solidFill>
                    <a:schemeClr val="dk1"/>
                  </a:solidFill>
                </a:rPr>
                <a:t>Aspetti di efficacia della relazione tra compiti tradizionali e i compiti autentici: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1000">
                  <a:solidFill>
                    <a:schemeClr val="dk1"/>
                  </a:solidFill>
                </a:rPr>
                <a:t>coerenza e concertazione.</a:t>
              </a:r>
              <a:endParaRPr sz="10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311700" y="10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 b="1"/>
              <a:t>22</a:t>
            </a:r>
            <a:r>
              <a:rPr lang="it" sz="2100" b="1">
                <a:latin typeface="Roboto"/>
                <a:ea typeface="Roboto"/>
                <a:cs typeface="Roboto"/>
                <a:sym typeface="Roboto"/>
              </a:rPr>
              <a:t>. Analizzare i processi è stato utile per rilevare le competenze?</a:t>
            </a:r>
            <a:endParaRPr/>
          </a:p>
        </p:txBody>
      </p:sp>
      <p:graphicFrame>
        <p:nvGraphicFramePr>
          <p:cNvPr id="258" name="Google Shape;258;p34"/>
          <p:cNvGraphicFramePr/>
          <p:nvPr/>
        </p:nvGraphicFramePr>
        <p:xfrm>
          <a:off x="0" y="75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{CFC7B89A-45FA-444C-8904-67649035CD4E}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L’ </a:t>
                      </a:r>
                      <a:r>
                        <a:rPr lang="it" sz="1700" b="1">
                          <a:solidFill>
                            <a:srgbClr val="0000FF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utilità </a:t>
                      </a:r>
                      <a:r>
                        <a:rPr lang="it" b="1">
                          <a:solidFill>
                            <a:srgbClr val="0000FF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è riconosciuta da tutte le docenti</a:t>
                      </a:r>
                      <a:endParaRPr b="1">
                        <a:solidFill>
                          <a:srgbClr val="0000FF"/>
                        </a:solidFill>
                        <a:highlight>
                          <a:schemeClr val="lt1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it" b="1">
                          <a:solidFill>
                            <a:srgbClr val="FF00FF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criticità</a:t>
                      </a:r>
                      <a:endParaRPr b="1">
                        <a:solidFill>
                          <a:srgbClr val="FF00FF"/>
                        </a:solidFill>
                        <a:highlight>
                          <a:schemeClr val="lt1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perché capire il processo, rappresenta il </a:t>
                      </a: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ponte 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verso le competenze</a:t>
                      </a:r>
                      <a:r>
                        <a:rPr lang="it" b="1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a volte l’ </a:t>
                      </a:r>
                      <a:r>
                        <a:rPr lang="it" b="1">
                          <a:solidFill>
                            <a:srgbClr val="FF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analisi 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dei processi può risultare un’</a:t>
                      </a:r>
                      <a:r>
                        <a:rPr lang="it" b="1">
                          <a:solidFill>
                            <a:srgbClr val="FF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attività difficile;</a:t>
                      </a:r>
                      <a:endParaRPr sz="1000" b="1"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 identificare con chiarezza la </a:t>
                      </a: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sostenibilità 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delle azioni da mettere in campo;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ancora più </a:t>
                      </a:r>
                      <a:r>
                        <a:rPr lang="it" b="1">
                          <a:solidFill>
                            <a:srgbClr val="FF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difficile nella DAD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dove l’influenza dei genitori è forte;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 eseguire una </a:t>
                      </a: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valutazione formativa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impegnativa  per la </a:t>
                      </a:r>
                      <a:r>
                        <a:rPr lang="it" b="1">
                          <a:solidFill>
                            <a:srgbClr val="FF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complessità di alcuni processi interagenti.</a:t>
                      </a:r>
                      <a:endParaRPr sz="1000" b="1"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 delimitare e </a:t>
                      </a: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definire le osservazioni sistematiche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fatte; per capire </a:t>
                      </a:r>
                      <a:r>
                        <a:rPr lang="it" b="1">
                          <a:solidFill>
                            <a:srgbClr val="0000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cosa osservare </a:t>
                      </a:r>
                      <a:r>
                        <a:rPr lang="it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veramente</a:t>
                      </a:r>
                      <a:r>
                        <a:rPr lang="it" baseline="-25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9" name="Google Shape;259;p34"/>
          <p:cNvSpPr/>
          <p:nvPr/>
        </p:nvSpPr>
        <p:spPr>
          <a:xfrm>
            <a:off x="3693000" y="966925"/>
            <a:ext cx="879000" cy="30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2081575" y="1772700"/>
            <a:ext cx="295500" cy="456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analizzare i processi</a:t>
            </a:r>
            <a:endParaRPr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311700" y="805775"/>
            <a:ext cx="8520600" cy="43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</a:rPr>
              <a:t>-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 permesso di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ritrovare alcune competenze che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inizialmente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 avevo considerato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connesse a quel processo; 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-ha permesso di soffermarsi a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ragionare sull'attività educativa e di  organizzarla in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modo 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 perseguire un fine in maniera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intenzionale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-attraverso l’analisi del processo riesco ad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it" sz="17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ndividuare </a:t>
            </a:r>
            <a:r>
              <a:rPr lang="it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it" sz="17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competenza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ma anche la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difficoltà 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dello studente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posso agire nella didattica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-perché permette a noi docenti di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avere molto chiaro il senso di ciò che stiamo facendo</a:t>
            </a: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-analizzare il processo è fondamentale per la rilevazione delle competenze perché </a:t>
            </a:r>
            <a:r>
              <a:rPr lang="it" sz="1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mette in evidenza come il bambino esegue il lavoro e quali sono i suoi processi di apprendimento.</a:t>
            </a:r>
            <a:endParaRPr sz="17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3550" y="80550"/>
            <a:ext cx="898625" cy="9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74" name="Google Shape;274;p36" descr="Grafico delle risposte di Moduli. Titolo della domanda: 24. Lo strumento utilizzato ha permesso un confronto?. Numero di risposte: 131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 descr="Forms response chart. Question title: 25. Hai condiviso questa modalità di valutazione anche con docenti che non hanno frequentato il corso?. Number of responses: 13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0" y="163125"/>
            <a:ext cx="8839200" cy="41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/>
        </p:nvSpPr>
        <p:spPr>
          <a:xfrm>
            <a:off x="1821650" y="417900"/>
            <a:ext cx="431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0" y="0"/>
            <a:ext cx="9194100" cy="5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26. Pensi che sia utile condividerlo con i genitori?</a:t>
            </a:r>
            <a:endParaRPr sz="1500" b="1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Perché?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Molti genitori sono ancora legati al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compito tradizionale e al lavoro scritto,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più che al lavoro che miri alla competenza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arebbe bello che i genitori capissero che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non è fondamentale il risultato ma il processo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Permette di far emergere i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punti di forza e le eventuali criticità.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Per rendere più saldo il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patto formativo scuola-famiglia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( coinvolgimento e partecipazione)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Renderli più partecipi e consapevoli dello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sviluppo del bambino.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Permette di tracciare una linea nel percorso scolastico nella quale ritrovare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esempi calzanti di processi attuati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e di competenze maturate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motivare un' eventuale valutazione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(un metodo rigoroso, oggettivo e non giudicante)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 volte i genitori  non analizzano il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perché di un voto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. Sono ancorati al voto numerico. 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6086450" y="267900"/>
            <a:ext cx="814500" cy="792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</a:t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1628775" y="685800"/>
            <a:ext cx="814500" cy="557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Sì</a:t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7308025" y="417900"/>
            <a:ext cx="1585800" cy="60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PREMATURO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/>
        </p:nvSpPr>
        <p:spPr>
          <a:xfrm>
            <a:off x="192875" y="85725"/>
            <a:ext cx="8819100" cy="50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>
                <a:latin typeface="Roboto"/>
                <a:ea typeface="Roboto"/>
                <a:cs typeface="Roboto"/>
                <a:sym typeface="Roboto"/>
              </a:rPr>
              <a:t>Quali modalità di comunicazione?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Roboto"/>
                <a:ea typeface="Roboto"/>
                <a:cs typeface="Roboto"/>
                <a:sym typeface="Roboto"/>
              </a:rPr>
              <a:t> Presupposti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Prima credo che sia meglio la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condivisione con l'equipe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pedagogica della classe,  con la scuola 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Un piccolo corso di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preparazione per i genitori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Solo se adeguatamente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informati e formati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Prima bisognerebbe "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formare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" i genitori 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La scuola dell'infanzia è molto sottovalutata,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temo non capirebbero.</a:t>
            </a: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300" y="2083600"/>
            <a:ext cx="2471775" cy="22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/>
        </p:nvSpPr>
        <p:spPr>
          <a:xfrm>
            <a:off x="53575" y="42875"/>
            <a:ext cx="9090300" cy="5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Suggerimenti idee</a:t>
            </a:r>
            <a:endParaRPr sz="18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Raccoglie delle osservazioni 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che potrebbero aiutare anche i genitori nel percorso di educazione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Non entrare nello specifico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dei processi o delle tempistiche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Mostrare come stiamo lavorando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Tutti i criteri di valutazione vadano condivisi con i genitori </a:t>
            </a:r>
            <a:r>
              <a:rPr lang="it" sz="180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 monte, così come all'inizio di un ciclo, di un anno scolastico</a:t>
            </a: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cerco sempre di condividere le linee guida della mia metodologia e a cosa pongo attenzione per arrivare ad una valutazione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00FF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Pensare modalità comunicative differenti </a:t>
            </a:r>
            <a:endParaRPr sz="1800" b="1">
              <a:solidFill>
                <a:srgbClr val="0000FF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50" b="1" i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focus groups</a:t>
            </a:r>
            <a:r>
              <a:rPr lang="it" sz="3350" b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3350" b="1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50" b="1">
                <a:solidFill>
                  <a:schemeClr val="dk1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blog </a:t>
            </a:r>
            <a:endParaRPr sz="2450" b="1">
              <a:solidFill>
                <a:schemeClr val="dk1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50" b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forum  assemblee</a:t>
            </a:r>
            <a:r>
              <a:rPr lang="it" sz="3150" b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3150" b="1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50" b="1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650" y="3226575"/>
            <a:ext cx="30099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/>
        </p:nvSpPr>
        <p:spPr>
          <a:xfrm>
            <a:off x="212750" y="375450"/>
            <a:ext cx="87852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5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27. Problemi incontrati e suggerimenti di cambiamento</a:t>
            </a:r>
            <a:endParaRPr sz="245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 txBox="1"/>
          <p:nvPr/>
        </p:nvSpPr>
        <p:spPr>
          <a:xfrm>
            <a:off x="788425" y="1213925"/>
            <a:ext cx="7671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/>
              <a:t>PROBLEMI GENERALI</a:t>
            </a:r>
            <a:endParaRPr sz="2400" b="1"/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406725" y="236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{53D20823-7CE1-410A-849E-2DF8BA575903}</a:tableStyleId>
              </a:tblPr>
              <a:tblGrid>
                <a:gridCol w="82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81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Roboto"/>
                        <a:buChar char="➔"/>
                      </a:pPr>
                      <a:r>
                        <a:rPr lang="it" sz="24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Competenze da descrivere</a:t>
                      </a:r>
                      <a:endParaRPr sz="24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81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Roboto"/>
                        <a:buChar char="➔"/>
                      </a:pPr>
                      <a:r>
                        <a:rPr lang="it" sz="24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</a:t>
                      </a:r>
                      <a:endParaRPr sz="24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81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Roboto"/>
                        <a:buChar char="➔"/>
                      </a:pPr>
                      <a:r>
                        <a:rPr lang="it" sz="24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Numerosità degli alunni per classe/sezione</a:t>
                      </a:r>
                      <a:endParaRPr sz="24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81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Roboto"/>
                        <a:buChar char="➔"/>
                      </a:pPr>
                      <a:r>
                        <a:rPr lang="it" sz="24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Individuare compiti sfidanti e autentici</a:t>
                      </a:r>
                      <a:endParaRPr sz="24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81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Roboto"/>
                        <a:buChar char="➔"/>
                      </a:pPr>
                      <a:r>
                        <a:rPr lang="it" sz="24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Individuare i processi</a:t>
                      </a:r>
                      <a:endParaRPr sz="24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500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3" name="Google Shape;73;p15" descr="Grafico delle risposte di Moduli. Titolo della domanda: 1. Hai utilizzato il metodo proposto nell'incontro del 16 aprile?. Numero di risposte: 135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66034"/>
            <a:ext cx="8679899" cy="3652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779000" y="162500"/>
            <a:ext cx="1949100" cy="456300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Realizzazione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0515400" y="2320700"/>
            <a:ext cx="47400" cy="9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/>
              <a:t>PROBLEMI CONTINGENTI ALLA DAD</a:t>
            </a:r>
            <a:endParaRPr sz="2400" b="1"/>
          </a:p>
        </p:txBody>
      </p:sp>
      <p:graphicFrame>
        <p:nvGraphicFramePr>
          <p:cNvPr id="313" name="Google Shape;313;p42"/>
          <p:cNvGraphicFramePr/>
          <p:nvPr/>
        </p:nvGraphicFramePr>
        <p:xfrm>
          <a:off x="311700" y="96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{53D20823-7CE1-410A-849E-2DF8BA575903}</a:tableStyleId>
              </a:tblPr>
              <a:tblGrid>
                <a:gridCol w="852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Impossibilità di interazione con gli alunni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Osservare quotidianamente l'operato dell'alunno, i progressi fatti e le difficoltà riscontrate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Osservare le competenze attraverso la lezione sincrona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Mantenere l’interazione a distanza con gli alunni disabili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partecipare tutti gli alunni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Condivisione con team, di strumenti valutativi diversi, di cambiamento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000"/>
                        <a:buFont typeface="Roboto"/>
                        <a:buChar char="➔"/>
                      </a:pPr>
                      <a:r>
                        <a:rPr lang="it" sz="2000">
                          <a:solidFill>
                            <a:srgbClr val="202124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Valutazione, rilevare i livelli in modo attendibile (restituzione, devices, ingerenza delle famiglie)</a:t>
                      </a:r>
                      <a:endParaRPr sz="2000">
                        <a:solidFill>
                          <a:srgbClr val="202124"/>
                        </a:solidFill>
                        <a:highlight>
                          <a:schemeClr val="lt1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152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311700" y="87600"/>
            <a:ext cx="85206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85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SUGGERIMENTI</a:t>
            </a:r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body" idx="1"/>
          </p:nvPr>
        </p:nvSpPr>
        <p:spPr>
          <a:xfrm>
            <a:off x="311700" y="713400"/>
            <a:ext cx="8285700" cy="42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★"/>
            </a:pPr>
            <a:r>
              <a:rPr lang="it" sz="1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Continuare il confronto con l’Università e sperimentare le rubriche con le scuole.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★"/>
            </a:pPr>
            <a:r>
              <a:rPr lang="it" sz="1600">
                <a:solidFill>
                  <a:schemeClr val="dk1"/>
                </a:solidFill>
              </a:rPr>
              <a:t>Condivisione della modalità deve essere messo a sistema dalle scuole.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★"/>
            </a:pPr>
            <a:r>
              <a:rPr lang="it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Riorganizzare il tanto materiale di questo corso per avere a disposizione un compendio dal quale attingere agli elementi teorici e spunti pratici (compiti di realtà da poter adattare alle esigenze delle singole classi).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★"/>
            </a:pPr>
            <a:r>
              <a:rPr lang="it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Avere a disposizione più esempi di processi in modo da utilizzarli nella costruzione delle rubriche.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★"/>
            </a:pPr>
            <a:r>
              <a:rPr lang="it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Più coinvolgimento per i docenti della scuola dell'Infanzia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2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/>
        </p:nvSpPr>
        <p:spPr>
          <a:xfrm>
            <a:off x="705675" y="768375"/>
            <a:ext cx="7666500" cy="3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it" sz="1850" i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corso da voi proposto con i suoi spunti e il confronto tra docenti e' utilissimo non solo all'aggiornamento e all'arricchimento personale, ma soprattutto al bambino in quanto la proposta didattica assume un ruolo ancora più mirato e specifico. Approfondire, analizzare ed osservare in modo sempre più peculiare permette di ridurre la mole di lavoro, anche se inizialmente sembra proprio il contrario. Come docente di Scuola dell'Infanzia ho apprezzato molto i vari esempi forniti, utilissimi e fondamentali alla comprensione. Personalmente non ho riscontrato problemi e non ho delle proposte di cambiamento da fornire, semplicemente vorrei ringraziarvi, in particolare il grande Prof. Rossi, che oltre ad essere fonte d'ispirazione e ammirazione dispensa simpatia e ascoltarlo e' troppo interessante; partecipare ai vostri corsi sarà un mio piacevole impegno</a:t>
            </a:r>
            <a:r>
              <a:rPr lang="it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”.</a:t>
            </a:r>
            <a:endParaRPr sz="2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700" y="0"/>
            <a:ext cx="7946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ctrTitle"/>
          </p:nvPr>
        </p:nvSpPr>
        <p:spPr>
          <a:xfrm>
            <a:off x="311700" y="160725"/>
            <a:ext cx="8520600" cy="4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subTitle" idx="1"/>
          </p:nvPr>
        </p:nvSpPr>
        <p:spPr>
          <a:xfrm>
            <a:off x="118825" y="160725"/>
            <a:ext cx="8520600" cy="4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 dirty="0">
                <a:latin typeface="Roboto"/>
                <a:ea typeface="Roboto"/>
                <a:cs typeface="Roboto"/>
                <a:sym typeface="Roboto"/>
              </a:rPr>
              <a:t>Arrivederci al prossimo anno </a:t>
            </a: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i="1" dirty="0">
                <a:latin typeface="Roboto"/>
                <a:ea typeface="Roboto"/>
                <a:cs typeface="Roboto"/>
                <a:sym typeface="Roboto"/>
              </a:rPr>
              <a:t>Vi ricordiamo di compilare il questionario di gradimento </a:t>
            </a:r>
            <a:endParaRPr sz="2400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/>
            <a:r>
              <a:rPr lang="it-IT" sz="2400" i="1">
                <a:latin typeface="Roboto"/>
                <a:ea typeface="Roboto"/>
                <a:cs typeface="Roboto"/>
                <a:sym typeface="Roboto"/>
              </a:rPr>
              <a:t>LINKhttps://forms.gle/TmV7EcQRxqKg4G6d8</a:t>
            </a:r>
          </a:p>
          <a:p>
            <a:pPr marL="0" lvl="0" indent="0"/>
            <a:endParaRPr lang="it-IT" sz="2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82" name="Google Shape;82;p16" descr="Grafico delle risposte di Moduli. Titolo della domanda: 2. Se no, perché (indicare la principale motivazione):. Numero di risposte: 45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71675"/>
            <a:ext cx="8622951" cy="36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402150" y="2976700"/>
            <a:ext cx="1150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/>
              <a:t>Tempo</a:t>
            </a:r>
            <a:endParaRPr sz="1700" b="1"/>
          </a:p>
        </p:txBody>
      </p:sp>
      <p:cxnSp>
        <p:nvCxnSpPr>
          <p:cNvPr id="84" name="Google Shape;84;p16"/>
          <p:cNvCxnSpPr>
            <a:endCxn id="83" idx="1"/>
          </p:cNvCxnSpPr>
          <p:nvPr/>
        </p:nvCxnSpPr>
        <p:spPr>
          <a:xfrm>
            <a:off x="3993250" y="2938600"/>
            <a:ext cx="408900" cy="1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6"/>
          <p:cNvSpPr txBox="1"/>
          <p:nvPr/>
        </p:nvSpPr>
        <p:spPr>
          <a:xfrm>
            <a:off x="989000" y="3509125"/>
            <a:ext cx="13881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Contesto</a:t>
            </a:r>
            <a:endParaRPr b="1"/>
          </a:p>
        </p:txBody>
      </p:sp>
      <p:cxnSp>
        <p:nvCxnSpPr>
          <p:cNvPr id="86" name="Google Shape;86;p16"/>
          <p:cNvCxnSpPr>
            <a:endCxn id="85" idx="0"/>
          </p:cNvCxnSpPr>
          <p:nvPr/>
        </p:nvCxnSpPr>
        <p:spPr>
          <a:xfrm flipH="1">
            <a:off x="1683050" y="3128725"/>
            <a:ext cx="408900" cy="38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6"/>
          <p:cNvSpPr txBox="1"/>
          <p:nvPr/>
        </p:nvSpPr>
        <p:spPr>
          <a:xfrm>
            <a:off x="4164475" y="1379450"/>
            <a:ext cx="721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DaD</a:t>
            </a:r>
            <a:endParaRPr b="1"/>
          </a:p>
        </p:txBody>
      </p:sp>
      <p:cxnSp>
        <p:nvCxnSpPr>
          <p:cNvPr id="88" name="Google Shape;88;p16"/>
          <p:cNvCxnSpPr>
            <a:endCxn id="87" idx="1"/>
          </p:cNvCxnSpPr>
          <p:nvPr/>
        </p:nvCxnSpPr>
        <p:spPr>
          <a:xfrm rot="10800000" flipH="1">
            <a:off x="3803275" y="1631450"/>
            <a:ext cx="361200" cy="1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6"/>
          <p:cNvSpPr txBox="1"/>
          <p:nvPr/>
        </p:nvSpPr>
        <p:spPr>
          <a:xfrm>
            <a:off x="589675" y="1655175"/>
            <a:ext cx="12264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Compito </a:t>
            </a:r>
            <a:endParaRPr b="1"/>
          </a:p>
        </p:txBody>
      </p:sp>
      <p:cxnSp>
        <p:nvCxnSpPr>
          <p:cNvPr id="90" name="Google Shape;90;p16"/>
          <p:cNvCxnSpPr/>
          <p:nvPr/>
        </p:nvCxnSpPr>
        <p:spPr>
          <a:xfrm rot="10800000">
            <a:off x="1492950" y="1959475"/>
            <a:ext cx="456300" cy="20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Google Shape;91;p16"/>
          <p:cNvSpPr txBox="1"/>
          <p:nvPr/>
        </p:nvSpPr>
        <p:spPr>
          <a:xfrm>
            <a:off x="2595750" y="895675"/>
            <a:ext cx="1074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/>
              <a:t>Logica</a:t>
            </a:r>
            <a:endParaRPr sz="1500" b="1"/>
          </a:p>
        </p:txBody>
      </p:sp>
      <p:cxnSp>
        <p:nvCxnSpPr>
          <p:cNvPr id="92" name="Google Shape;92;p16"/>
          <p:cNvCxnSpPr/>
          <p:nvPr/>
        </p:nvCxnSpPr>
        <p:spPr>
          <a:xfrm rot="10800000" flipH="1">
            <a:off x="2976000" y="1238050"/>
            <a:ext cx="33300" cy="2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" name="Google Shape;93;p16"/>
          <p:cNvSpPr txBox="1"/>
          <p:nvPr/>
        </p:nvSpPr>
        <p:spPr>
          <a:xfrm>
            <a:off x="2557700" y="3822875"/>
            <a:ext cx="63510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1"/>
              <a:t>Gli elementi della progettazione riconsiderati nell’ambito della DaD.</a:t>
            </a:r>
            <a:r>
              <a:rPr lang="it" b="1"/>
              <a:t> </a:t>
            </a:r>
            <a:endParaRPr b="1"/>
          </a:p>
        </p:txBody>
      </p:sp>
      <p:sp>
        <p:nvSpPr>
          <p:cNvPr id="94" name="Google Shape;94;p16"/>
          <p:cNvSpPr txBox="1"/>
          <p:nvPr/>
        </p:nvSpPr>
        <p:spPr>
          <a:xfrm>
            <a:off x="6779000" y="162500"/>
            <a:ext cx="1949100" cy="456300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Realizzazione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618075" y="581725"/>
            <a:ext cx="73443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latin typeface="Roboto"/>
                <a:ea typeface="Roboto"/>
                <a:cs typeface="Roboto"/>
                <a:sym typeface="Roboto"/>
              </a:rPr>
              <a:t>3. Se sì, su quante attività hai sperimentato il metodo proposto?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725" y="1589125"/>
            <a:ext cx="5085999" cy="314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5894800" y="4212675"/>
            <a:ext cx="224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/>
              <a:t>Frequenza  - tempo</a:t>
            </a:r>
            <a:endParaRPr sz="1600" b="1"/>
          </a:p>
        </p:txBody>
      </p:sp>
      <p:sp>
        <p:nvSpPr>
          <p:cNvPr id="102" name="Google Shape;102;p17"/>
          <p:cNvSpPr txBox="1"/>
          <p:nvPr/>
        </p:nvSpPr>
        <p:spPr>
          <a:xfrm>
            <a:off x="6779000" y="162500"/>
            <a:ext cx="1949100" cy="456300"/>
          </a:xfrm>
          <a:prstGeom prst="rect">
            <a:avLst/>
          </a:prstGeom>
          <a:solidFill>
            <a:srgbClr val="2F549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Realizzazione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 descr="Grafico delle risposte di Moduli. Titolo della domanda: 4. Qual è stata la tipologia di attività che hai usato più spesso in questo periodo (è possibile più di una risposta). Numero di risposte: 141 risposte."/>
          <p:cNvPicPr preferRelativeResize="0"/>
          <p:nvPr/>
        </p:nvPicPr>
        <p:blipFill rotWithShape="1">
          <a:blip r:embed="rId3">
            <a:alphaModFix/>
          </a:blip>
          <a:srcRect b="29313"/>
          <a:stretch/>
        </p:blipFill>
        <p:spPr>
          <a:xfrm>
            <a:off x="228475" y="361425"/>
            <a:ext cx="8839200" cy="3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0" y="2790425"/>
            <a:ext cx="2928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conversazioni guidate, esposizioni</a:t>
            </a:r>
            <a:endParaRPr sz="1200"/>
          </a:p>
        </p:txBody>
      </p:sp>
      <p:sp>
        <p:nvSpPr>
          <p:cNvPr id="109" name="Google Shape;109;p18"/>
          <p:cNvSpPr txBox="1"/>
          <p:nvPr/>
        </p:nvSpPr>
        <p:spPr>
          <a:xfrm>
            <a:off x="1008000" y="4230900"/>
            <a:ext cx="7387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Quanto il nuovo ambiente di apprendimento ha influito sul dispositivo didattico?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667075" y="76925"/>
            <a:ext cx="4137000" cy="456300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Tipologia di attività didattica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6" name="Google Shape;116;p19" descr="Grafico delle risposte di Moduli. Titolo della domanda: 5. Con quale modalità è stata condotta la tua attività prevalente? (è possibile più di una risposta). Numero di risposte: 135 risposte."/>
          <p:cNvPicPr preferRelativeResize="0"/>
          <p:nvPr/>
        </p:nvPicPr>
        <p:blipFill rotWithShape="1">
          <a:blip r:embed="rId3">
            <a:alphaModFix/>
          </a:blip>
          <a:srcRect b="39708"/>
          <a:stretch/>
        </p:blipFill>
        <p:spPr>
          <a:xfrm>
            <a:off x="0" y="757350"/>
            <a:ext cx="9144001" cy="261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190125" y="2500500"/>
            <a:ext cx="22437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asincrono rest interatt  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311700" y="1995438"/>
            <a:ext cx="21582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asincrono senza restituz.</a:t>
            </a:r>
            <a:endParaRPr sz="1200"/>
          </a:p>
        </p:txBody>
      </p:sp>
      <p:sp>
        <p:nvSpPr>
          <p:cNvPr id="119" name="Google Shape;119;p19"/>
          <p:cNvSpPr txBox="1"/>
          <p:nvPr/>
        </p:nvSpPr>
        <p:spPr>
          <a:xfrm>
            <a:off x="387750" y="3005550"/>
            <a:ext cx="20061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lavori di gruppo senza supervisione</a:t>
            </a:r>
            <a:endParaRPr sz="1200"/>
          </a:p>
        </p:txBody>
      </p:sp>
      <p:sp>
        <p:nvSpPr>
          <p:cNvPr id="120" name="Google Shape;120;p19"/>
          <p:cNvSpPr txBox="1"/>
          <p:nvPr/>
        </p:nvSpPr>
        <p:spPr>
          <a:xfrm>
            <a:off x="485100" y="3927450"/>
            <a:ext cx="6598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082850" y="3832375"/>
            <a:ext cx="624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La tipologia dei compiti risulta coerente con la modalità asincrona </a:t>
            </a:r>
            <a:r>
              <a:rPr lang="it"/>
              <a:t> 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4667075" y="76925"/>
            <a:ext cx="4137000" cy="456300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Tipologia di attività didattica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600">
                <a:latin typeface="Roboto"/>
                <a:ea typeface="Roboto"/>
                <a:cs typeface="Roboto"/>
                <a:sym typeface="Roboto"/>
              </a:rPr>
              <a:t>Uso delle rubriche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0" descr="Grafico delle risposte di Moduli. Titolo della domanda: 6. Hai usato le rubriche?. Numero di risposte: 134 risposte."/>
          <p:cNvPicPr preferRelativeResize="0"/>
          <p:nvPr/>
        </p:nvPicPr>
        <p:blipFill rotWithShape="1">
          <a:blip r:embed="rId3">
            <a:alphaModFix/>
          </a:blip>
          <a:srcRect r="30963"/>
          <a:stretch/>
        </p:blipFill>
        <p:spPr>
          <a:xfrm>
            <a:off x="507200" y="1346800"/>
            <a:ext cx="4019103" cy="24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 descr="Grafico delle risposte di Moduli. Titolo della domanda: 7. In quante attività hai utilizzato le rubriche?. Numero di risposte: 102 risposte."/>
          <p:cNvPicPr preferRelativeResize="0"/>
          <p:nvPr/>
        </p:nvPicPr>
        <p:blipFill rotWithShape="1">
          <a:blip r:embed="rId4">
            <a:alphaModFix/>
          </a:blip>
          <a:srcRect r="28294"/>
          <a:stretch/>
        </p:blipFill>
        <p:spPr>
          <a:xfrm>
            <a:off x="4677925" y="1250888"/>
            <a:ext cx="4287772" cy="251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6275050" y="177050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37" name="Google Shape;137;p21" descr="Grafico delle risposte di Moduli. Titolo della domanda: 8. Hai utilizzato la rubrica in riferimento (è possibile più di una risposta):. Numero di risposte: 96 rispos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2525"/>
            <a:ext cx="9144001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1144650" y="4241175"/>
            <a:ext cx="68547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Il comportamento osservabile è stato l’indicatore maggiormente considerato.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Roboto"/>
                <a:ea typeface="Roboto"/>
                <a:cs typeface="Roboto"/>
                <a:sym typeface="Roboto"/>
              </a:rPr>
              <a:t>Come la DaD influenza la valutazione?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360650" y="53475"/>
            <a:ext cx="2624100" cy="456300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Attività svolte</a:t>
            </a:r>
            <a:endParaRPr sz="2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Presentazione su schermo (16:9)</PresentationFormat>
  <Paragraphs>244</Paragraphs>
  <Slides>34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Georgia</vt:lpstr>
      <vt:lpstr>Arial</vt:lpstr>
      <vt:lpstr>Pacifico</vt:lpstr>
      <vt:lpstr>Roboto</vt:lpstr>
      <vt:lpstr>Simple Light</vt:lpstr>
      <vt:lpstr> Progetto di formazione A.A.2019/20   Lavorare per competenze. Con e oltre le discipline. Progettazione e valutazione in un percorso per competenze. La competenza matematica come competenza transdisciplinare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Uso delle rubriche</vt:lpstr>
      <vt:lpstr>Presentazione standard di PowerPoint</vt:lpstr>
      <vt:lpstr>9. Quali processi hai individuato?</vt:lpstr>
      <vt:lpstr>Presentazione standard di PowerPoint</vt:lpstr>
      <vt:lpstr>Presentazione standard di PowerPoint</vt:lpstr>
      <vt:lpstr>Presentazione standard di PowerPoint</vt:lpstr>
      <vt:lpstr>12. Che problemi hai incontrato nell'uso della tabella? </vt:lpstr>
      <vt:lpstr>Presentazione standard di PowerPoint</vt:lpstr>
      <vt:lpstr>16. Motiva la risposta precedente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21 - Partire dai compiti autentici è utile per rilevare le competenze? Si: Si, è utile, ma non indispensabile; si, è indispensabile; si in presenza; si in DAD. </vt:lpstr>
      <vt:lpstr>22. Analizzare i processi è stato utile per rilevare le competenze?</vt:lpstr>
      <vt:lpstr>analizzare i processi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PROBLEMI CONTINGENTI ALLA DAD</vt:lpstr>
      <vt:lpstr>SUGGERIMENTI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Progetto di formazione A.A.2019/20   Lavorare per competenze. Con e oltre le discipline. Progettazione e valutazione in un percorso per competenze. La competenza matematica come competenza transdisciplinare</dc:title>
  <cp:lastModifiedBy>Michela Fava</cp:lastModifiedBy>
  <cp:revision>1</cp:revision>
  <dcterms:modified xsi:type="dcterms:W3CDTF">2020-05-21T16:08:15Z</dcterms:modified>
</cp:coreProperties>
</file>