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6340BF-ADAD-4097-B638-98AC90AD8D7C}">
  <a:tblStyle styleId="{FA6340BF-ADAD-4097-B638-98AC90AD8D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3b9d67d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3b9d67d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3b9d67d3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3b9d67d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b9d67d3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b9d67d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3b9d67d3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3b9d67d3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b5a70a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b5a70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3b9d67d3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3b9d67d3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3b9d67d3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3b9d67d3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3b9d67d3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3b9d67d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Dalle situazioni alle competenze</a:t>
            </a:r>
            <a:endParaRPr/>
          </a:p>
        </p:txBody>
      </p:sp>
      <p:sp>
        <p:nvSpPr>
          <p:cNvPr id="55" name="Google Shape;55;p13"/>
          <p:cNvSpPr txBox="1">
            <a:spLocks noGrp="1"/>
          </p:cNvSpPr>
          <p:nvPr>
            <p:ph type="subTitle" idx="1"/>
          </p:nvPr>
        </p:nvSpPr>
        <p:spPr>
          <a:xfrm>
            <a:off x="311700" y="35511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Pier Giuseppe Rossi, Maila Pentucci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4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Alcune riflessioni</a:t>
            </a:r>
            <a:endParaRPr/>
          </a:p>
        </p:txBody>
      </p:sp>
      <p:sp>
        <p:nvSpPr>
          <p:cNvPr id="61" name="Google Shape;61;p14"/>
          <p:cNvSpPr txBox="1">
            <a:spLocks noGrp="1"/>
          </p:cNvSpPr>
          <p:nvPr>
            <p:ph type="body" idx="1"/>
          </p:nvPr>
        </p:nvSpPr>
        <p:spPr>
          <a:xfrm>
            <a:off x="114300" y="737150"/>
            <a:ext cx="8873700" cy="4260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solidFill>
                  <a:schemeClr val="dk1"/>
                </a:solidFill>
              </a:rPr>
              <a:t>Molto interessanti: come evolve il lavoro on line! Formale e informale!</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None/>
            </a:pPr>
            <a:r>
              <a:rPr lang="it">
                <a:solidFill>
                  <a:schemeClr val="dk1"/>
                </a:solidFill>
              </a:rPr>
              <a:t>Cambia il dispositivo!</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None/>
            </a:pPr>
            <a:r>
              <a:rPr lang="it">
                <a:solidFill>
                  <a:schemeClr val="dk1"/>
                </a:solidFill>
              </a:rPr>
              <a:t>Le situazioni problematiche come dispositivo per lavorare contemporaneamente su discipline e competenze. </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None/>
            </a:pPr>
            <a:r>
              <a:rPr lang="it">
                <a:solidFill>
                  <a:schemeClr val="dk1"/>
                </a:solidFill>
              </a:rPr>
              <a:t>Il rischio: vedere ogni situazione autonoma e non in una traiettoria.</a:t>
            </a:r>
            <a:endParaRPr>
              <a:solidFill>
                <a:schemeClr val="dk1"/>
              </a:solidFill>
            </a:endParaRPr>
          </a:p>
          <a:p>
            <a:pPr marL="0" lvl="0" indent="0" algn="just" rtl="0">
              <a:spcBef>
                <a:spcPts val="0"/>
              </a:spcBef>
              <a:spcAft>
                <a:spcPts val="0"/>
              </a:spcAft>
              <a:buNone/>
            </a:pPr>
            <a:r>
              <a:rPr lang="it">
                <a:solidFill>
                  <a:schemeClr val="dk1"/>
                </a:solidFill>
              </a:rPr>
              <a:t>La competenze come filo verticale che dà senso al percorso.</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None/>
            </a:pPr>
            <a:r>
              <a:rPr lang="it">
                <a:solidFill>
                  <a:schemeClr val="dk1"/>
                </a:solidFill>
              </a:rPr>
              <a:t>Come connettere valutazione e formazione: le competenze europee, che descrivono il profilo del cittadino competente, danno senso longitudinale alle attività che effettuiamo.</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 sz="2400"/>
              <a:t>Valutazione e certificazione</a:t>
            </a:r>
            <a:endParaRPr sz="240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solidFill>
                  <a:schemeClr val="dk1"/>
                </a:solidFill>
              </a:rPr>
              <a:t>Valutazione e certificazione: i documenti di riferimento.</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0" lvl="0" indent="0" algn="just" rtl="0">
              <a:spcBef>
                <a:spcPts val="0"/>
              </a:spcBef>
              <a:spcAft>
                <a:spcPts val="0"/>
              </a:spcAft>
              <a:buNone/>
            </a:pPr>
            <a:r>
              <a:rPr lang="it">
                <a:solidFill>
                  <a:schemeClr val="dk1"/>
                </a:solidFill>
              </a:rPr>
              <a:t>Come connettere i due processi? La sostenibilità.</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0" lvl="0" indent="0" algn="just" rtl="0">
              <a:spcBef>
                <a:spcPts val="0"/>
              </a:spcBef>
              <a:spcAft>
                <a:spcPts val="0"/>
              </a:spcAft>
              <a:buNone/>
            </a:pPr>
            <a:r>
              <a:rPr lang="it">
                <a:solidFill>
                  <a:schemeClr val="dk1"/>
                </a:solidFill>
              </a:rPr>
              <a:t>Dalle situazioni problematiche &gt; ai processi presenti &gt; alle competenze</a:t>
            </a: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0" lvl="0" indent="0" algn="just" rtl="0">
              <a:spcBef>
                <a:spcPts val="0"/>
              </a:spcBef>
              <a:spcAft>
                <a:spcPts val="0"/>
              </a:spcAft>
              <a:buClr>
                <a:schemeClr val="dk1"/>
              </a:buClr>
              <a:buSzPts val="1100"/>
              <a:buFont typeface="Arial"/>
              <a:buNone/>
            </a:pPr>
            <a:r>
              <a:rPr lang="it">
                <a:solidFill>
                  <a:schemeClr val="dk1"/>
                </a:solidFill>
              </a:rPr>
              <a:t>Come valutare e certificare</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176650" y="93525"/>
            <a:ext cx="8853000" cy="48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chemeClr val="dk1"/>
                </a:solidFill>
                <a:highlight>
                  <a:srgbClr val="FFFFFF"/>
                </a:highlight>
                <a:latin typeface="Roboto"/>
                <a:ea typeface="Roboto"/>
                <a:cs typeface="Roboto"/>
                <a:sym typeface="Roboto"/>
              </a:rPr>
              <a:t>Prima di iniziare a descrivere l'attività vorrei fare una piccola premessa: vorrei chiarire che la dirigente dell'Istituto Comprensivo nel quale lavoro ha emanato una apposita circolare nella quale indicava le modalità di svolgimento della DAD secondo il grado scolastico di appartenenza. Noi insegnanti della Scuola dell'Infanzia possiamo usare solamente il canale di Whatsapp e la difficoltà che riscontriamo con le altre colleghe del plesso è la problematica del feedback. Vorrei sottolineare inoltre che tante famiglie non hanno l'opportunità di poter scaricare e stampare le schede che inviamo o avere a disposizione del materiale specifico. L'attività che ho proposto ai bambini si intitola "ROLL THE DICE".</a:t>
            </a:r>
            <a:endParaRPr>
              <a:solidFill>
                <a:schemeClr val="dk1"/>
              </a:solidFill>
              <a:highlight>
                <a:srgbClr val="FFFFFF"/>
              </a:highlight>
              <a:latin typeface="Roboto"/>
              <a:ea typeface="Roboto"/>
              <a:cs typeface="Roboto"/>
              <a:sym typeface="Roboto"/>
            </a:endParaRPr>
          </a:p>
          <a:p>
            <a:pPr marL="0" lvl="0" indent="0" algn="l" rtl="0">
              <a:spcBef>
                <a:spcPts val="1600"/>
              </a:spcBef>
              <a:spcAft>
                <a:spcPts val="0"/>
              </a:spcAft>
              <a:buNone/>
            </a:pPr>
            <a:r>
              <a:rPr lang="it">
                <a:solidFill>
                  <a:schemeClr val="dk1"/>
                </a:solidFill>
                <a:highlight>
                  <a:srgbClr val="FFFFFF"/>
                </a:highlight>
                <a:latin typeface="Roboto"/>
                <a:ea typeface="Roboto"/>
                <a:cs typeface="Roboto"/>
                <a:sym typeface="Roboto"/>
              </a:rPr>
              <a:t>- In questo anno scolastico mi trovo ad operare come insegnante di sostegno in una sezione omogenea di 3 anni con 3 elementi anticipatari di 2 anni e mezzo. Una volta a settimana svolgo anche il progetto di lingua inglese e infatti proporrò un'attività in lingua.</a:t>
            </a:r>
            <a:endParaRPr>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r>
              <a:rPr lang="it" sz="1400">
                <a:solidFill>
                  <a:schemeClr val="dk1"/>
                </a:solidFill>
                <a:highlight>
                  <a:srgbClr val="FFFFFF"/>
                </a:highlight>
                <a:latin typeface="Roboto"/>
                <a:ea typeface="Roboto"/>
                <a:cs typeface="Roboto"/>
                <a:sym typeface="Roboto"/>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103900" y="68200"/>
            <a:ext cx="8967300" cy="49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chemeClr val="dk1"/>
                </a:solidFill>
                <a:highlight>
                  <a:srgbClr val="FFFFFF"/>
                </a:highlight>
                <a:latin typeface="Calibri"/>
                <a:ea typeface="Calibri"/>
                <a:cs typeface="Calibri"/>
                <a:sym typeface="Calibri"/>
              </a:rPr>
              <a:t>-Tramite un messaggio audio di Whatsapp chiedo di costruire un dado come quello che usavo a scuola in uno dei tanti giochi per insegnare i numeri in lingua e la loro pronuncia. l'attività prevede di far tirare il dado ad ogni bambino e rispetto al numero che esce casualmente i bambini da soli o con il mio aiuto contano i puntini in facciata. Il comando che seguivano a scuola era dunque "roll the dice and count the black points". Chiedo infine ai bambini di "spiegare" ai loro familiari come funziona il gioco.</a:t>
            </a:r>
            <a:endParaRPr>
              <a:solidFill>
                <a:schemeClr val="dk1"/>
              </a:solidFill>
              <a:highlight>
                <a:srgbClr val="FFFFFF"/>
              </a:highlight>
              <a:latin typeface="Calibri"/>
              <a:ea typeface="Calibri"/>
              <a:cs typeface="Calibri"/>
              <a:sym typeface="Calibri"/>
            </a:endParaRPr>
          </a:p>
          <a:p>
            <a:pPr marL="0" lvl="0" indent="0" algn="l" rtl="0">
              <a:spcBef>
                <a:spcPts val="1600"/>
              </a:spcBef>
              <a:spcAft>
                <a:spcPts val="0"/>
              </a:spcAft>
              <a:buClr>
                <a:schemeClr val="dk1"/>
              </a:buClr>
              <a:buSzPts val="1100"/>
              <a:buFont typeface="Arial"/>
              <a:buNone/>
            </a:pPr>
            <a:r>
              <a:rPr lang="it">
                <a:solidFill>
                  <a:schemeClr val="dk1"/>
                </a:solidFill>
                <a:highlight>
                  <a:srgbClr val="FFFFFF"/>
                </a:highlight>
                <a:latin typeface="Calibri"/>
                <a:ea typeface="Calibri"/>
                <a:cs typeface="Calibri"/>
                <a:sym typeface="Calibri"/>
              </a:rPr>
              <a:t>- Invio la scheda da stampare con il dado abbastanza grande da coprire l'intera area del foglio A4 così che l'attività di ritaglio risulti più agevole (i contorni del dado sono a loro volta contornati da tratteggi in modo che il bambino possa ritagliare).</a:t>
            </a:r>
            <a:endParaRPr>
              <a:solidFill>
                <a:schemeClr val="dk1"/>
              </a:solidFill>
              <a:highlight>
                <a:srgbClr val="FFFFFF"/>
              </a:highlight>
              <a:latin typeface="Calibri"/>
              <a:ea typeface="Calibri"/>
              <a:cs typeface="Calibri"/>
              <a:sym typeface="Calibri"/>
            </a:endParaRPr>
          </a:p>
          <a:p>
            <a:pPr marL="0" lvl="0" indent="0" algn="l" rtl="0">
              <a:spcBef>
                <a:spcPts val="1600"/>
              </a:spcBef>
              <a:spcAft>
                <a:spcPts val="0"/>
              </a:spcAft>
              <a:buClr>
                <a:schemeClr val="dk1"/>
              </a:buClr>
              <a:buSzPts val="1100"/>
              <a:buFont typeface="Arial"/>
              <a:buNone/>
            </a:pPr>
            <a:r>
              <a:rPr lang="it">
                <a:solidFill>
                  <a:schemeClr val="dk1"/>
                </a:solidFill>
                <a:highlight>
                  <a:srgbClr val="FFFFFF"/>
                </a:highlight>
                <a:latin typeface="Calibri"/>
                <a:ea typeface="Calibri"/>
                <a:cs typeface="Calibri"/>
                <a:sym typeface="Calibri"/>
              </a:rPr>
              <a:t>- Invio un video tramite il canale di You-Tube un video a cartoni animati con una canzoncina sui numeri da 1 a 10 per rinforzare la pronuncia e il ricordo dei numeri in inglese.</a:t>
            </a:r>
            <a:endParaRPr>
              <a:solidFill>
                <a:schemeClr val="dk1"/>
              </a:solidFill>
              <a:highlight>
                <a:srgbClr val="FFFFFF"/>
              </a:highlight>
              <a:latin typeface="Calibri"/>
              <a:ea typeface="Calibri"/>
              <a:cs typeface="Calibri"/>
              <a:sym typeface="Calibri"/>
            </a:endParaRPr>
          </a:p>
          <a:p>
            <a:pPr marL="0" lvl="0" indent="0" algn="l" rtl="0">
              <a:spcBef>
                <a:spcPts val="1600"/>
              </a:spcBef>
              <a:spcAft>
                <a:spcPts val="1600"/>
              </a:spcAft>
              <a:buClr>
                <a:schemeClr val="dk1"/>
              </a:buClr>
              <a:buSzPts val="1100"/>
              <a:buFont typeface="Arial"/>
              <a:buNone/>
            </a:pPr>
            <a:r>
              <a:rPr lang="it">
                <a:solidFill>
                  <a:schemeClr val="dk1"/>
                </a:solidFill>
                <a:highlight>
                  <a:srgbClr val="FFFFFF"/>
                </a:highlight>
                <a:latin typeface="Calibri"/>
                <a:ea typeface="Calibri"/>
                <a:cs typeface="Calibri"/>
                <a:sym typeface="Calibri"/>
              </a:rPr>
              <a:t>- Il materiale da utilizzare sarà un foglio A4 con la stampa del dado, Forbicine a punta rotonda, Colla</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aphicFrame>
        <p:nvGraphicFramePr>
          <p:cNvPr id="82" name="Google Shape;82;p18"/>
          <p:cNvGraphicFramePr/>
          <p:nvPr/>
        </p:nvGraphicFramePr>
        <p:xfrm>
          <a:off x="139150" y="302975"/>
          <a:ext cx="8887800" cy="3796875"/>
        </p:xfrm>
        <a:graphic>
          <a:graphicData uri="http://schemas.openxmlformats.org/drawingml/2006/table">
            <a:tbl>
              <a:tblPr>
                <a:noFill/>
                <a:tableStyleId>{FA6340BF-ADAD-4097-B638-98AC90AD8D7C}</a:tableStyleId>
              </a:tblPr>
              <a:tblGrid>
                <a:gridCol w="3667600">
                  <a:extLst>
                    <a:ext uri="{9D8B030D-6E8A-4147-A177-3AD203B41FA5}">
                      <a16:colId xmlns:a16="http://schemas.microsoft.com/office/drawing/2014/main" val="20000"/>
                    </a:ext>
                  </a:extLst>
                </a:gridCol>
                <a:gridCol w="3133425">
                  <a:extLst>
                    <a:ext uri="{9D8B030D-6E8A-4147-A177-3AD203B41FA5}">
                      <a16:colId xmlns:a16="http://schemas.microsoft.com/office/drawing/2014/main" val="20001"/>
                    </a:ext>
                  </a:extLst>
                </a:gridCol>
                <a:gridCol w="2086775">
                  <a:extLst>
                    <a:ext uri="{9D8B030D-6E8A-4147-A177-3AD203B41FA5}">
                      <a16:colId xmlns:a16="http://schemas.microsoft.com/office/drawing/2014/main" val="20002"/>
                    </a:ext>
                  </a:extLst>
                </a:gridCol>
              </a:tblGrid>
              <a:tr h="432550">
                <a:tc>
                  <a:txBody>
                    <a:bodyPr/>
                    <a:lstStyle/>
                    <a:p>
                      <a:pPr marL="0" lvl="0" indent="0" algn="l" rtl="0">
                        <a:spcBef>
                          <a:spcPts val="0"/>
                        </a:spcBef>
                        <a:spcAft>
                          <a:spcPts val="0"/>
                        </a:spcAft>
                        <a:buNone/>
                      </a:pPr>
                      <a:r>
                        <a:rPr lang="it"/>
                        <a:t>processi individuati dai docenti</a:t>
                      </a:r>
                      <a:endParaRPr/>
                    </a:p>
                  </a:txBody>
                  <a:tcPr marL="91425" marR="91425" marT="91425" marB="91425"/>
                </a:tc>
                <a:tc>
                  <a:txBody>
                    <a:bodyPr/>
                    <a:lstStyle/>
                    <a:p>
                      <a:pPr marL="0" lvl="0" indent="0" algn="l" rtl="0">
                        <a:spcBef>
                          <a:spcPts val="0"/>
                        </a:spcBef>
                        <a:spcAft>
                          <a:spcPts val="0"/>
                        </a:spcAft>
                        <a:buNone/>
                      </a:pPr>
                      <a:r>
                        <a:rPr lang="it"/>
                        <a:t>processi rivisti</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364325">
                <a:tc>
                  <a:txBody>
                    <a:bodyPr/>
                    <a:lstStyle/>
                    <a:p>
                      <a:pPr marL="0" lvl="0" indent="0" algn="l" rtl="0">
                        <a:spcBef>
                          <a:spcPts val="0"/>
                        </a:spcBef>
                        <a:spcAft>
                          <a:spcPts val="0"/>
                        </a:spcAft>
                        <a:buClr>
                          <a:schemeClr val="dk1"/>
                        </a:buClr>
                        <a:buSzPts val="1100"/>
                        <a:buFont typeface="Arial"/>
                        <a:buNone/>
                      </a:pPr>
                      <a:r>
                        <a:rPr lang="it"/>
                        <a:t>COGNITIVI</a:t>
                      </a:r>
                      <a:endParaRPr/>
                    </a:p>
                    <a:p>
                      <a:pPr marL="0" lvl="0" indent="0" algn="l" rtl="0">
                        <a:spcBef>
                          <a:spcPts val="0"/>
                        </a:spcBef>
                        <a:spcAft>
                          <a:spcPts val="0"/>
                        </a:spcAft>
                        <a:buClr>
                          <a:schemeClr val="dk1"/>
                        </a:buClr>
                        <a:buSzPts val="1100"/>
                        <a:buFont typeface="Arial"/>
                        <a:buNone/>
                      </a:pPr>
                      <a:r>
                        <a:rPr lang="it"/>
                        <a:t>-Comprensione e raggiungimento della connessione nome-quantità in lingua inglese e poi in lingua italiana</a:t>
                      </a:r>
                      <a:endParaRPr/>
                    </a:p>
                    <a:p>
                      <a:pPr marL="0" lvl="0" indent="0" algn="l" rtl="0">
                        <a:spcBef>
                          <a:spcPts val="0"/>
                        </a:spcBef>
                        <a:spcAft>
                          <a:spcPts val="0"/>
                        </a:spcAft>
                        <a:buClr>
                          <a:schemeClr val="dk1"/>
                        </a:buClr>
                        <a:buSzPts val="1100"/>
                        <a:buFont typeface="Arial"/>
                        <a:buNone/>
                      </a:pPr>
                      <a:r>
                        <a:rPr lang="it"/>
                        <a:t>- Rinforzo della dimensione linguistica</a:t>
                      </a:r>
                      <a:endParaRPr/>
                    </a:p>
                    <a:p>
                      <a:pPr marL="0" lvl="0" indent="0" algn="l" rtl="0">
                        <a:spcBef>
                          <a:spcPts val="0"/>
                        </a:spcBef>
                        <a:spcAft>
                          <a:spcPts val="0"/>
                        </a:spcAft>
                        <a:buClr>
                          <a:schemeClr val="dk1"/>
                        </a:buClr>
                        <a:buSzPts val="1100"/>
                        <a:buFont typeface="Arial"/>
                        <a:buNone/>
                      </a:pPr>
                      <a:r>
                        <a:rPr lang="it"/>
                        <a:t>- Attività di conting</a:t>
                      </a:r>
                      <a:endParaRPr/>
                    </a:p>
                    <a:p>
                      <a:pPr marL="0" lvl="0" indent="0" algn="l" rtl="0">
                        <a:spcBef>
                          <a:spcPts val="0"/>
                        </a:spcBef>
                        <a:spcAft>
                          <a:spcPts val="0"/>
                        </a:spcAft>
                        <a:buClr>
                          <a:schemeClr val="dk1"/>
                        </a:buClr>
                        <a:buSzPts val="1100"/>
                        <a:buFont typeface="Arial"/>
                        <a:buNone/>
                      </a:pPr>
                      <a:r>
                        <a:rPr lang="it"/>
                        <a:t>- Attività oculo-manuale</a:t>
                      </a:r>
                      <a:endParaRPr/>
                    </a:p>
                    <a:p>
                      <a:pPr marL="0" lvl="0" indent="0" algn="l" rtl="0">
                        <a:spcBef>
                          <a:spcPts val="0"/>
                        </a:spcBef>
                        <a:spcAft>
                          <a:spcPts val="0"/>
                        </a:spcAft>
                        <a:buClr>
                          <a:schemeClr val="dk1"/>
                        </a:buClr>
                        <a:buSzPts val="1100"/>
                        <a:buFont typeface="Arial"/>
                        <a:buNone/>
                      </a:pPr>
                      <a:r>
                        <a:rPr lang="it"/>
                        <a:t>SOCIALI</a:t>
                      </a:r>
                      <a:endParaRPr/>
                    </a:p>
                    <a:p>
                      <a:pPr marL="0" lvl="0" indent="0" algn="l" rtl="0">
                        <a:spcBef>
                          <a:spcPts val="0"/>
                        </a:spcBef>
                        <a:spcAft>
                          <a:spcPts val="0"/>
                        </a:spcAft>
                        <a:buClr>
                          <a:schemeClr val="dk1"/>
                        </a:buClr>
                        <a:buSzPts val="1100"/>
                        <a:buFont typeface="Arial"/>
                        <a:buNone/>
                      </a:pPr>
                      <a:r>
                        <a:rPr lang="it"/>
                        <a:t>- Migliorare la relazione genitori-figli</a:t>
                      </a:r>
                      <a:endParaRPr/>
                    </a:p>
                    <a:p>
                      <a:pPr marL="0" lvl="0" indent="0" algn="l" rtl="0">
                        <a:spcBef>
                          <a:spcPts val="0"/>
                        </a:spcBef>
                        <a:spcAft>
                          <a:spcPts val="0"/>
                        </a:spcAft>
                        <a:buClr>
                          <a:schemeClr val="dk1"/>
                        </a:buClr>
                        <a:buSzPts val="1100"/>
                        <a:buFont typeface="Arial"/>
                        <a:buNone/>
                      </a:pPr>
                      <a:r>
                        <a:rPr lang="it"/>
                        <a:t>PERSONALI</a:t>
                      </a:r>
                      <a:endParaRPr/>
                    </a:p>
                    <a:p>
                      <a:pPr marL="0" lvl="0" indent="0" algn="l" rtl="0">
                        <a:spcBef>
                          <a:spcPts val="0"/>
                        </a:spcBef>
                        <a:spcAft>
                          <a:spcPts val="0"/>
                        </a:spcAft>
                        <a:buClr>
                          <a:schemeClr val="dk1"/>
                        </a:buClr>
                        <a:buSzPts val="1100"/>
                        <a:buFont typeface="Arial"/>
                        <a:buNone/>
                      </a:pPr>
                      <a:r>
                        <a:rPr lang="it"/>
                        <a:t>- Sviluppare e rinforzare la stima del proprio sé.</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t">
                          <a:solidFill>
                            <a:schemeClr val="dk1"/>
                          </a:solidFill>
                        </a:rPr>
                        <a:t>COGNITIVI-OPERATIVI</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bambino costruisce il dado</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b. conta (processo manuale, oculo-manuale)</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b. associa la quantità al numero</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b. enuncia il numero in lingua </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SOCIALI</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genitore accompagna e partecipa al processo</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PERSONALI</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il b. sviluppare e rinforzare la stima del proprio sé.</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r>
                        <a:rPr lang="it"/>
                        <a:t>Tecnologica, ingegneria</a:t>
                      </a:r>
                      <a:endParaRPr/>
                    </a:p>
                    <a:p>
                      <a:pPr marL="0" lvl="0" indent="0" algn="l" rtl="0">
                        <a:spcBef>
                          <a:spcPts val="0"/>
                        </a:spcBef>
                        <a:spcAft>
                          <a:spcPts val="0"/>
                        </a:spcAft>
                        <a:buNone/>
                      </a:pPr>
                      <a:r>
                        <a:rPr lang="it"/>
                        <a:t>Matematica</a:t>
                      </a:r>
                      <a:endParaRPr/>
                    </a:p>
                    <a:p>
                      <a:pPr marL="0" lvl="0" indent="0" algn="l" rtl="0">
                        <a:spcBef>
                          <a:spcPts val="0"/>
                        </a:spcBef>
                        <a:spcAft>
                          <a:spcPts val="0"/>
                        </a:spcAft>
                        <a:buNone/>
                      </a:pPr>
                      <a:endParaRPr/>
                    </a:p>
                    <a:p>
                      <a:pPr marL="0" lvl="0" indent="0" algn="l" rtl="0">
                        <a:spcBef>
                          <a:spcPts val="0"/>
                        </a:spcBef>
                        <a:spcAft>
                          <a:spcPts val="0"/>
                        </a:spcAft>
                        <a:buNone/>
                      </a:pPr>
                      <a:r>
                        <a:rPr lang="it"/>
                        <a:t>Matematica</a:t>
                      </a:r>
                      <a:endParaRPr/>
                    </a:p>
                    <a:p>
                      <a:pPr marL="0" lvl="0" indent="0" algn="l" rtl="0">
                        <a:spcBef>
                          <a:spcPts val="0"/>
                        </a:spcBef>
                        <a:spcAft>
                          <a:spcPts val="0"/>
                        </a:spcAft>
                        <a:buNone/>
                      </a:pPr>
                      <a:endParaRPr/>
                    </a:p>
                    <a:p>
                      <a:pPr marL="0" lvl="0" indent="0" algn="l" rtl="0">
                        <a:spcBef>
                          <a:spcPts val="0"/>
                        </a:spcBef>
                        <a:spcAft>
                          <a:spcPts val="0"/>
                        </a:spcAft>
                        <a:buNone/>
                      </a:pPr>
                      <a:r>
                        <a:rPr lang="it"/>
                        <a:t>Multilinguistica</a:t>
                      </a:r>
                      <a:endParaRPr/>
                    </a:p>
                    <a:p>
                      <a:pPr marL="0" lvl="0" indent="0" algn="l" rtl="0">
                        <a:spcBef>
                          <a:spcPts val="0"/>
                        </a:spcBef>
                        <a:spcAft>
                          <a:spcPts val="0"/>
                        </a:spcAft>
                        <a:buNone/>
                      </a:pPr>
                      <a:endParaRPr/>
                    </a:p>
                    <a:p>
                      <a:pPr marL="0" lvl="0" indent="0" algn="l" rtl="0">
                        <a:spcBef>
                          <a:spcPts val="0"/>
                        </a:spcBef>
                        <a:spcAft>
                          <a:spcPts val="0"/>
                        </a:spcAft>
                        <a:buNone/>
                      </a:pPr>
                      <a:r>
                        <a:rPr lang="it"/>
                        <a:t>Sociale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it"/>
                        <a:t>Personale</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body" idx="1"/>
          </p:nvPr>
        </p:nvSpPr>
        <p:spPr>
          <a:xfrm>
            <a:off x="1501500" y="1152475"/>
            <a:ext cx="6141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solidFill>
                  <a:schemeClr val="dk1"/>
                </a:solidFill>
              </a:rPr>
              <a:t>Come passare dalla valutazione alla certificazione, dai processi alle competenze?</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Clr>
                <a:schemeClr val="dk1"/>
              </a:buClr>
              <a:buSzPts val="1100"/>
              <a:buFont typeface="Arial"/>
              <a:buNone/>
            </a:pPr>
            <a:endParaRPr>
              <a:solidFill>
                <a:schemeClr val="dk1"/>
              </a:solidFill>
            </a:endParaRPr>
          </a:p>
          <a:p>
            <a:pPr marL="0" lvl="0" indent="0" algn="just" rtl="0">
              <a:spcBef>
                <a:spcPts val="0"/>
              </a:spcBef>
              <a:spcAft>
                <a:spcPts val="0"/>
              </a:spcAft>
              <a:buNone/>
            </a:pPr>
            <a:r>
              <a:rPr lang="it">
                <a:solidFill>
                  <a:schemeClr val="dk1"/>
                </a:solidFill>
              </a:rPr>
              <a:t>Come la competenza fornisce un senso alla traiettoria di lavoro?</a:t>
            </a:r>
            <a:endParaRPr>
              <a:solidFill>
                <a:schemeClr val="dk1"/>
              </a:solidFill>
            </a:endParaRPr>
          </a:p>
          <a:p>
            <a:pPr marL="0" lvl="0" indent="0" algn="just" rtl="0">
              <a:spcBef>
                <a:spcPts val="0"/>
              </a:spcBef>
              <a:spcAft>
                <a:spcPts val="0"/>
              </a:spcAft>
              <a:buNone/>
            </a:pPr>
            <a:endParaRPr>
              <a:solidFill>
                <a:schemeClr val="dk1"/>
              </a:solidFill>
            </a:endParaRPr>
          </a:p>
          <a:p>
            <a:pPr marL="0" lvl="0" indent="0" algn="just" rtl="0">
              <a:spcBef>
                <a:spcPts val="0"/>
              </a:spcBef>
              <a:spcAft>
                <a:spcPts val="0"/>
              </a:spcAft>
              <a:buClr>
                <a:schemeClr val="dk1"/>
              </a:buClr>
              <a:buSzPts val="1100"/>
              <a:buFont typeface="Arial"/>
              <a:buNone/>
            </a:pPr>
            <a:r>
              <a:rPr lang="it" sz="2400" b="1">
                <a:solidFill>
                  <a:schemeClr val="dk1"/>
                </a:solidFill>
                <a:latin typeface="Calibri"/>
                <a:ea typeface="Calibri"/>
                <a:cs typeface="Calibri"/>
                <a:sym typeface="Calibri"/>
              </a:rPr>
              <a:t>DECRETO LEGISLATIVO 13 aprile 2017, n. 62 </a:t>
            </a:r>
            <a:endParaRPr sz="24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55850" y="112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Come certificare</a:t>
            </a:r>
            <a:endParaRPr/>
          </a:p>
        </p:txBody>
      </p:sp>
      <p:pic>
        <p:nvPicPr>
          <p:cNvPr id="93" name="Google Shape;93;p20"/>
          <p:cNvPicPr preferRelativeResize="0"/>
          <p:nvPr/>
        </p:nvPicPr>
        <p:blipFill>
          <a:blip r:embed="rId3">
            <a:alphaModFix/>
          </a:blip>
          <a:stretch>
            <a:fillRect/>
          </a:stretch>
        </p:blipFill>
        <p:spPr>
          <a:xfrm>
            <a:off x="252850" y="750750"/>
            <a:ext cx="7620000"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 sz="3000"/>
              <a:t>La consegna</a:t>
            </a:r>
            <a:endParaRPr sz="3000"/>
          </a:p>
        </p:txBody>
      </p:sp>
      <p:sp>
        <p:nvSpPr>
          <p:cNvPr id="99" name="Google Shape;9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br>
              <a:rPr lang="it" sz="1100">
                <a:solidFill>
                  <a:schemeClr val="dk1"/>
                </a:solidFill>
              </a:rPr>
            </a:br>
            <a:endParaRPr sz="1100">
              <a:solidFill>
                <a:schemeClr val="dk1"/>
              </a:solidFill>
            </a:endParaRPr>
          </a:p>
          <a:p>
            <a:pPr marL="0" lvl="0" indent="0" algn="just" rtl="0">
              <a:spcBef>
                <a:spcPts val="0"/>
              </a:spcBef>
              <a:spcAft>
                <a:spcPts val="0"/>
              </a:spcAft>
              <a:buClr>
                <a:schemeClr val="dk1"/>
              </a:buClr>
              <a:buSzPts val="1100"/>
              <a:buFont typeface="Arial"/>
              <a:buNone/>
            </a:pPr>
            <a:r>
              <a:rPr lang="it">
                <a:solidFill>
                  <a:schemeClr val="dk1"/>
                </a:solidFill>
              </a:rPr>
              <a:t>Nei prossimi lavori per situazioni problematiche, che effettuerai nella classe virtuale, prova a utilizzare le rubriche e la tabella di sintesi che proponiamo.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Presentazione su schermo (16:9)</PresentationFormat>
  <Paragraphs>70</Paragraphs>
  <Slides>9</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Calibri</vt:lpstr>
      <vt:lpstr>Roboto</vt:lpstr>
      <vt:lpstr>Arial</vt:lpstr>
      <vt:lpstr>Simple Light</vt:lpstr>
      <vt:lpstr>Dalle situazioni alle competenze</vt:lpstr>
      <vt:lpstr>Alcune riflessioni</vt:lpstr>
      <vt:lpstr>Valutazione e certificazione</vt:lpstr>
      <vt:lpstr>Presentazione standard di PowerPoint</vt:lpstr>
      <vt:lpstr>Presentazione standard di PowerPoint</vt:lpstr>
      <vt:lpstr>Presentazione standard di PowerPoint</vt:lpstr>
      <vt:lpstr>Presentazione standard di PowerPoint</vt:lpstr>
      <vt:lpstr>Come certificare</vt:lpstr>
      <vt:lpstr>La consegna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Dalle situazioni alle competenze</dc:title>
  <dc:creator>Michela</dc:creator>
  <cp:lastModifiedBy>Michela Fava</cp:lastModifiedBy>
  <cp:revision>1</cp:revision>
  <dcterms:modified xsi:type="dcterms:W3CDTF">2020-04-17T15:34:51Z</dcterms:modified>
</cp:coreProperties>
</file>