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9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97" r:id="rId13"/>
    <p:sldId id="271" r:id="rId14"/>
    <p:sldId id="270" r:id="rId15"/>
    <p:sldId id="299" r:id="rId16"/>
    <p:sldId id="283" r:id="rId17"/>
    <p:sldId id="279" r:id="rId18"/>
    <p:sldId id="295" r:id="rId19"/>
    <p:sldId id="291" r:id="rId20"/>
    <p:sldId id="284" r:id="rId21"/>
    <p:sldId id="285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45" roundtripDataSignature="AMtx7mhRVZBjESW+1a2QNlwEolmlVzPW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E30B0F-1801-4A26-9EF4-0D94B3D12742}">
  <a:tblStyle styleId="{9CE30B0F-1801-4A26-9EF4-0D94B3D1274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01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4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4" name="Google Shape;20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0" name="Google Shape;21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1" name="Google Shape;29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729672495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729672495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2289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729672495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729672495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8" name="Google Shape;30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5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2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6" name="Google Shape;26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contenuto">
  <p:cSld name="1_Titolo e contenuto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386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4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>
                <a:solidFill>
                  <a:schemeClr val="lt1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4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4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4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4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>
            <a:spLocks noGrp="1"/>
          </p:cNvSpPr>
          <p:nvPr>
            <p:ph type="title"/>
          </p:nvPr>
        </p:nvSpPr>
        <p:spPr>
          <a:xfrm>
            <a:off x="708282" y="342900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it-IT" dirty="0"/>
              <a:t>Strumenti per la </a:t>
            </a:r>
            <a:r>
              <a:rPr lang="it-IT" b="1" dirty="0"/>
              <a:t>rilevazione</a:t>
            </a:r>
            <a:r>
              <a:rPr lang="it-IT" dirty="0"/>
              <a:t> e la </a:t>
            </a:r>
            <a:r>
              <a:rPr lang="it-IT" b="1" dirty="0"/>
              <a:t>certificazione</a:t>
            </a:r>
            <a:r>
              <a:rPr lang="it-IT" dirty="0"/>
              <a:t> delle competenze</a:t>
            </a:r>
            <a:endParaRPr dirty="0"/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24276" y="576263"/>
            <a:ext cx="7883611" cy="37071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522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 dirty="0"/>
              <a:t>Scomporre una prestazione o un prodotto nei suoi elementi importanti.</a:t>
            </a:r>
            <a:br>
              <a:rPr lang="it-IT" sz="3959" dirty="0"/>
            </a:br>
            <a:r>
              <a:rPr lang="it-IT" sz="3959" dirty="0"/>
              <a:t>Cogliere gli aspetti complessi importanti. </a:t>
            </a:r>
            <a:r>
              <a:rPr lang="it-IT" sz="3959" dirty="0">
                <a:highlight>
                  <a:srgbClr val="FFFF00"/>
                </a:highlight>
              </a:rPr>
              <a:t>Processi</a:t>
            </a:r>
            <a:r>
              <a:rPr lang="it-IT" sz="3959" dirty="0"/>
              <a:t>.</a:t>
            </a:r>
            <a:endParaRPr dirty="0"/>
          </a:p>
        </p:txBody>
      </p:sp>
      <p:pic>
        <p:nvPicPr>
          <p:cNvPr id="181" name="Google Shape;181;p11" descr="page11image583890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77088" y="3391930"/>
            <a:ext cx="5714912" cy="322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1"/>
          <p:cNvSpPr txBox="1">
            <a:spLocks noGrp="1"/>
          </p:cNvSpPr>
          <p:nvPr>
            <p:ph type="body" idx="1"/>
          </p:nvPr>
        </p:nvSpPr>
        <p:spPr>
          <a:xfrm>
            <a:off x="474345" y="2405912"/>
            <a:ext cx="6983627" cy="311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Gli </a:t>
            </a:r>
            <a:r>
              <a:rPr lang="it-IT" b="1" dirty="0">
                <a:solidFill>
                  <a:srgbClr val="FF0000"/>
                </a:solidFill>
              </a:rPr>
              <a:t>elementi importanti </a:t>
            </a:r>
            <a:r>
              <a:rPr lang="it-IT" dirty="0"/>
              <a:t>di una prestazione o di un prodotto dipendono dal </a:t>
            </a:r>
            <a:r>
              <a:rPr lang="it-IT" b="1" dirty="0">
                <a:solidFill>
                  <a:srgbClr val="FF0000"/>
                </a:solidFill>
              </a:rPr>
              <a:t>punto di vista </a:t>
            </a:r>
            <a:r>
              <a:rPr lang="it-IT" dirty="0"/>
              <a:t>di chi li osserva e dalle sue </a:t>
            </a:r>
            <a:r>
              <a:rPr lang="it-IT" b="1" dirty="0">
                <a:solidFill>
                  <a:srgbClr val="FF0000"/>
                </a:solidFill>
              </a:rPr>
              <a:t>finalità</a:t>
            </a:r>
            <a:r>
              <a:rPr lang="it-IT" dirty="0"/>
              <a:t>. </a:t>
            </a:r>
            <a:endParaRPr dirty="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Non esistono </a:t>
            </a:r>
            <a:r>
              <a:rPr lang="it-IT" b="1" dirty="0" err="1"/>
              <a:t>rubric</a:t>
            </a:r>
            <a:r>
              <a:rPr lang="it-IT" dirty="0"/>
              <a:t> perfette </a:t>
            </a:r>
            <a:endParaRPr dirty="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Componenti di una rubric </a:t>
            </a:r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body" idx="1"/>
          </p:nvPr>
        </p:nvSpPr>
        <p:spPr>
          <a:xfrm>
            <a:off x="371475" y="1825625"/>
            <a:ext cx="11530965" cy="211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• Dimensioni (tratti, caratteristiche del compito, processi, </a:t>
            </a:r>
            <a:r>
              <a:rPr lang="it-IT" dirty="0" err="1"/>
              <a:t>ecc</a:t>
            </a:r>
            <a:r>
              <a:rPr lang="it-IT" dirty="0"/>
              <a:t> ...).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• Livelli di prestazione attesi.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• Descrittori. </a:t>
            </a:r>
            <a:endParaRPr dirty="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ECF7209D-3F48-4016-932C-02575C0CC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005336"/>
              </p:ext>
            </p:extLst>
          </p:nvPr>
        </p:nvGraphicFramePr>
        <p:xfrm>
          <a:off x="1267460" y="1207346"/>
          <a:ext cx="9657080" cy="3535680"/>
        </p:xfrm>
        <a:graphic>
          <a:graphicData uri="http://schemas.openxmlformats.org/drawingml/2006/table">
            <a:tbl>
              <a:tblPr firstRow="1" bandRow="1">
                <a:tableStyleId>{9CE30B0F-1801-4A26-9EF4-0D94B3D12742}</a:tableStyleId>
              </a:tblPr>
              <a:tblGrid>
                <a:gridCol w="1931416">
                  <a:extLst>
                    <a:ext uri="{9D8B030D-6E8A-4147-A177-3AD203B41FA5}">
                      <a16:colId xmlns:a16="http://schemas.microsoft.com/office/drawing/2014/main" val="2951779614"/>
                    </a:ext>
                  </a:extLst>
                </a:gridCol>
                <a:gridCol w="1931416">
                  <a:extLst>
                    <a:ext uri="{9D8B030D-6E8A-4147-A177-3AD203B41FA5}">
                      <a16:colId xmlns:a16="http://schemas.microsoft.com/office/drawing/2014/main" val="269525078"/>
                    </a:ext>
                  </a:extLst>
                </a:gridCol>
                <a:gridCol w="1931416">
                  <a:extLst>
                    <a:ext uri="{9D8B030D-6E8A-4147-A177-3AD203B41FA5}">
                      <a16:colId xmlns:a16="http://schemas.microsoft.com/office/drawing/2014/main" val="2486112165"/>
                    </a:ext>
                  </a:extLst>
                </a:gridCol>
                <a:gridCol w="1931416">
                  <a:extLst>
                    <a:ext uri="{9D8B030D-6E8A-4147-A177-3AD203B41FA5}">
                      <a16:colId xmlns:a16="http://schemas.microsoft.com/office/drawing/2014/main" val="2730112338"/>
                    </a:ext>
                  </a:extLst>
                </a:gridCol>
                <a:gridCol w="1931416">
                  <a:extLst>
                    <a:ext uri="{9D8B030D-6E8A-4147-A177-3AD203B41FA5}">
                      <a16:colId xmlns:a16="http://schemas.microsoft.com/office/drawing/2014/main" val="3778923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PROCESSI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LIVELLO 1</a:t>
                      </a:r>
                    </a:p>
                    <a:p>
                      <a:r>
                        <a:rPr lang="it-IT" sz="2800" dirty="0"/>
                        <a:t>Di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LIVELLO 2</a:t>
                      </a:r>
                    </a:p>
                    <a:p>
                      <a:r>
                        <a:rPr lang="it-IT" sz="2800" dirty="0"/>
                        <a:t>Iniziale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LIVELLO 3</a:t>
                      </a:r>
                    </a:p>
                    <a:p>
                      <a:r>
                        <a:rPr lang="it-IT" sz="2800" dirty="0"/>
                        <a:t>Intermedio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LIVELO 4</a:t>
                      </a:r>
                    </a:p>
                    <a:p>
                      <a:r>
                        <a:rPr lang="it-IT" sz="2800" dirty="0"/>
                        <a:t>Avanzato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31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Processo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825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Processo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71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Processo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830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Processo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954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Processo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descrittore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591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278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I descrittori</a:t>
            </a:r>
            <a:endParaRPr sz="3959"/>
          </a:p>
        </p:txBody>
      </p:sp>
      <p:sp>
        <p:nvSpPr>
          <p:cNvPr id="212" name="Google Shape;212;p16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Per ciascun livello si possono individuare dei  </a:t>
            </a:r>
            <a:r>
              <a:rPr lang="it-IT" sz="2800" b="1"/>
              <a:t>descrittori</a:t>
            </a:r>
            <a:r>
              <a:rPr lang="it-IT" sz="2800"/>
              <a:t> che mettano in evidenza la prestazione concreta anche con esempi specifici (</a:t>
            </a:r>
            <a:r>
              <a:rPr lang="it-IT" sz="2800" b="1"/>
              <a:t>ancore</a:t>
            </a:r>
            <a:r>
              <a:rPr lang="it-IT" sz="2800"/>
              <a:t>).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È  fondamentale esprimere i livelli di prestazione attesi in </a:t>
            </a:r>
            <a:r>
              <a:rPr lang="it-IT" sz="2800" b="1"/>
              <a:t>termini comportamentali</a:t>
            </a:r>
            <a:r>
              <a:rPr lang="it-IT" sz="2800"/>
              <a:t>, non concetti generici, ma comportamenti </a:t>
            </a:r>
            <a:r>
              <a:rPr lang="it-IT" sz="2800" b="1"/>
              <a:t>osservabili</a:t>
            </a:r>
            <a:r>
              <a:rPr lang="it-IT" sz="2800"/>
              <a:t>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Ogni descrittore deve essere ben differenziato dagli altri, per questo non deve essere difficile assegnare una prestazione a un certo livello, né dovrebbero esserci differenti valutazioni da parte di docenti diversi. </a:t>
            </a:r>
            <a:endParaRPr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563"/>
              <a:t>La formulazione dei livelli</a:t>
            </a:r>
            <a:endParaRPr sz="3563"/>
          </a:p>
        </p:txBody>
      </p:sp>
      <p:sp>
        <p:nvSpPr>
          <p:cNvPr id="207" name="Google Shape;207;p15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1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Char char="•"/>
            </a:pPr>
            <a:r>
              <a:rPr lang="it-IT" sz="2800"/>
              <a:t>Si possono usare punteggi, </a:t>
            </a:r>
            <a:endParaRPr/>
          </a:p>
          <a:p>
            <a:pPr marL="457200" lvl="1" indent="-457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800"/>
              <a:buChar char="•"/>
            </a:pPr>
            <a:r>
              <a:rPr lang="it-IT" sz="2800"/>
              <a:t>Formulare delle affermazioni descrittive e valutative come ottimo, essenziale, adeguato, al di sotto delle aspettative oppure </a:t>
            </a:r>
            <a:r>
              <a:rPr lang="it-IT" sz="2800" b="1"/>
              <a:t>iniziale, base, intermedio, avanzato</a:t>
            </a:r>
            <a:endParaRPr/>
          </a:p>
          <a:p>
            <a:pPr marL="457200" lvl="1" indent="-457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800"/>
              <a:buChar char="•"/>
            </a:pPr>
            <a:r>
              <a:rPr lang="it-IT" sz="2800"/>
              <a:t>L’ordine (dal più alto al più basso o viceversa) può essere deciso discrezionalmente. </a:t>
            </a: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563"/>
              <a:t>I descrittori</a:t>
            </a:r>
            <a:endParaRPr sz="3563"/>
          </a:p>
        </p:txBody>
      </p:sp>
      <p:sp>
        <p:nvSpPr>
          <p:cNvPr id="213" name="Google Shape;213;p16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Per ciascun livello si possono individuare dei  </a:t>
            </a:r>
            <a:r>
              <a:rPr lang="it-IT" sz="2800" b="1"/>
              <a:t>descrittori</a:t>
            </a:r>
            <a:r>
              <a:rPr lang="it-IT" sz="2800"/>
              <a:t> che mettano in evidenza la prestazione concreta anche con esempi specifici (</a:t>
            </a:r>
            <a:r>
              <a:rPr lang="it-IT" sz="2800" b="1"/>
              <a:t>ancore</a:t>
            </a:r>
            <a:r>
              <a:rPr lang="it-IT" sz="2800"/>
              <a:t>).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È  fondamentale esprimere i livelli di prestazione attesi in </a:t>
            </a:r>
            <a:r>
              <a:rPr lang="it-IT" sz="2800" b="1"/>
              <a:t>termini comportamentali</a:t>
            </a:r>
            <a:r>
              <a:rPr lang="it-IT" sz="2800"/>
              <a:t>, non concetti generici, ma comportamenti </a:t>
            </a:r>
            <a:r>
              <a:rPr lang="it-IT" sz="2800" b="1"/>
              <a:t>osservabili</a:t>
            </a:r>
            <a:r>
              <a:rPr lang="it-IT" sz="2800"/>
              <a:t>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Ogni descrittore deve essere ben differenziato dagli altri, per questo non deve essere difficile assegnare una prestazione a un certo livello, né dovrebbero esserci differenti valutazioni da parte di docenti diversi. </a:t>
            </a:r>
            <a:endParaRPr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Chiarire le aspettative</a:t>
            </a:r>
            <a:endParaRPr sz="3959"/>
          </a:p>
        </p:txBody>
      </p:sp>
      <p:sp>
        <p:nvSpPr>
          <p:cNvPr id="294" name="Google Shape;294;p28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/>
              <a:t>Una rubrica serve appositamente a comunicare le aspettative agli studenti: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/>
              <a:t>che cosa ci si aspetta da loro,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/>
              <a:t>i criteri di classificazione,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/>
              <a:t>ciò che conta e ciò che non è essenziale.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/>
              <a:t>Quando poi gli stessi alunni partecipano all’elaborazione, si ottengono ottimi risultati sull’autoregolazione del comportamento e della collaborazione.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729672495f_0_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Esempi di rubriche</a:t>
            </a:r>
            <a:endParaRPr/>
          </a:p>
        </p:txBody>
      </p:sp>
      <p:sp>
        <p:nvSpPr>
          <p:cNvPr id="261" name="Google Shape;261;g729672495f_0_2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/>
              <a:t>Nelle slide successive sono presentate le rubriche di due compiti autentici presentati nello scorso incontro.</a:t>
            </a:r>
            <a:endParaRPr/>
          </a:p>
          <a:p>
            <a:pPr marL="457200" lvl="0" indent="-431800" algn="l" rtl="0">
              <a:spcBef>
                <a:spcPts val="1000"/>
              </a:spcBef>
              <a:spcAft>
                <a:spcPts val="0"/>
              </a:spcAft>
              <a:buSzPts val="3200"/>
              <a:buAutoNum type="arabicPeriod"/>
            </a:pPr>
            <a:r>
              <a:rPr lang="it-IT"/>
              <a:t>i banchi in movimento</a:t>
            </a:r>
            <a:endParaRPr/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it-IT"/>
              <a:t>le figurine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5" name="Google Shape;335;p34"/>
          <p:cNvGraphicFramePr/>
          <p:nvPr>
            <p:extLst>
              <p:ext uri="{D42A27DB-BD31-4B8C-83A1-F6EECF244321}">
                <p14:modId xmlns:p14="http://schemas.microsoft.com/office/powerpoint/2010/main" val="4197337624"/>
              </p:ext>
            </p:extLst>
          </p:nvPr>
        </p:nvGraphicFramePr>
        <p:xfrm>
          <a:off x="145142" y="582045"/>
          <a:ext cx="11945275" cy="5686712"/>
        </p:xfrm>
        <a:graphic>
          <a:graphicData uri="http://schemas.openxmlformats.org/drawingml/2006/table">
            <a:tbl>
              <a:tblPr bandRow="1">
                <a:noFill/>
                <a:tableStyleId>{9CE30B0F-1801-4A26-9EF4-0D94B3D12742}</a:tableStyleId>
              </a:tblPr>
              <a:tblGrid>
                <a:gridCol w="2537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0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92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324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i="0" dirty="0"/>
                        <a:t>PROCESSI</a:t>
                      </a:r>
                      <a:endParaRPr sz="2000" b="1" i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i="0" dirty="0"/>
                        <a:t>LIVELLO INIZIALE</a:t>
                      </a:r>
                      <a:endParaRPr sz="2000" b="1" i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i="0" dirty="0"/>
                        <a:t>DI BASE</a:t>
                      </a:r>
                      <a:endParaRPr sz="2000" b="1" i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i="0"/>
                        <a:t>INTERMEDIO</a:t>
                      </a:r>
                      <a:endParaRPr sz="2000" b="1" i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i="0"/>
                        <a:t>AVANZATO</a:t>
                      </a:r>
                      <a:endParaRPr sz="2000" b="1" i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24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it-IT" sz="2000" b="1" dirty="0"/>
                        <a:t>Rappresentare</a:t>
                      </a:r>
                      <a:br>
                        <a:rPr lang="it-IT" sz="2000" b="1" dirty="0"/>
                      </a:br>
                      <a:r>
                        <a:rPr lang="it-IT" sz="20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(conoscenze e abilità)</a:t>
                      </a: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2565570592"/>
                  </a:ext>
                </a:extLst>
              </a:tr>
              <a:tr h="84750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dirty="0"/>
                        <a:t>Modellizzare (atteggiamenti)</a:t>
                      </a:r>
                      <a:endParaRPr sz="20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757956212"/>
                  </a:ext>
                </a:extLst>
              </a:tr>
              <a:tr h="102063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000" b="1" dirty="0"/>
                        <a:t>Pianificare e strutturare il percorso</a:t>
                      </a:r>
                      <a:endParaRPr sz="20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2647034200"/>
                  </a:ext>
                </a:extLst>
              </a:tr>
              <a:tr h="10206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2000" b="1" dirty="0"/>
                        <a:t>Organizzare il lavoro in gruppo</a:t>
                      </a:r>
                      <a:endParaRPr lang="it-IT" sz="20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4080459957"/>
                  </a:ext>
                </a:extLst>
              </a:tr>
              <a:tr h="416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2000" b="1" dirty="0"/>
                        <a:t>Comunicare </a:t>
                      </a:r>
                      <a:endParaRPr lang="it-IT" sz="20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1874953312"/>
                  </a:ext>
                </a:extLst>
              </a:tr>
              <a:tr h="10206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2000" b="1" dirty="0"/>
                        <a:t>Essere consapevoli del percorso messo in atto</a:t>
                      </a:r>
                      <a:endParaRPr lang="it-IT" sz="20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/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3771932343"/>
                  </a:ext>
                </a:extLst>
              </a:tr>
            </a:tbl>
          </a:graphicData>
        </a:graphic>
      </p:graphicFrame>
      <p:sp>
        <p:nvSpPr>
          <p:cNvPr id="8" name="Google Shape;336;p34">
            <a:extLst>
              <a:ext uri="{FF2B5EF4-FFF2-40B4-BE49-F238E27FC236}">
                <a16:creationId xmlns:a16="http://schemas.microsoft.com/office/drawing/2014/main" id="{0C5171F6-5300-4CFD-ADC6-033886324381}"/>
              </a:ext>
            </a:extLst>
          </p:cNvPr>
          <p:cNvSpPr txBox="1"/>
          <p:nvPr/>
        </p:nvSpPr>
        <p:spPr>
          <a:xfrm>
            <a:off x="8280417" y="582045"/>
            <a:ext cx="3810000" cy="59400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COMPETENZE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Matematica, 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Matematica, tecnologico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Matematica, tecnologica, ingegneristica,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Imprenditorialità, sociale</a:t>
            </a:r>
            <a:endParaRPr lang="it-IT"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Alfabetica-funzionale, sociale</a:t>
            </a:r>
            <a:endParaRPr lang="it-IT"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Personale, sociale, imparare a imparare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" name="Google Shape;337;p34">
            <a:extLst>
              <a:ext uri="{FF2B5EF4-FFF2-40B4-BE49-F238E27FC236}">
                <a16:creationId xmlns:a16="http://schemas.microsoft.com/office/drawing/2014/main" id="{ACA5ABB8-0D1D-42D2-8844-4259DAF59258}"/>
              </a:ext>
            </a:extLst>
          </p:cNvPr>
          <p:cNvCxnSpPr/>
          <p:nvPr/>
        </p:nvCxnSpPr>
        <p:spPr>
          <a:xfrm>
            <a:off x="8280417" y="124968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" name="Google Shape;338;p34">
            <a:extLst>
              <a:ext uri="{FF2B5EF4-FFF2-40B4-BE49-F238E27FC236}">
                <a16:creationId xmlns:a16="http://schemas.microsoft.com/office/drawing/2014/main" id="{DDF76E16-6910-4DDD-A5C7-664D85D73A46}"/>
              </a:ext>
            </a:extLst>
          </p:cNvPr>
          <p:cNvCxnSpPr/>
          <p:nvPr/>
        </p:nvCxnSpPr>
        <p:spPr>
          <a:xfrm>
            <a:off x="8280417" y="195072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" name="Google Shape;338;p34">
            <a:extLst>
              <a:ext uri="{FF2B5EF4-FFF2-40B4-BE49-F238E27FC236}">
                <a16:creationId xmlns:a16="http://schemas.microsoft.com/office/drawing/2014/main" id="{C5816186-00AD-45D9-877C-0E8BEC72FA97}"/>
              </a:ext>
            </a:extLst>
          </p:cNvPr>
          <p:cNvCxnSpPr/>
          <p:nvPr/>
        </p:nvCxnSpPr>
        <p:spPr>
          <a:xfrm>
            <a:off x="8280417" y="2782627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" name="Google Shape;326;p33">
            <a:extLst>
              <a:ext uri="{FF2B5EF4-FFF2-40B4-BE49-F238E27FC236}">
                <a16:creationId xmlns:a16="http://schemas.microsoft.com/office/drawing/2014/main" id="{0A707327-4B83-47CE-9E1A-95EB0CB71B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5142" y="178912"/>
            <a:ext cx="10515600" cy="369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 dirty="0"/>
              <a:t>Un esempio: banchi in movimento</a:t>
            </a:r>
            <a:endParaRPr dirty="0"/>
          </a:p>
        </p:txBody>
      </p:sp>
      <p:cxnSp>
        <p:nvCxnSpPr>
          <p:cNvPr id="14" name="Google Shape;338;p34">
            <a:extLst>
              <a:ext uri="{FF2B5EF4-FFF2-40B4-BE49-F238E27FC236}">
                <a16:creationId xmlns:a16="http://schemas.microsoft.com/office/drawing/2014/main" id="{88C814F5-0B9A-4A92-8402-EB00767815FA}"/>
              </a:ext>
            </a:extLst>
          </p:cNvPr>
          <p:cNvCxnSpPr/>
          <p:nvPr/>
        </p:nvCxnSpPr>
        <p:spPr>
          <a:xfrm>
            <a:off x="8280417" y="3803707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338;p34">
            <a:extLst>
              <a:ext uri="{FF2B5EF4-FFF2-40B4-BE49-F238E27FC236}">
                <a16:creationId xmlns:a16="http://schemas.microsoft.com/office/drawing/2014/main" id="{B4D383A5-B16E-42FE-9186-03BAB1684E6F}"/>
              </a:ext>
            </a:extLst>
          </p:cNvPr>
          <p:cNvCxnSpPr/>
          <p:nvPr/>
        </p:nvCxnSpPr>
        <p:spPr>
          <a:xfrm>
            <a:off x="8280417" y="4824787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338;p34">
            <a:extLst>
              <a:ext uri="{FF2B5EF4-FFF2-40B4-BE49-F238E27FC236}">
                <a16:creationId xmlns:a16="http://schemas.microsoft.com/office/drawing/2014/main" id="{1A55FFB2-ED9C-4554-A069-AE7105198FDC}"/>
              </a:ext>
            </a:extLst>
          </p:cNvPr>
          <p:cNvCxnSpPr/>
          <p:nvPr/>
        </p:nvCxnSpPr>
        <p:spPr>
          <a:xfrm>
            <a:off x="8280417" y="5251507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63474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1" name="Google Shape;351;p36"/>
          <p:cNvGraphicFramePr/>
          <p:nvPr>
            <p:extLst>
              <p:ext uri="{D42A27DB-BD31-4B8C-83A1-F6EECF244321}">
                <p14:modId xmlns:p14="http://schemas.microsoft.com/office/powerpoint/2010/main" val="3032561443"/>
              </p:ext>
            </p:extLst>
          </p:nvPr>
        </p:nvGraphicFramePr>
        <p:xfrm>
          <a:off x="217714" y="561689"/>
          <a:ext cx="11440900" cy="5215589"/>
        </p:xfrm>
        <a:graphic>
          <a:graphicData uri="http://schemas.openxmlformats.org/drawingml/2006/table">
            <a:tbl>
              <a:tblPr bandRow="1">
                <a:noFill/>
                <a:tableStyleId>{9CE30B0F-1801-4A26-9EF4-0D94B3D12742}</a:tableStyleId>
              </a:tblPr>
              <a:tblGrid>
                <a:gridCol w="3104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6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1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9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813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dirty="0"/>
                        <a:t>PROCESSI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/>
                        <a:t>LIVELLO INIZIALE</a:t>
                      </a:r>
                      <a:endParaRPr sz="24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/>
                        <a:t>BASE</a:t>
                      </a:r>
                      <a:endParaRPr sz="24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/>
                        <a:t>INTERMEDIO</a:t>
                      </a:r>
                      <a:endParaRPr sz="24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/>
                        <a:t>AVANZATO</a:t>
                      </a:r>
                      <a:endParaRPr sz="24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16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Rappresentare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1055161145"/>
                  </a:ext>
                </a:extLst>
              </a:tr>
              <a:tr h="49116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Modellizzare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4031983669"/>
                  </a:ext>
                </a:extLst>
              </a:tr>
              <a:tr h="10123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2400" b="1" dirty="0"/>
                        <a:t>Pianificare e strutturare il percorso</a:t>
                      </a:r>
                      <a:endParaRPr lang="it-IT"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2573226772"/>
                  </a:ext>
                </a:extLst>
              </a:tr>
              <a:tr h="66813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dirty="0"/>
                        <a:t>Organizzare il lavoro in gruppo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50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dirty="0"/>
                        <a:t>Comunicare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3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Essere consapevoli delle modalità operative</a:t>
                      </a:r>
                      <a:endParaRPr sz="24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8900" marR="48900" marT="0" marB="0"/>
                </a:tc>
                <a:extLst>
                  <a:ext uri="{0D108BD9-81ED-4DB2-BD59-A6C34878D82A}">
                    <a16:rowId xmlns:a16="http://schemas.microsoft.com/office/drawing/2014/main" val="32481493"/>
                  </a:ext>
                </a:extLst>
              </a:tr>
            </a:tbl>
          </a:graphicData>
        </a:graphic>
      </p:graphicFrame>
      <p:sp>
        <p:nvSpPr>
          <p:cNvPr id="352" name="Google Shape;352;p36"/>
          <p:cNvSpPr txBox="1">
            <a:spLocks noGrp="1"/>
          </p:cNvSpPr>
          <p:nvPr>
            <p:ph type="title"/>
          </p:nvPr>
        </p:nvSpPr>
        <p:spPr>
          <a:xfrm>
            <a:off x="319314" y="30480"/>
            <a:ext cx="10515600" cy="369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Un esempio: le figurine</a:t>
            </a:r>
            <a:endParaRPr/>
          </a:p>
        </p:txBody>
      </p:sp>
      <p:sp>
        <p:nvSpPr>
          <p:cNvPr id="353" name="Google Shape;353;p36"/>
          <p:cNvSpPr txBox="1"/>
          <p:nvPr/>
        </p:nvSpPr>
        <p:spPr>
          <a:xfrm>
            <a:off x="8164286" y="561688"/>
            <a:ext cx="3810000" cy="549377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COMPETENZE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Matematica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Matematica, tecnologica, ingegneristica,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Imprenditorialità, </a:t>
            </a:r>
            <a:endParaRPr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Personale e sociale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Alfabetica funzionale,</a:t>
            </a:r>
            <a:endParaRPr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it-I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Personale e sociale </a:t>
            </a:r>
            <a:endParaRPr lang="it-IT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4" name="Google Shape;354;p36"/>
          <p:cNvCxnSpPr/>
          <p:nvPr/>
        </p:nvCxnSpPr>
        <p:spPr>
          <a:xfrm>
            <a:off x="8164286" y="217932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5" name="Google Shape;355;p36"/>
          <p:cNvCxnSpPr/>
          <p:nvPr/>
        </p:nvCxnSpPr>
        <p:spPr>
          <a:xfrm>
            <a:off x="8164286" y="118872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" name="Google Shape;355;p36">
            <a:extLst>
              <a:ext uri="{FF2B5EF4-FFF2-40B4-BE49-F238E27FC236}">
                <a16:creationId xmlns:a16="http://schemas.microsoft.com/office/drawing/2014/main" id="{D39BF59C-1644-4AB1-AFF4-1981CD49D032}"/>
              </a:ext>
            </a:extLst>
          </p:cNvPr>
          <p:cNvCxnSpPr/>
          <p:nvPr/>
        </p:nvCxnSpPr>
        <p:spPr>
          <a:xfrm>
            <a:off x="8164286" y="172212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" name="Google Shape;354;p36">
            <a:extLst>
              <a:ext uri="{FF2B5EF4-FFF2-40B4-BE49-F238E27FC236}">
                <a16:creationId xmlns:a16="http://schemas.microsoft.com/office/drawing/2014/main" id="{141B99BE-83BB-4EDC-9B05-C21E946D5A65}"/>
              </a:ext>
            </a:extLst>
          </p:cNvPr>
          <p:cNvCxnSpPr/>
          <p:nvPr/>
        </p:nvCxnSpPr>
        <p:spPr>
          <a:xfrm>
            <a:off x="8164286" y="323088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" name="Google Shape;354;p36">
            <a:extLst>
              <a:ext uri="{FF2B5EF4-FFF2-40B4-BE49-F238E27FC236}">
                <a16:creationId xmlns:a16="http://schemas.microsoft.com/office/drawing/2014/main" id="{54B71DA8-9401-4056-A757-8B6C505A6515}"/>
              </a:ext>
            </a:extLst>
          </p:cNvPr>
          <p:cNvCxnSpPr/>
          <p:nvPr/>
        </p:nvCxnSpPr>
        <p:spPr>
          <a:xfrm>
            <a:off x="8164286" y="402336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" name="Google Shape;354;p36">
            <a:extLst>
              <a:ext uri="{FF2B5EF4-FFF2-40B4-BE49-F238E27FC236}">
                <a16:creationId xmlns:a16="http://schemas.microsoft.com/office/drawing/2014/main" id="{527FF673-FB43-4912-A2A6-4A24403AFBF4}"/>
              </a:ext>
            </a:extLst>
          </p:cNvPr>
          <p:cNvCxnSpPr/>
          <p:nvPr/>
        </p:nvCxnSpPr>
        <p:spPr>
          <a:xfrm>
            <a:off x="8164286" y="4511040"/>
            <a:ext cx="381000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body" idx="1"/>
          </p:nvPr>
        </p:nvSpPr>
        <p:spPr>
          <a:xfrm>
            <a:off x="838200" y="1376174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Char char="•"/>
            </a:pPr>
            <a:r>
              <a:rPr lang="it-IT" sz="6000"/>
              <a:t>Attendibile: </a:t>
            </a:r>
            <a:r>
              <a:rPr lang="it-IT"/>
              <a:t>indipendente dal soggetto che valuta</a:t>
            </a:r>
            <a:endParaRPr sz="6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Char char="•"/>
            </a:pPr>
            <a:r>
              <a:rPr lang="it-IT" sz="6000"/>
              <a:t>Valida: </a:t>
            </a:r>
            <a:r>
              <a:rPr lang="it-IT" sz="3600"/>
              <a:t>coerente con l’obiettivo</a:t>
            </a:r>
            <a:endParaRPr sz="600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Char char="•"/>
            </a:pPr>
            <a:r>
              <a:rPr lang="it-IT" sz="6000"/>
              <a:t>Sostenibile: </a:t>
            </a:r>
            <a:r>
              <a:rPr lang="it-IT" sz="3600"/>
              <a:t>praticabile dal docente</a:t>
            </a:r>
            <a:endParaRPr sz="6000"/>
          </a:p>
        </p:txBody>
      </p:sp>
      <p:sp>
        <p:nvSpPr>
          <p:cNvPr id="98" name="Google Shape;98;p2"/>
          <p:cNvSpPr txBox="1"/>
          <p:nvPr/>
        </p:nvSpPr>
        <p:spPr>
          <a:xfrm>
            <a:off x="302750" y="286850"/>
            <a:ext cx="6538500" cy="72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caratteristiche della valutazione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729672495f_0_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Una proposta di sintesi</a:t>
            </a:r>
            <a:endParaRPr/>
          </a:p>
        </p:txBody>
      </p:sp>
      <p:sp>
        <p:nvSpPr>
          <p:cNvPr id="305" name="Google Shape;305;g729672495f_0_8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/>
              <a:t>La rubrica permette di passare da una situazione reale &gt; ai processi in essa contenuti &gt; alle dimensioni delle competenze.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/>
              <a:t>Per passare dai processi alla certificazione delle competenze è possibile raccogliere i dati che emergono da singoli compiti autentici nell’arco del quadrimestre/anno in un documento di sintesi.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it-IT"/>
              <a:t>Nella prossima slide si presenta il foglio di sintesi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0" name="Google Shape;310;p39"/>
          <p:cNvGraphicFramePr/>
          <p:nvPr>
            <p:extLst>
              <p:ext uri="{D42A27DB-BD31-4B8C-83A1-F6EECF244321}">
                <p14:modId xmlns:p14="http://schemas.microsoft.com/office/powerpoint/2010/main" val="430252534"/>
              </p:ext>
            </p:extLst>
          </p:nvPr>
        </p:nvGraphicFramePr>
        <p:xfrm>
          <a:off x="432923" y="149539"/>
          <a:ext cx="11326153" cy="60644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353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7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7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2000" b="1" u="none" strike="noStrike" cap="none" dirty="0"/>
                        <a:t>Competenze\Livelli</a:t>
                      </a:r>
                      <a:endParaRPr sz="20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 dirty="0"/>
                        <a:t>Iniziale</a:t>
                      </a:r>
                      <a:endParaRPr sz="14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 dirty="0"/>
                        <a:t>Di base</a:t>
                      </a:r>
                      <a:endParaRPr sz="14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 dirty="0"/>
                        <a:t>Intermedio</a:t>
                      </a:r>
                      <a:endParaRPr sz="14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 dirty="0"/>
                        <a:t>Avanzato</a:t>
                      </a:r>
                      <a:endParaRPr sz="1400" b="1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competenza alfabetica funzionale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12/2; 6/4; 10/5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31/3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competenza multilinguistica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15/2; 18/3; 23/4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5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competenza matematica e competenza in scienze, tecnologie e ingegneria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31/3; 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29/2; 18/4;22/4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competenza digitale</a:t>
                      </a:r>
                      <a:endParaRPr sz="18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strike="noStrike" cap="none"/>
                        <a:t>2/2;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10/3; 20/3; 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5/4; /5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0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competenza personale, sociale e capacità di imparare a imparare,</a:t>
                      </a:r>
                      <a:endParaRPr sz="14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10/4; 15/3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2/2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0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competenza in materia di cittadinanza,</a:t>
                      </a:r>
                      <a:endParaRPr sz="14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u="none" strike="noStrike" cap="none"/>
                        <a:t>7/4;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dirty="0"/>
                        <a:t>12/3; 4/4; 4/5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competenza imprenditoriale,</a:t>
                      </a:r>
                      <a:endParaRPr sz="14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31/3; 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/>
                        <a:t>12/2; 6/4: 3/5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competenza in materia di consapevolezza ed espressione culturali.</a:t>
                      </a:r>
                      <a:endParaRPr sz="1400" b="1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it-IT" sz="1800" dirty="0"/>
                        <a:t>12/3; 4/4; 4/5</a:t>
                      </a:r>
                      <a:endParaRPr lang="it-IT" sz="18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it-IT" sz="1800" dirty="0"/>
                        <a:t>31/3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DCA6A94C-9370-40D4-BBF6-468661801D52}"/>
              </a:ext>
            </a:extLst>
          </p:cNvPr>
          <p:cNvSpPr/>
          <p:nvPr/>
        </p:nvSpPr>
        <p:spPr>
          <a:xfrm>
            <a:off x="175147" y="6213989"/>
            <a:ext cx="11841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SzPts val="1800"/>
            </a:pPr>
            <a:r>
              <a:rPr lang="it-IT" sz="1800" dirty="0"/>
              <a:t>(inserire le date i cui i comportamenti sono stati rilevati emersi si in compiti autentici, sia in atteggiamenti in classe)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>
            <a:spLocks noGrp="1"/>
          </p:cNvSpPr>
          <p:nvPr>
            <p:ph type="title"/>
          </p:nvPr>
        </p:nvSpPr>
        <p:spPr>
          <a:xfrm>
            <a:off x="57150" y="42170"/>
            <a:ext cx="12028170" cy="906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 b="1"/>
              <a:t>Tra un compito scolastico e un compito autentico: la differenza è la situazione. Il contesto mi permette le scelte.</a:t>
            </a:r>
            <a:endParaRPr/>
          </a:p>
        </p:txBody>
      </p:sp>
      <p:sp>
        <p:nvSpPr>
          <p:cNvPr id="125" name="Google Shape;125;p4"/>
          <p:cNvSpPr txBox="1">
            <a:spLocks noGrp="1"/>
          </p:cNvSpPr>
          <p:nvPr>
            <p:ph type="body" idx="1"/>
          </p:nvPr>
        </p:nvSpPr>
        <p:spPr>
          <a:xfrm>
            <a:off x="309563" y="1041009"/>
            <a:ext cx="3345442" cy="2501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Conoscenze/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epistemologico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Abilità/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it-IT" dirty="0"/>
              <a:t>algoritmico</a:t>
            </a:r>
            <a:endParaRPr dirty="0"/>
          </a:p>
        </p:txBody>
      </p:sp>
      <p:sp>
        <p:nvSpPr>
          <p:cNvPr id="126" name="Google Shape;126;p4"/>
          <p:cNvSpPr txBox="1"/>
          <p:nvPr/>
        </p:nvSpPr>
        <p:spPr>
          <a:xfrm>
            <a:off x="2928937" y="1041008"/>
            <a:ext cx="2586038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prova ha un risultato unico</a:t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2928936" y="2731320"/>
            <a:ext cx="4320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8" name="Google Shape;128;p4"/>
          <p:cNvCxnSpPr/>
          <p:nvPr/>
        </p:nvCxnSpPr>
        <p:spPr>
          <a:xfrm>
            <a:off x="309563" y="1396585"/>
            <a:ext cx="92630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9" name="Google Shape;129;p4"/>
          <p:cNvCxnSpPr/>
          <p:nvPr/>
        </p:nvCxnSpPr>
        <p:spPr>
          <a:xfrm>
            <a:off x="309563" y="2964868"/>
            <a:ext cx="92630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0" name="Google Shape;130;p4"/>
          <p:cNvCxnSpPr/>
          <p:nvPr/>
        </p:nvCxnSpPr>
        <p:spPr>
          <a:xfrm>
            <a:off x="309563" y="4801743"/>
            <a:ext cx="261937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1" name="Google Shape;131;p4"/>
          <p:cNvSpPr txBox="1"/>
          <p:nvPr/>
        </p:nvSpPr>
        <p:spPr>
          <a:xfrm>
            <a:off x="5826705" y="1021756"/>
            <a:ext cx="605573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correzione consiste nel confrontare il risultato previsto con il risultato dato. Unico parametro è il valore soglia.</a:t>
            </a:r>
            <a:endParaRPr/>
          </a:p>
        </p:txBody>
      </p:sp>
      <p:sp>
        <p:nvSpPr>
          <p:cNvPr id="132" name="Google Shape;132;p4"/>
          <p:cNvSpPr txBox="1"/>
          <p:nvPr/>
        </p:nvSpPr>
        <p:spPr>
          <a:xfrm>
            <a:off x="5826705" y="2721470"/>
            <a:ext cx="605573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correzione consiste nel confrontare il risultato previsto con il risultato dato. Unico parametro è il valore soglia. </a:t>
            </a:r>
            <a:endParaRPr/>
          </a:p>
        </p:txBody>
      </p:sp>
      <p:sp>
        <p:nvSpPr>
          <p:cNvPr id="133" name="Google Shape;133;p4"/>
          <p:cNvSpPr txBox="1"/>
          <p:nvPr/>
        </p:nvSpPr>
        <p:spPr>
          <a:xfrm>
            <a:off x="2928937" y="2721470"/>
            <a:ext cx="2386013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prova ha un risultato unico</a:t>
            </a:r>
            <a:endParaRPr/>
          </a:p>
        </p:txBody>
      </p:sp>
      <p:sp>
        <p:nvSpPr>
          <p:cNvPr id="134" name="Google Shape;134;p4"/>
          <p:cNvSpPr txBox="1"/>
          <p:nvPr/>
        </p:nvSpPr>
        <p:spPr>
          <a:xfrm>
            <a:off x="338268" y="3108722"/>
            <a:ext cx="3033713" cy="2692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it-IT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Atteggiamenti/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it-IT" sz="32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strategico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2928937" y="1028649"/>
            <a:ext cx="8815388" cy="304318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 txBox="1"/>
          <p:nvPr/>
        </p:nvSpPr>
        <p:spPr>
          <a:xfrm>
            <a:off x="4321968" y="2777486"/>
            <a:ext cx="2386013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prova è aperta</a:t>
            </a:r>
            <a:endParaRPr/>
          </a:p>
        </p:txBody>
      </p:sp>
      <p:sp>
        <p:nvSpPr>
          <p:cNvPr id="137" name="Google Shape;137;p4"/>
          <p:cNvSpPr txBox="1"/>
          <p:nvPr/>
        </p:nvSpPr>
        <p:spPr>
          <a:xfrm>
            <a:off x="6122669" y="1840988"/>
            <a:ext cx="605573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parametri sono molteplici.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valutazione dipende dalla coerenza tra soluzione e richiesta, dalla consapevolezza / argomentazione delle scelte adottate.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valutazione non dipende esclusivamente dalla soluzione adottata.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Quali strumenti?</a:t>
            </a:r>
            <a:endParaRPr/>
          </a:p>
        </p:txBody>
      </p:sp>
      <p:sp>
        <p:nvSpPr>
          <p:cNvPr id="143" name="Google Shape;143;p5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Individuare i processi sottesi (dipendono dal compito, dalle consegne e dai supporti).</a:t>
            </a:r>
            <a:endParaRPr dirty="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Condividere le scelte relative al compito.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Co-costruire obiettivi, competenze, finalità.</a:t>
            </a:r>
            <a:endParaRPr dirty="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Orientare: indicare come il singolo compito si pone nella traiettoria scolastica.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Quali strumenti?</a:t>
            </a:r>
            <a:endParaRPr/>
          </a:p>
        </p:txBody>
      </p:sp>
      <p:sp>
        <p:nvSpPr>
          <p:cNvPr id="149" name="Google Shape;149;p6"/>
          <p:cNvSpPr txBox="1"/>
          <p:nvPr/>
        </p:nvSpPr>
        <p:spPr>
          <a:xfrm>
            <a:off x="4061460" y="5055208"/>
            <a:ext cx="406908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rubrica</a:t>
            </a:r>
            <a:endParaRPr/>
          </a:p>
        </p:txBody>
      </p:sp>
      <p:sp>
        <p:nvSpPr>
          <p:cNvPr id="150" name="Google Shape;150;p6"/>
          <p:cNvSpPr txBox="1"/>
          <p:nvPr/>
        </p:nvSpPr>
        <p:spPr>
          <a:xfrm>
            <a:off x="838200" y="1294960"/>
            <a:ext cx="9919426" cy="353943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Abbiamo molti eventi in classe. Quali recuperare?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Quelli che vanno nella direzione dello sviluppo delle competenze che ci siamo dati come prioritarie in un dato periodo.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Pensare le competenze con una logica curricolare.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it-IT"/>
              <a:t>La rubrica</a:t>
            </a:r>
            <a:endParaRPr/>
          </a:p>
        </p:txBody>
      </p:sp>
      <p:sp>
        <p:nvSpPr>
          <p:cNvPr id="156" name="Google Shape;156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Rubric</a:t>
            </a:r>
            <a:endParaRPr/>
          </a:p>
        </p:txBody>
      </p:sp>
      <p:sp>
        <p:nvSpPr>
          <p:cNvPr id="162" name="Google Shape;162;p8"/>
          <p:cNvSpPr txBox="1">
            <a:spLocks noGrp="1"/>
          </p:cNvSpPr>
          <p:nvPr>
            <p:ph type="body" idx="1"/>
          </p:nvPr>
        </p:nvSpPr>
        <p:spPr>
          <a:xfrm>
            <a:off x="593124" y="1878228"/>
            <a:ext cx="11158151" cy="2648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it-IT" sz="2800"/>
              <a:t>la rubrica </a:t>
            </a:r>
            <a:r>
              <a:rPr lang="it-IT" sz="2800" b="1">
                <a:solidFill>
                  <a:srgbClr val="FF0000"/>
                </a:solidFill>
              </a:rPr>
              <a:t>è uno strumento </a:t>
            </a:r>
            <a:r>
              <a:rPr lang="it-IT" sz="2800"/>
              <a:t>che individua </a:t>
            </a:r>
            <a:r>
              <a:rPr lang="it-IT" sz="2800" b="1">
                <a:solidFill>
                  <a:srgbClr val="FF0000"/>
                </a:solidFill>
              </a:rPr>
              <a:t>tutti e soli gli elementi importanti </a:t>
            </a:r>
            <a:r>
              <a:rPr lang="it-IT" sz="2800"/>
              <a:t>che servono per impostare un lavoro e valutare la prestazione stessa e i criteri per misurarli.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Rubric – per una definizione teorica</a:t>
            </a:r>
            <a:endParaRPr/>
          </a:p>
        </p:txBody>
      </p:sp>
      <p:sp>
        <p:nvSpPr>
          <p:cNvPr id="168" name="Google Shape;168;p9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/>
              <a:t>“Strumento di punteggio che elenca i criteri di valutazione e /o – che cosa conta - in quel lavoro” (Perkins, 1994)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/>
              <a:t>Guida all’attribuzione di un punteggio con cui si valutano le prestazioni dello studente.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/>
              <a:t>È un evento dinamico, può essere modificata e aggiornata, sia dal docente, </a:t>
            </a:r>
            <a:r>
              <a:rPr lang="it-IT" b="1"/>
              <a:t>sia dagli studenti</a:t>
            </a:r>
            <a:r>
              <a:rPr lang="it-IT"/>
              <a:t>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it-IT" sz="3959"/>
              <a:t>Rubric</a:t>
            </a:r>
            <a:endParaRPr/>
          </a:p>
        </p:txBody>
      </p:sp>
      <p:sp>
        <p:nvSpPr>
          <p:cNvPr id="174" name="Google Shape;174;p10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it-IT" dirty="0"/>
              <a:t> </a:t>
            </a:r>
            <a:r>
              <a:rPr lang="it-IT" sz="2400" dirty="0"/>
              <a:t>è uno strumento generalmente utilizzato per valutazioni su compiti poco strutturati e su attività autentiche. </a:t>
            </a: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 sz="2400" dirty="0"/>
              <a:t>Nelle valutazioni «soggettive», le rubriche aiutano a creare un certo livello di obiettività. </a:t>
            </a: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 sz="2400" dirty="0"/>
              <a:t>Gli studenti sono informati in modo più chiaro rispetto alle aspettative, </a:t>
            </a:r>
            <a:r>
              <a:rPr lang="it-IT" sz="2400" b="1" dirty="0"/>
              <a:t>prima della valutazione</a:t>
            </a:r>
            <a:r>
              <a:rPr lang="it-IT" sz="2400" dirty="0"/>
              <a:t>. </a:t>
            </a: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 sz="2400" dirty="0"/>
              <a:t>Successivamente possono comprendere con più facilità i loro punti deboli e quelli di forza. </a:t>
            </a: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 sz="2400" dirty="0"/>
              <a:t>Nelle valutazioni autentiche, le rubriche aiutano gli insegnanti a comunicare e poi valutare i livelli di prestazioni.</a:t>
            </a: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t-IT" sz="2400" dirty="0"/>
              <a:t>Possono essere co-progettate.</a:t>
            </a:r>
            <a:endParaRPr dirty="0"/>
          </a:p>
          <a:p>
            <a:pPr marL="228600" lvl="0" indent="-254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</p:txBody>
      </p:sp>
      <p:sp>
        <p:nvSpPr>
          <p:cNvPr id="175" name="Google Shape;175;p10"/>
          <p:cNvSpPr txBox="1"/>
          <p:nvPr/>
        </p:nvSpPr>
        <p:spPr>
          <a:xfrm>
            <a:off x="6096000" y="2054734"/>
            <a:ext cx="5882636" cy="3108503"/>
          </a:xfrm>
          <a:prstGeom prst="rect">
            <a:avLst/>
          </a:prstGeom>
          <a:solidFill>
            <a:srgbClr val="7F7F7F"/>
          </a:solidFill>
          <a:ln w="3810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 realtà la </a:t>
            </a:r>
            <a:r>
              <a:rPr lang="it-IT" sz="2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rubric</a:t>
            </a:r>
            <a:r>
              <a:rPr lang="it-IT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va vista come strumento che aiuta a eseguire il compito e quindi non va vista solo come strumento di valutazione.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 tale approccio sarebbe riduttivo e scarsamente utile.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DE LEZION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1169</Words>
  <Application>Microsoft Office PowerPoint</Application>
  <PresentationFormat>Widescreen</PresentationFormat>
  <Paragraphs>213</Paragraphs>
  <Slides>21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Arial</vt:lpstr>
      <vt:lpstr>Calibri</vt:lpstr>
      <vt:lpstr>SLIDE LEZIONE</vt:lpstr>
      <vt:lpstr>Strumenti per la rilevazione e la certificazione delle competenze</vt:lpstr>
      <vt:lpstr>Presentazione standard di PowerPoint</vt:lpstr>
      <vt:lpstr>Tra un compito scolastico e un compito autentico: la differenza è la situazione. Il contesto mi permette le scelte.</vt:lpstr>
      <vt:lpstr>Quali strumenti?</vt:lpstr>
      <vt:lpstr>Quali strumenti?</vt:lpstr>
      <vt:lpstr>La rubrica</vt:lpstr>
      <vt:lpstr>Rubric</vt:lpstr>
      <vt:lpstr>Rubric – per una definizione teorica</vt:lpstr>
      <vt:lpstr>Rubric</vt:lpstr>
      <vt:lpstr>Scomporre una prestazione o un prodotto nei suoi elementi importanti. Cogliere gli aspetti complessi importanti. Processi.</vt:lpstr>
      <vt:lpstr>Componenti di una rubric </vt:lpstr>
      <vt:lpstr>Presentazione standard di PowerPoint</vt:lpstr>
      <vt:lpstr>I descrittori</vt:lpstr>
      <vt:lpstr>La formulazione dei livelli</vt:lpstr>
      <vt:lpstr>I descrittori</vt:lpstr>
      <vt:lpstr>Chiarire le aspettative</vt:lpstr>
      <vt:lpstr>Esempi di rubriche</vt:lpstr>
      <vt:lpstr>Un esempio: banchi in movimento</vt:lpstr>
      <vt:lpstr>Un esempio: le figurine</vt:lpstr>
      <vt:lpstr>Una proposta di sintesi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Strumenti per la rilevazione e la valutazione delle competenze</dc:title>
  <dc:creator>Microsoft Office User</dc:creator>
  <cp:lastModifiedBy>Michela Fava</cp:lastModifiedBy>
  <cp:revision>20</cp:revision>
  <dcterms:created xsi:type="dcterms:W3CDTF">2019-09-11T13:32:57Z</dcterms:created>
  <dcterms:modified xsi:type="dcterms:W3CDTF">2020-04-05T17:57:33Z</dcterms:modified>
</cp:coreProperties>
</file>