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2"/>
  </p:notesMasterIdLst>
  <p:sldIdLst>
    <p:sldId id="256" r:id="rId2"/>
    <p:sldId id="265" r:id="rId3"/>
    <p:sldId id="267" r:id="rId4"/>
    <p:sldId id="258" r:id="rId5"/>
    <p:sldId id="257" r:id="rId6"/>
    <p:sldId id="268" r:id="rId7"/>
    <p:sldId id="266" r:id="rId8"/>
    <p:sldId id="279" r:id="rId9"/>
    <p:sldId id="275" r:id="rId10"/>
    <p:sldId id="282" r:id="rId11"/>
    <p:sldId id="284" r:id="rId12"/>
    <p:sldId id="283" r:id="rId13"/>
    <p:sldId id="262" r:id="rId14"/>
    <p:sldId id="285" r:id="rId15"/>
    <p:sldId id="278" r:id="rId16"/>
    <p:sldId id="271" r:id="rId17"/>
    <p:sldId id="287" r:id="rId18"/>
    <p:sldId id="263" r:id="rId19"/>
    <p:sldId id="264" r:id="rId20"/>
    <p:sldId id="288"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4DFAEB-665F-2443-8E7C-B4A9C8EC0C53}"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it-IT"/>
        </a:p>
      </dgm:t>
    </dgm:pt>
    <dgm:pt modelId="{115661A3-046A-9E49-9C2B-73A724CB4DCF}">
      <dgm:prSet phldrT="[Testo]"/>
      <dgm:spPr/>
      <dgm:t>
        <a:bodyPr/>
        <a:lstStyle/>
        <a:p>
          <a:r>
            <a:rPr lang="it-IT" dirty="0" smtClean="0"/>
            <a:t>ESPERIENZA AGITA IN PRECEDENZA (visita al castello, cartellone, video…)</a:t>
          </a:r>
          <a:endParaRPr lang="it-IT" dirty="0"/>
        </a:p>
      </dgm:t>
    </dgm:pt>
    <dgm:pt modelId="{2689CF68-FD8A-B84E-BE1C-D6F7C65EA10B}" type="parTrans" cxnId="{F3B351D4-02D0-8147-A61D-F77E02551A82}">
      <dgm:prSet/>
      <dgm:spPr/>
      <dgm:t>
        <a:bodyPr/>
        <a:lstStyle/>
        <a:p>
          <a:endParaRPr lang="it-IT"/>
        </a:p>
      </dgm:t>
    </dgm:pt>
    <dgm:pt modelId="{8D80401B-2416-3A45-A79F-A8FF937EF288}" type="sibTrans" cxnId="{F3B351D4-02D0-8147-A61D-F77E02551A82}">
      <dgm:prSet/>
      <dgm:spPr/>
      <dgm:t>
        <a:bodyPr/>
        <a:lstStyle/>
        <a:p>
          <a:endParaRPr lang="it-IT"/>
        </a:p>
      </dgm:t>
    </dgm:pt>
    <dgm:pt modelId="{8F329F7A-3CEF-8548-951A-CE3713016280}">
      <dgm:prSet phldrT="[Tes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dirty="0" smtClean="0"/>
            <a:t>ANALISI COLLETTIVA (spesso attraverso l’osservazione)</a:t>
          </a:r>
        </a:p>
        <a:p>
          <a:pPr marL="0" marR="0" indent="0" defTabSz="914400" eaLnBrk="1" fontAlgn="auto" latinLnBrk="0" hangingPunct="1">
            <a:lnSpc>
              <a:spcPct val="100000"/>
            </a:lnSpc>
            <a:spcBef>
              <a:spcPts val="0"/>
            </a:spcBef>
            <a:spcAft>
              <a:spcPts val="0"/>
            </a:spcAft>
            <a:buClrTx/>
            <a:buSzTx/>
            <a:buFontTx/>
            <a:buNone/>
            <a:tabLst/>
            <a:defRPr/>
          </a:pPr>
          <a:r>
            <a:rPr lang="it-IT" dirty="0" smtClean="0"/>
            <a:t>FINALIZZATA AL FARE</a:t>
          </a:r>
        </a:p>
        <a:p>
          <a:pPr defTabSz="622300">
            <a:lnSpc>
              <a:spcPct val="90000"/>
            </a:lnSpc>
            <a:spcBef>
              <a:spcPct val="0"/>
            </a:spcBef>
            <a:spcAft>
              <a:spcPct val="35000"/>
            </a:spcAft>
          </a:pPr>
          <a:r>
            <a:rPr lang="it-IT" dirty="0" smtClean="0"/>
            <a:t> DEL GRUPPO SEZIONE IN RELAZIONE ALL’ESPERIENZA</a:t>
          </a:r>
          <a:endParaRPr lang="it-IT" dirty="0"/>
        </a:p>
      </dgm:t>
    </dgm:pt>
    <dgm:pt modelId="{9DDA0ABA-3673-4646-99FB-C0CE0795ABB7}" type="parTrans" cxnId="{66AE3445-2D08-564F-BE4F-79AAF1340788}">
      <dgm:prSet/>
      <dgm:spPr/>
      <dgm:t>
        <a:bodyPr/>
        <a:lstStyle/>
        <a:p>
          <a:endParaRPr lang="it-IT"/>
        </a:p>
      </dgm:t>
    </dgm:pt>
    <dgm:pt modelId="{E9875C43-4CE2-E74F-99CD-E0131F303047}" type="sibTrans" cxnId="{66AE3445-2D08-564F-BE4F-79AAF1340788}">
      <dgm:prSet/>
      <dgm:spPr/>
      <dgm:t>
        <a:bodyPr/>
        <a:lstStyle/>
        <a:p>
          <a:endParaRPr lang="it-IT"/>
        </a:p>
      </dgm:t>
    </dgm:pt>
    <dgm:pt modelId="{2C5A5D27-FC16-0641-8D3A-C6FB6E862C40}">
      <dgm:prSet phldrT="[Testo]"/>
      <dgm:spPr/>
      <dgm:t>
        <a:bodyPr/>
        <a:lstStyle/>
        <a:p>
          <a:r>
            <a:rPr lang="it-IT" dirty="0" smtClean="0"/>
            <a:t>FARE COLLETTIVO (cartellone, lavoro manipolativo-manuale)</a:t>
          </a:r>
          <a:endParaRPr lang="it-IT" dirty="0"/>
        </a:p>
      </dgm:t>
    </dgm:pt>
    <dgm:pt modelId="{95478EDB-11F8-CF4C-97CD-1A5691100035}" type="parTrans" cxnId="{64911EAE-1561-2146-B640-48F8E3579CF8}">
      <dgm:prSet/>
      <dgm:spPr/>
      <dgm:t>
        <a:bodyPr/>
        <a:lstStyle/>
        <a:p>
          <a:endParaRPr lang="it-IT"/>
        </a:p>
      </dgm:t>
    </dgm:pt>
    <dgm:pt modelId="{F8A5B407-7B40-2A42-AAF1-CD488BB174D5}" type="sibTrans" cxnId="{64911EAE-1561-2146-B640-48F8E3579CF8}">
      <dgm:prSet/>
      <dgm:spPr/>
      <dgm:t>
        <a:bodyPr/>
        <a:lstStyle/>
        <a:p>
          <a:endParaRPr lang="it-IT"/>
        </a:p>
      </dgm:t>
    </dgm:pt>
    <dgm:pt modelId="{FDD9B000-A8C5-6343-9E8A-0A5CEB0A5232}">
      <dgm:prSet phldrT="[Testo]"/>
      <dgm:spPr/>
      <dgm:t>
        <a:bodyPr/>
        <a:lstStyle/>
        <a:p>
          <a:r>
            <a:rPr lang="it-IT" dirty="0" smtClean="0"/>
            <a:t>ANALISI  DEL SINGOLO</a:t>
          </a:r>
        </a:p>
        <a:p>
          <a:r>
            <a:rPr lang="it-IT" dirty="0" smtClean="0"/>
            <a:t>E PRODUZIONE DEL SINGOLO</a:t>
          </a:r>
          <a:endParaRPr lang="it-IT" dirty="0"/>
        </a:p>
      </dgm:t>
    </dgm:pt>
    <dgm:pt modelId="{0CCADDEF-C7B1-E940-9D65-AE561D29F6DA}" type="parTrans" cxnId="{9C48C04B-4F82-F54D-898E-729884D80DA7}">
      <dgm:prSet/>
      <dgm:spPr/>
      <dgm:t>
        <a:bodyPr/>
        <a:lstStyle/>
        <a:p>
          <a:endParaRPr lang="it-IT"/>
        </a:p>
      </dgm:t>
    </dgm:pt>
    <dgm:pt modelId="{F735DD6F-8E20-D649-B071-286E7E4144A2}" type="sibTrans" cxnId="{9C48C04B-4F82-F54D-898E-729884D80DA7}">
      <dgm:prSet/>
      <dgm:spPr/>
      <dgm:t>
        <a:bodyPr/>
        <a:lstStyle/>
        <a:p>
          <a:endParaRPr lang="it-IT"/>
        </a:p>
      </dgm:t>
    </dgm:pt>
    <dgm:pt modelId="{EE8DEE12-BE6E-644B-A451-D8F27B856AC8}">
      <dgm:prSet phldrT="[Testo]"/>
      <dgm:spPr/>
      <dgm:t>
        <a:bodyPr/>
        <a:lstStyle/>
        <a:p>
          <a:r>
            <a:rPr lang="it-IT" dirty="0" smtClean="0"/>
            <a:t>VERBALIZZAZIONE DELLE CONOSCENZE . ANALISI DEL SINGOLO</a:t>
          </a:r>
          <a:endParaRPr lang="it-IT" dirty="0"/>
        </a:p>
      </dgm:t>
    </dgm:pt>
    <dgm:pt modelId="{087E4DF3-3DD5-0B40-A5FD-582F75AD7474}" type="parTrans" cxnId="{796C0AAD-1480-AC4D-8C77-1C179444760D}">
      <dgm:prSet/>
      <dgm:spPr/>
      <dgm:t>
        <a:bodyPr/>
        <a:lstStyle/>
        <a:p>
          <a:endParaRPr lang="it-IT"/>
        </a:p>
      </dgm:t>
    </dgm:pt>
    <dgm:pt modelId="{26E1AF22-87B6-024D-BED2-3245E8EFBF7F}" type="sibTrans" cxnId="{796C0AAD-1480-AC4D-8C77-1C179444760D}">
      <dgm:prSet/>
      <dgm:spPr/>
      <dgm:t>
        <a:bodyPr/>
        <a:lstStyle/>
        <a:p>
          <a:endParaRPr lang="it-IT"/>
        </a:p>
      </dgm:t>
    </dgm:pt>
    <dgm:pt modelId="{55928F75-C87D-714B-A31D-16D153AB5DA2}" type="pres">
      <dgm:prSet presAssocID="{464DFAEB-665F-2443-8E7C-B4A9C8EC0C53}" presName="Name0" presStyleCnt="0">
        <dgm:presLayoutVars>
          <dgm:dir/>
          <dgm:resizeHandles val="exact"/>
        </dgm:presLayoutVars>
      </dgm:prSet>
      <dgm:spPr/>
      <dgm:t>
        <a:bodyPr/>
        <a:lstStyle/>
        <a:p>
          <a:endParaRPr lang="it-IT"/>
        </a:p>
      </dgm:t>
    </dgm:pt>
    <dgm:pt modelId="{4644C1D7-BA49-2745-9CAE-0ED25B6C5B36}" type="pres">
      <dgm:prSet presAssocID="{464DFAEB-665F-2443-8E7C-B4A9C8EC0C53}" presName="cycle" presStyleCnt="0"/>
      <dgm:spPr/>
    </dgm:pt>
    <dgm:pt modelId="{BD12DC51-3A47-F84A-B177-A4329D81E163}" type="pres">
      <dgm:prSet presAssocID="{115661A3-046A-9E49-9C2B-73A724CB4DCF}" presName="nodeFirstNode" presStyleLbl="node1" presStyleIdx="0" presStyleCnt="5">
        <dgm:presLayoutVars>
          <dgm:bulletEnabled val="1"/>
        </dgm:presLayoutVars>
      </dgm:prSet>
      <dgm:spPr/>
      <dgm:t>
        <a:bodyPr/>
        <a:lstStyle/>
        <a:p>
          <a:endParaRPr lang="it-IT"/>
        </a:p>
      </dgm:t>
    </dgm:pt>
    <dgm:pt modelId="{3122F98D-A036-F045-B352-793B51E09026}" type="pres">
      <dgm:prSet presAssocID="{8D80401B-2416-3A45-A79F-A8FF937EF288}" presName="sibTransFirstNode" presStyleLbl="bgShp" presStyleIdx="0" presStyleCnt="1"/>
      <dgm:spPr/>
      <dgm:t>
        <a:bodyPr/>
        <a:lstStyle/>
        <a:p>
          <a:endParaRPr lang="it-IT"/>
        </a:p>
      </dgm:t>
    </dgm:pt>
    <dgm:pt modelId="{661E5C32-0596-5B44-A8C1-5F705753A6E7}" type="pres">
      <dgm:prSet presAssocID="{8F329F7A-3CEF-8548-951A-CE3713016280}" presName="nodeFollowingNodes" presStyleLbl="node1" presStyleIdx="1" presStyleCnt="5">
        <dgm:presLayoutVars>
          <dgm:bulletEnabled val="1"/>
        </dgm:presLayoutVars>
      </dgm:prSet>
      <dgm:spPr/>
      <dgm:t>
        <a:bodyPr/>
        <a:lstStyle/>
        <a:p>
          <a:endParaRPr lang="it-IT"/>
        </a:p>
      </dgm:t>
    </dgm:pt>
    <dgm:pt modelId="{AE3EDE9E-AD92-C44C-BDB8-FAC8D60A7FF3}" type="pres">
      <dgm:prSet presAssocID="{2C5A5D27-FC16-0641-8D3A-C6FB6E862C40}" presName="nodeFollowingNodes" presStyleLbl="node1" presStyleIdx="2" presStyleCnt="5">
        <dgm:presLayoutVars>
          <dgm:bulletEnabled val="1"/>
        </dgm:presLayoutVars>
      </dgm:prSet>
      <dgm:spPr/>
      <dgm:t>
        <a:bodyPr/>
        <a:lstStyle/>
        <a:p>
          <a:endParaRPr lang="it-IT"/>
        </a:p>
      </dgm:t>
    </dgm:pt>
    <dgm:pt modelId="{7A71BB50-AFC9-CC42-9A83-C5A3B502F6DC}" type="pres">
      <dgm:prSet presAssocID="{FDD9B000-A8C5-6343-9E8A-0A5CEB0A5232}" presName="nodeFollowingNodes" presStyleLbl="node1" presStyleIdx="3" presStyleCnt="5">
        <dgm:presLayoutVars>
          <dgm:bulletEnabled val="1"/>
        </dgm:presLayoutVars>
      </dgm:prSet>
      <dgm:spPr/>
      <dgm:t>
        <a:bodyPr/>
        <a:lstStyle/>
        <a:p>
          <a:endParaRPr lang="it-IT"/>
        </a:p>
      </dgm:t>
    </dgm:pt>
    <dgm:pt modelId="{5FB52A29-D61A-B746-ABD9-990B66B27A9E}" type="pres">
      <dgm:prSet presAssocID="{EE8DEE12-BE6E-644B-A451-D8F27B856AC8}" presName="nodeFollowingNodes" presStyleLbl="node1" presStyleIdx="4" presStyleCnt="5">
        <dgm:presLayoutVars>
          <dgm:bulletEnabled val="1"/>
        </dgm:presLayoutVars>
      </dgm:prSet>
      <dgm:spPr/>
      <dgm:t>
        <a:bodyPr/>
        <a:lstStyle/>
        <a:p>
          <a:endParaRPr lang="it-IT"/>
        </a:p>
      </dgm:t>
    </dgm:pt>
  </dgm:ptLst>
  <dgm:cxnLst>
    <dgm:cxn modelId="{F3B351D4-02D0-8147-A61D-F77E02551A82}" srcId="{464DFAEB-665F-2443-8E7C-B4A9C8EC0C53}" destId="{115661A3-046A-9E49-9C2B-73A724CB4DCF}" srcOrd="0" destOrd="0" parTransId="{2689CF68-FD8A-B84E-BE1C-D6F7C65EA10B}" sibTransId="{8D80401B-2416-3A45-A79F-A8FF937EF288}"/>
    <dgm:cxn modelId="{A2D4480D-F2F6-4727-AD45-EE49557D9D2A}" type="presOf" srcId="{8F329F7A-3CEF-8548-951A-CE3713016280}" destId="{661E5C32-0596-5B44-A8C1-5F705753A6E7}" srcOrd="0" destOrd="0" presId="urn:microsoft.com/office/officeart/2005/8/layout/cycle3"/>
    <dgm:cxn modelId="{796C0AAD-1480-AC4D-8C77-1C179444760D}" srcId="{464DFAEB-665F-2443-8E7C-B4A9C8EC0C53}" destId="{EE8DEE12-BE6E-644B-A451-D8F27B856AC8}" srcOrd="4" destOrd="0" parTransId="{087E4DF3-3DD5-0B40-A5FD-582F75AD7474}" sibTransId="{26E1AF22-87B6-024D-BED2-3245E8EFBF7F}"/>
    <dgm:cxn modelId="{FBB783E8-FD28-4012-A575-DEA86A460B1E}" type="presOf" srcId="{8D80401B-2416-3A45-A79F-A8FF937EF288}" destId="{3122F98D-A036-F045-B352-793B51E09026}" srcOrd="0" destOrd="0" presId="urn:microsoft.com/office/officeart/2005/8/layout/cycle3"/>
    <dgm:cxn modelId="{8549930F-DD63-43C8-9E39-4E4B0F69AD09}" type="presOf" srcId="{464DFAEB-665F-2443-8E7C-B4A9C8EC0C53}" destId="{55928F75-C87D-714B-A31D-16D153AB5DA2}" srcOrd="0" destOrd="0" presId="urn:microsoft.com/office/officeart/2005/8/layout/cycle3"/>
    <dgm:cxn modelId="{6694F8DC-C588-4CDD-8547-ECB4F020D761}" type="presOf" srcId="{115661A3-046A-9E49-9C2B-73A724CB4DCF}" destId="{BD12DC51-3A47-F84A-B177-A4329D81E163}" srcOrd="0" destOrd="0" presId="urn:microsoft.com/office/officeart/2005/8/layout/cycle3"/>
    <dgm:cxn modelId="{9C48C04B-4F82-F54D-898E-729884D80DA7}" srcId="{464DFAEB-665F-2443-8E7C-B4A9C8EC0C53}" destId="{FDD9B000-A8C5-6343-9E8A-0A5CEB0A5232}" srcOrd="3" destOrd="0" parTransId="{0CCADDEF-C7B1-E940-9D65-AE561D29F6DA}" sibTransId="{F735DD6F-8E20-D649-B071-286E7E4144A2}"/>
    <dgm:cxn modelId="{66AE3445-2D08-564F-BE4F-79AAF1340788}" srcId="{464DFAEB-665F-2443-8E7C-B4A9C8EC0C53}" destId="{8F329F7A-3CEF-8548-951A-CE3713016280}" srcOrd="1" destOrd="0" parTransId="{9DDA0ABA-3673-4646-99FB-C0CE0795ABB7}" sibTransId="{E9875C43-4CE2-E74F-99CD-E0131F303047}"/>
    <dgm:cxn modelId="{64911EAE-1561-2146-B640-48F8E3579CF8}" srcId="{464DFAEB-665F-2443-8E7C-B4A9C8EC0C53}" destId="{2C5A5D27-FC16-0641-8D3A-C6FB6E862C40}" srcOrd="2" destOrd="0" parTransId="{95478EDB-11F8-CF4C-97CD-1A5691100035}" sibTransId="{F8A5B407-7B40-2A42-AAF1-CD488BB174D5}"/>
    <dgm:cxn modelId="{BAF22964-F11C-4EA6-812B-F3942E3E2D98}" type="presOf" srcId="{2C5A5D27-FC16-0641-8D3A-C6FB6E862C40}" destId="{AE3EDE9E-AD92-C44C-BDB8-FAC8D60A7FF3}" srcOrd="0" destOrd="0" presId="urn:microsoft.com/office/officeart/2005/8/layout/cycle3"/>
    <dgm:cxn modelId="{1F984263-E684-4169-8276-6C48BEAEEF37}" type="presOf" srcId="{FDD9B000-A8C5-6343-9E8A-0A5CEB0A5232}" destId="{7A71BB50-AFC9-CC42-9A83-C5A3B502F6DC}" srcOrd="0" destOrd="0" presId="urn:microsoft.com/office/officeart/2005/8/layout/cycle3"/>
    <dgm:cxn modelId="{C59AC3B6-F9E9-4905-B2D8-D73B7E58F3C8}" type="presOf" srcId="{EE8DEE12-BE6E-644B-A451-D8F27B856AC8}" destId="{5FB52A29-D61A-B746-ABD9-990B66B27A9E}" srcOrd="0" destOrd="0" presId="urn:microsoft.com/office/officeart/2005/8/layout/cycle3"/>
    <dgm:cxn modelId="{585EE5D0-C1D5-4001-B283-2A67DA65DE70}" type="presParOf" srcId="{55928F75-C87D-714B-A31D-16D153AB5DA2}" destId="{4644C1D7-BA49-2745-9CAE-0ED25B6C5B36}" srcOrd="0" destOrd="0" presId="urn:microsoft.com/office/officeart/2005/8/layout/cycle3"/>
    <dgm:cxn modelId="{3888BDA0-B11A-40FC-9702-31EEBC8B709F}" type="presParOf" srcId="{4644C1D7-BA49-2745-9CAE-0ED25B6C5B36}" destId="{BD12DC51-3A47-F84A-B177-A4329D81E163}" srcOrd="0" destOrd="0" presId="urn:microsoft.com/office/officeart/2005/8/layout/cycle3"/>
    <dgm:cxn modelId="{DA852D9D-DEDA-47D2-B440-CA3A65AD8876}" type="presParOf" srcId="{4644C1D7-BA49-2745-9CAE-0ED25B6C5B36}" destId="{3122F98D-A036-F045-B352-793B51E09026}" srcOrd="1" destOrd="0" presId="urn:microsoft.com/office/officeart/2005/8/layout/cycle3"/>
    <dgm:cxn modelId="{6683FAF5-2063-474A-B787-74D4BDE38E89}" type="presParOf" srcId="{4644C1D7-BA49-2745-9CAE-0ED25B6C5B36}" destId="{661E5C32-0596-5B44-A8C1-5F705753A6E7}" srcOrd="2" destOrd="0" presId="urn:microsoft.com/office/officeart/2005/8/layout/cycle3"/>
    <dgm:cxn modelId="{E30CF756-30B1-4BEF-AF75-7A9946DA431F}" type="presParOf" srcId="{4644C1D7-BA49-2745-9CAE-0ED25B6C5B36}" destId="{AE3EDE9E-AD92-C44C-BDB8-FAC8D60A7FF3}" srcOrd="3" destOrd="0" presId="urn:microsoft.com/office/officeart/2005/8/layout/cycle3"/>
    <dgm:cxn modelId="{4998185F-C286-4D53-AD3D-604EE97ABBF0}" type="presParOf" srcId="{4644C1D7-BA49-2745-9CAE-0ED25B6C5B36}" destId="{7A71BB50-AFC9-CC42-9A83-C5A3B502F6DC}" srcOrd="4" destOrd="0" presId="urn:microsoft.com/office/officeart/2005/8/layout/cycle3"/>
    <dgm:cxn modelId="{C70DF8F8-8815-49D9-8120-F178F326BE5E}" type="presParOf" srcId="{4644C1D7-BA49-2745-9CAE-0ED25B6C5B36}" destId="{5FB52A29-D61A-B746-ABD9-990B66B27A9E}" srcOrd="5"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22F98D-A036-F045-B352-793B51E09026}">
      <dsp:nvSpPr>
        <dsp:cNvPr id="0" name=""/>
        <dsp:cNvSpPr/>
      </dsp:nvSpPr>
      <dsp:spPr>
        <a:xfrm>
          <a:off x="590942" y="-11573"/>
          <a:ext cx="2500866" cy="2500866"/>
        </a:xfrm>
        <a:prstGeom prst="circularArrow">
          <a:avLst>
            <a:gd name="adj1" fmla="val 5544"/>
            <a:gd name="adj2" fmla="val 330680"/>
            <a:gd name="adj3" fmla="val 13928106"/>
            <a:gd name="adj4" fmla="val 17294027"/>
            <a:gd name="adj5" fmla="val 5757"/>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D12DC51-3A47-F84A-B177-A4329D81E163}">
      <dsp:nvSpPr>
        <dsp:cNvPr id="0" name=""/>
        <dsp:cNvSpPr/>
      </dsp:nvSpPr>
      <dsp:spPr>
        <a:xfrm>
          <a:off x="1294717" y="477"/>
          <a:ext cx="1093316" cy="54665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it-IT" sz="600" kern="1200" dirty="0" smtClean="0"/>
            <a:t>ESPERIENZA AGITA IN PRECEDENZA (visita al castello, cartellone, video…)</a:t>
          </a:r>
          <a:endParaRPr lang="it-IT" sz="600" kern="1200" dirty="0"/>
        </a:p>
      </dsp:txBody>
      <dsp:txXfrm>
        <a:off x="1294717" y="477"/>
        <a:ext cx="1093316" cy="546658"/>
      </dsp:txXfrm>
    </dsp:sp>
    <dsp:sp modelId="{661E5C32-0596-5B44-A8C1-5F705753A6E7}">
      <dsp:nvSpPr>
        <dsp:cNvPr id="0" name=""/>
        <dsp:cNvSpPr/>
      </dsp:nvSpPr>
      <dsp:spPr>
        <a:xfrm>
          <a:off x="2308988" y="737388"/>
          <a:ext cx="1093316" cy="54665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600" kern="1200" dirty="0" smtClean="0"/>
            <a:t>ANALISI COLLETTIVA (spesso attraverso l’osservazione)</a:t>
          </a:r>
        </a:p>
        <a:p>
          <a:pPr marL="0" marR="0" lvl="0" indent="0" algn="ctr" defTabSz="914400" eaLnBrk="1" fontAlgn="auto" latinLnBrk="0" hangingPunct="1">
            <a:lnSpc>
              <a:spcPct val="100000"/>
            </a:lnSpc>
            <a:spcBef>
              <a:spcPct val="0"/>
            </a:spcBef>
            <a:spcAft>
              <a:spcPts val="0"/>
            </a:spcAft>
            <a:buClrTx/>
            <a:buSzTx/>
            <a:buFontTx/>
            <a:buNone/>
            <a:tabLst/>
            <a:defRPr/>
          </a:pPr>
          <a:r>
            <a:rPr lang="it-IT" sz="600" kern="1200" dirty="0" smtClean="0"/>
            <a:t>FINALIZZATA AL FARE</a:t>
          </a:r>
        </a:p>
        <a:p>
          <a:pPr lvl="0" algn="ctr" defTabSz="622300">
            <a:lnSpc>
              <a:spcPct val="90000"/>
            </a:lnSpc>
            <a:spcBef>
              <a:spcPct val="0"/>
            </a:spcBef>
            <a:spcAft>
              <a:spcPct val="35000"/>
            </a:spcAft>
          </a:pPr>
          <a:r>
            <a:rPr lang="it-IT" sz="600" kern="1200" dirty="0" smtClean="0"/>
            <a:t> DEL GRUPPO SEZIONE IN RELAZIONE ALL’ESPERIENZA</a:t>
          </a:r>
          <a:endParaRPr lang="it-IT" sz="600" kern="1200" dirty="0"/>
        </a:p>
      </dsp:txBody>
      <dsp:txXfrm>
        <a:off x="2308988" y="737388"/>
        <a:ext cx="1093316" cy="546658"/>
      </dsp:txXfrm>
    </dsp:sp>
    <dsp:sp modelId="{AE3EDE9E-AD92-C44C-BDB8-FAC8D60A7FF3}">
      <dsp:nvSpPr>
        <dsp:cNvPr id="0" name=""/>
        <dsp:cNvSpPr/>
      </dsp:nvSpPr>
      <dsp:spPr>
        <a:xfrm>
          <a:off x="1921571" y="1929735"/>
          <a:ext cx="1093316" cy="54665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it-IT" sz="600" kern="1200" dirty="0" smtClean="0"/>
            <a:t>FARE COLLETTIVO (cartellone, lavoro manipolativo-manuale)</a:t>
          </a:r>
          <a:endParaRPr lang="it-IT" sz="600" kern="1200" dirty="0"/>
        </a:p>
      </dsp:txBody>
      <dsp:txXfrm>
        <a:off x="1921571" y="1929735"/>
        <a:ext cx="1093316" cy="546658"/>
      </dsp:txXfrm>
    </dsp:sp>
    <dsp:sp modelId="{7A71BB50-AFC9-CC42-9A83-C5A3B502F6DC}">
      <dsp:nvSpPr>
        <dsp:cNvPr id="0" name=""/>
        <dsp:cNvSpPr/>
      </dsp:nvSpPr>
      <dsp:spPr>
        <a:xfrm>
          <a:off x="667863" y="1929735"/>
          <a:ext cx="1093316" cy="54665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it-IT" sz="600" kern="1200" dirty="0" smtClean="0"/>
            <a:t>ANALISI  DEL SINGOLO</a:t>
          </a:r>
        </a:p>
        <a:p>
          <a:pPr lvl="0" algn="ctr" defTabSz="266700">
            <a:lnSpc>
              <a:spcPct val="90000"/>
            </a:lnSpc>
            <a:spcBef>
              <a:spcPct val="0"/>
            </a:spcBef>
            <a:spcAft>
              <a:spcPct val="35000"/>
            </a:spcAft>
          </a:pPr>
          <a:r>
            <a:rPr lang="it-IT" sz="600" kern="1200" dirty="0" smtClean="0"/>
            <a:t>E PRODUZIONE DEL SINGOLO</a:t>
          </a:r>
          <a:endParaRPr lang="it-IT" sz="600" kern="1200" dirty="0"/>
        </a:p>
      </dsp:txBody>
      <dsp:txXfrm>
        <a:off x="667863" y="1929735"/>
        <a:ext cx="1093316" cy="546658"/>
      </dsp:txXfrm>
    </dsp:sp>
    <dsp:sp modelId="{5FB52A29-D61A-B746-ABD9-990B66B27A9E}">
      <dsp:nvSpPr>
        <dsp:cNvPr id="0" name=""/>
        <dsp:cNvSpPr/>
      </dsp:nvSpPr>
      <dsp:spPr>
        <a:xfrm>
          <a:off x="280446" y="737388"/>
          <a:ext cx="1093316" cy="54665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it-IT" sz="600" kern="1200" dirty="0" smtClean="0"/>
            <a:t>VERBALIZZAZIONE DELLE CONOSCENZE . ANALISI DEL SINGOLO</a:t>
          </a:r>
          <a:endParaRPr lang="it-IT" sz="600" kern="1200" dirty="0"/>
        </a:p>
      </dsp:txBody>
      <dsp:txXfrm>
        <a:off x="280446" y="737388"/>
        <a:ext cx="1093316" cy="54665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D96DF0-3261-429F-9C08-CE1D5CB5DFB1}" type="datetimeFigureOut">
              <a:rPr lang="it-IT" smtClean="0"/>
              <a:pPr/>
              <a:t>23/10/2015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91298C-7249-4AA8-A8B2-7F69173A9322}" type="slidenum">
              <a:rPr lang="it-IT" smtClean="0"/>
              <a:pPr/>
              <a:t>‹N›</a:t>
            </a:fld>
            <a:endParaRPr lang="it-IT"/>
          </a:p>
        </p:txBody>
      </p:sp>
    </p:spTree>
    <p:extLst>
      <p:ext uri="{BB962C8B-B14F-4D97-AF65-F5344CB8AC3E}">
        <p14:creationId xmlns:p14="http://schemas.microsoft.com/office/powerpoint/2010/main" xmlns="" val="136184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691298C-7249-4AA8-A8B2-7F69173A9322}" type="slidenum">
              <a:rPr lang="it-IT" smtClean="0"/>
              <a:pPr/>
              <a:t>5</a:t>
            </a:fld>
            <a:endParaRPr lang="it-IT"/>
          </a:p>
        </p:txBody>
      </p:sp>
    </p:spTree>
    <p:extLst>
      <p:ext uri="{BB962C8B-B14F-4D97-AF65-F5344CB8AC3E}">
        <p14:creationId xmlns:p14="http://schemas.microsoft.com/office/powerpoint/2010/main" xmlns="" val="2363163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849C210-9BED-E24C-9332-07299E8ABC71}" type="slidenum">
              <a:rPr lang="it-IT" smtClean="0"/>
              <a:pPr/>
              <a:t>14</a:t>
            </a:fld>
            <a:endParaRPr lang="it-IT"/>
          </a:p>
        </p:txBody>
      </p:sp>
    </p:spTree>
    <p:extLst>
      <p:ext uri="{BB962C8B-B14F-4D97-AF65-F5344CB8AC3E}">
        <p14:creationId xmlns:p14="http://schemas.microsoft.com/office/powerpoint/2010/main" xmlns="" val="3370716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0FFD1B8-836D-4C4F-B97B-90628E38576D}" type="datetimeFigureOut">
              <a:rPr lang="it-IT" smtClean="0"/>
              <a:pPr/>
              <a:t>23/10/2015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1C28466-1C38-4F4B-BB3E-BE384CEEFA5B}" type="slidenum">
              <a:rPr lang="it-IT" smtClean="0"/>
              <a:pPr/>
              <a:t>‹N›</a:t>
            </a:fld>
            <a:endParaRPr lang="it-IT"/>
          </a:p>
        </p:txBody>
      </p:sp>
    </p:spTree>
    <p:extLst>
      <p:ext uri="{BB962C8B-B14F-4D97-AF65-F5344CB8AC3E}">
        <p14:creationId xmlns:p14="http://schemas.microsoft.com/office/powerpoint/2010/main" xmlns="" val="207583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0FFD1B8-836D-4C4F-B97B-90628E38576D}" type="datetimeFigureOut">
              <a:rPr lang="it-IT" smtClean="0"/>
              <a:pPr/>
              <a:t>23/10/2015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1C28466-1C38-4F4B-BB3E-BE384CEEFA5B}" type="slidenum">
              <a:rPr lang="it-IT" smtClean="0"/>
              <a:pPr/>
              <a:t>‹N›</a:t>
            </a:fld>
            <a:endParaRPr lang="it-IT"/>
          </a:p>
        </p:txBody>
      </p:sp>
    </p:spTree>
    <p:extLst>
      <p:ext uri="{BB962C8B-B14F-4D97-AF65-F5344CB8AC3E}">
        <p14:creationId xmlns:p14="http://schemas.microsoft.com/office/powerpoint/2010/main" xmlns="" val="2378016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0FFD1B8-836D-4C4F-B97B-90628E38576D}" type="datetimeFigureOut">
              <a:rPr lang="it-IT" smtClean="0"/>
              <a:pPr/>
              <a:t>23/10/2015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1C28466-1C38-4F4B-BB3E-BE384CEEFA5B}" type="slidenum">
              <a:rPr lang="it-IT" smtClean="0"/>
              <a:pPr/>
              <a:t>‹N›</a:t>
            </a:fld>
            <a:endParaRPr lang="it-IT"/>
          </a:p>
        </p:txBody>
      </p:sp>
    </p:spTree>
    <p:extLst>
      <p:ext uri="{BB962C8B-B14F-4D97-AF65-F5344CB8AC3E}">
        <p14:creationId xmlns:p14="http://schemas.microsoft.com/office/powerpoint/2010/main" xmlns="" val="190390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0FFD1B8-836D-4C4F-B97B-90628E38576D}" type="datetimeFigureOut">
              <a:rPr lang="it-IT" smtClean="0"/>
              <a:pPr/>
              <a:t>23/10/2015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1C28466-1C38-4F4B-BB3E-BE384CEEFA5B}" type="slidenum">
              <a:rPr lang="it-IT" smtClean="0"/>
              <a:pPr/>
              <a:t>‹N›</a:t>
            </a:fld>
            <a:endParaRPr lang="it-IT"/>
          </a:p>
        </p:txBody>
      </p:sp>
    </p:spTree>
    <p:extLst>
      <p:ext uri="{BB962C8B-B14F-4D97-AF65-F5344CB8AC3E}">
        <p14:creationId xmlns:p14="http://schemas.microsoft.com/office/powerpoint/2010/main" xmlns="" val="12173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0FFD1B8-836D-4C4F-B97B-90628E38576D}" type="datetimeFigureOut">
              <a:rPr lang="it-IT" smtClean="0"/>
              <a:pPr/>
              <a:t>23/10/2015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1C28466-1C38-4F4B-BB3E-BE384CEEFA5B}" type="slidenum">
              <a:rPr lang="it-IT" smtClean="0"/>
              <a:pPr/>
              <a:t>‹N›</a:t>
            </a:fld>
            <a:endParaRPr lang="it-IT"/>
          </a:p>
        </p:txBody>
      </p:sp>
    </p:spTree>
    <p:extLst>
      <p:ext uri="{BB962C8B-B14F-4D97-AF65-F5344CB8AC3E}">
        <p14:creationId xmlns:p14="http://schemas.microsoft.com/office/powerpoint/2010/main" xmlns="" val="724307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0FFD1B8-836D-4C4F-B97B-90628E38576D}" type="datetimeFigureOut">
              <a:rPr lang="it-IT" smtClean="0"/>
              <a:pPr/>
              <a:t>23/10/2015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1C28466-1C38-4F4B-BB3E-BE384CEEFA5B}" type="slidenum">
              <a:rPr lang="it-IT" smtClean="0"/>
              <a:pPr/>
              <a:t>‹N›</a:t>
            </a:fld>
            <a:endParaRPr lang="it-IT"/>
          </a:p>
        </p:txBody>
      </p:sp>
    </p:spTree>
    <p:extLst>
      <p:ext uri="{BB962C8B-B14F-4D97-AF65-F5344CB8AC3E}">
        <p14:creationId xmlns:p14="http://schemas.microsoft.com/office/powerpoint/2010/main" xmlns="" val="2826636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0FFD1B8-836D-4C4F-B97B-90628E38576D}" type="datetimeFigureOut">
              <a:rPr lang="it-IT" smtClean="0"/>
              <a:pPr/>
              <a:t>23/10/2015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1C28466-1C38-4F4B-BB3E-BE384CEEFA5B}" type="slidenum">
              <a:rPr lang="it-IT" smtClean="0"/>
              <a:pPr/>
              <a:t>‹N›</a:t>
            </a:fld>
            <a:endParaRPr lang="it-IT"/>
          </a:p>
        </p:txBody>
      </p:sp>
    </p:spTree>
    <p:extLst>
      <p:ext uri="{BB962C8B-B14F-4D97-AF65-F5344CB8AC3E}">
        <p14:creationId xmlns:p14="http://schemas.microsoft.com/office/powerpoint/2010/main" xmlns="" val="3753739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0FFD1B8-836D-4C4F-B97B-90628E38576D}" type="datetimeFigureOut">
              <a:rPr lang="it-IT" smtClean="0"/>
              <a:pPr/>
              <a:t>23/10/2015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1C28466-1C38-4F4B-BB3E-BE384CEEFA5B}" type="slidenum">
              <a:rPr lang="it-IT" smtClean="0"/>
              <a:pPr/>
              <a:t>‹N›</a:t>
            </a:fld>
            <a:endParaRPr lang="it-IT"/>
          </a:p>
        </p:txBody>
      </p:sp>
    </p:spTree>
    <p:extLst>
      <p:ext uri="{BB962C8B-B14F-4D97-AF65-F5344CB8AC3E}">
        <p14:creationId xmlns:p14="http://schemas.microsoft.com/office/powerpoint/2010/main" xmlns="" val="1787695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0FFD1B8-836D-4C4F-B97B-90628E38576D}" type="datetimeFigureOut">
              <a:rPr lang="it-IT" smtClean="0"/>
              <a:pPr/>
              <a:t>23/10/2015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1C28466-1C38-4F4B-BB3E-BE384CEEFA5B}" type="slidenum">
              <a:rPr lang="it-IT" smtClean="0"/>
              <a:pPr/>
              <a:t>‹N›</a:t>
            </a:fld>
            <a:endParaRPr lang="it-IT"/>
          </a:p>
        </p:txBody>
      </p:sp>
    </p:spTree>
    <p:extLst>
      <p:ext uri="{BB962C8B-B14F-4D97-AF65-F5344CB8AC3E}">
        <p14:creationId xmlns:p14="http://schemas.microsoft.com/office/powerpoint/2010/main" xmlns="" val="358806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0FFD1B8-836D-4C4F-B97B-90628E38576D}" type="datetimeFigureOut">
              <a:rPr lang="it-IT" smtClean="0"/>
              <a:pPr/>
              <a:t>23/10/2015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1C28466-1C38-4F4B-BB3E-BE384CEEFA5B}" type="slidenum">
              <a:rPr lang="it-IT" smtClean="0"/>
              <a:pPr/>
              <a:t>‹N›</a:t>
            </a:fld>
            <a:endParaRPr lang="it-IT"/>
          </a:p>
        </p:txBody>
      </p:sp>
    </p:spTree>
    <p:extLst>
      <p:ext uri="{BB962C8B-B14F-4D97-AF65-F5344CB8AC3E}">
        <p14:creationId xmlns:p14="http://schemas.microsoft.com/office/powerpoint/2010/main" xmlns="" val="412300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0FFD1B8-836D-4C4F-B97B-90628E38576D}" type="datetimeFigureOut">
              <a:rPr lang="it-IT" smtClean="0"/>
              <a:pPr/>
              <a:t>23/10/2015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1C28466-1C38-4F4B-BB3E-BE384CEEFA5B}" type="slidenum">
              <a:rPr lang="it-IT" smtClean="0"/>
              <a:pPr/>
              <a:t>‹N›</a:t>
            </a:fld>
            <a:endParaRPr lang="it-IT"/>
          </a:p>
        </p:txBody>
      </p:sp>
    </p:spTree>
    <p:extLst>
      <p:ext uri="{BB962C8B-B14F-4D97-AF65-F5344CB8AC3E}">
        <p14:creationId xmlns:p14="http://schemas.microsoft.com/office/powerpoint/2010/main" xmlns="" val="389474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FD1B8-836D-4C4F-B97B-90628E38576D}" type="datetimeFigureOut">
              <a:rPr lang="it-IT" smtClean="0"/>
              <a:pPr/>
              <a:t>23/10/2015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28466-1C38-4F4B-BB3E-BE384CEEFA5B}" type="slidenum">
              <a:rPr lang="it-IT" smtClean="0"/>
              <a:pPr/>
              <a:t>‹N›</a:t>
            </a:fld>
            <a:endParaRPr lang="it-IT"/>
          </a:p>
        </p:txBody>
      </p:sp>
    </p:spTree>
    <p:extLst>
      <p:ext uri="{BB962C8B-B14F-4D97-AF65-F5344CB8AC3E}">
        <p14:creationId xmlns:p14="http://schemas.microsoft.com/office/powerpoint/2010/main" xmlns="" val="284169893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59532" y="2996952"/>
            <a:ext cx="8424936" cy="1470025"/>
          </a:xfrm>
        </p:spPr>
        <p:txBody>
          <a:bodyPr>
            <a:normAutofit fontScale="90000"/>
          </a:bodyPr>
          <a:lstStyle/>
          <a:p>
            <a:r>
              <a:rPr lang="it-IT" dirty="0" smtClean="0"/>
              <a:t>Comprendere la pratica per progettare il cambiamento professionale </a:t>
            </a:r>
            <a:endParaRPr lang="it-IT" dirty="0"/>
          </a:p>
        </p:txBody>
      </p:sp>
      <p:sp>
        <p:nvSpPr>
          <p:cNvPr id="3" name="Sottotitolo 2"/>
          <p:cNvSpPr>
            <a:spLocks noGrp="1"/>
          </p:cNvSpPr>
          <p:nvPr>
            <p:ph type="subTitle" idx="1"/>
          </p:nvPr>
        </p:nvSpPr>
        <p:spPr>
          <a:xfrm>
            <a:off x="1371600" y="4941168"/>
            <a:ext cx="6400800" cy="697632"/>
          </a:xfrm>
        </p:spPr>
        <p:txBody>
          <a:bodyPr>
            <a:normAutofit fontScale="70000" lnSpcReduction="20000"/>
          </a:bodyPr>
          <a:lstStyle/>
          <a:p>
            <a:r>
              <a:rPr lang="it-IT" dirty="0" smtClean="0">
                <a:solidFill>
                  <a:schemeClr val="tx1"/>
                </a:solidFill>
              </a:rPr>
              <a:t>Patrizia </a:t>
            </a:r>
            <a:r>
              <a:rPr lang="it-IT" dirty="0" err="1" smtClean="0">
                <a:solidFill>
                  <a:schemeClr val="tx1"/>
                </a:solidFill>
              </a:rPr>
              <a:t>Magnoler</a:t>
            </a:r>
            <a:endParaRPr lang="it-IT" dirty="0" smtClean="0">
              <a:solidFill>
                <a:schemeClr val="tx1"/>
              </a:solidFill>
            </a:endParaRPr>
          </a:p>
          <a:p>
            <a:r>
              <a:rPr lang="it-IT" dirty="0" smtClean="0">
                <a:solidFill>
                  <a:schemeClr val="tx1"/>
                </a:solidFill>
              </a:rPr>
              <a:t>Università degli Studi di Macerata</a:t>
            </a:r>
            <a:endParaRPr lang="it-IT"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2038" y="0"/>
            <a:ext cx="7019925" cy="2600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62624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2114"/>
          </a:xfrm>
          <a:solidFill>
            <a:schemeClr val="tx2">
              <a:lumMod val="20000"/>
              <a:lumOff val="80000"/>
            </a:schemeClr>
          </a:solidFill>
        </p:spPr>
        <p:txBody>
          <a:bodyPr>
            <a:normAutofit/>
          </a:bodyPr>
          <a:lstStyle/>
          <a:p>
            <a:r>
              <a:rPr lang="it-IT" dirty="0" smtClean="0"/>
              <a:t>Gli oggetti di analisi</a:t>
            </a:r>
            <a:endParaRPr lang="it-IT" dirty="0"/>
          </a:p>
        </p:txBody>
      </p:sp>
      <p:sp>
        <p:nvSpPr>
          <p:cNvPr id="3" name="Segnaposto contenuto 2"/>
          <p:cNvSpPr>
            <a:spLocks noGrp="1"/>
          </p:cNvSpPr>
          <p:nvPr>
            <p:ph idx="1"/>
          </p:nvPr>
        </p:nvSpPr>
        <p:spPr>
          <a:xfrm>
            <a:off x="457200" y="1268760"/>
            <a:ext cx="8229600" cy="5256584"/>
          </a:xfrm>
        </p:spPr>
        <p:txBody>
          <a:bodyPr/>
          <a:lstStyle/>
          <a:p>
            <a:r>
              <a:rPr lang="it-IT" dirty="0" smtClean="0"/>
              <a:t>La </a:t>
            </a:r>
            <a:r>
              <a:rPr lang="it-IT" dirty="0" smtClean="0">
                <a:solidFill>
                  <a:srgbClr val="FF0000"/>
                </a:solidFill>
              </a:rPr>
              <a:t>trasposizione didattica </a:t>
            </a:r>
            <a:r>
              <a:rPr lang="it-IT" dirty="0" smtClean="0"/>
              <a:t>(l’analisi dei mediatori, la successione delle attività, il sostegno all’apprendere –</a:t>
            </a:r>
            <a:r>
              <a:rPr lang="it-IT" sz="2400" dirty="0"/>
              <a:t>&gt;</a:t>
            </a:r>
            <a:r>
              <a:rPr lang="it-IT" dirty="0" smtClean="0"/>
              <a:t> le domande)</a:t>
            </a:r>
          </a:p>
          <a:p>
            <a:r>
              <a:rPr lang="it-IT" dirty="0" smtClean="0"/>
              <a:t>Gli </a:t>
            </a:r>
            <a:r>
              <a:rPr lang="it-IT" dirty="0" smtClean="0">
                <a:solidFill>
                  <a:srgbClr val="FF0000"/>
                </a:solidFill>
              </a:rPr>
              <a:t>organizzatori </a:t>
            </a:r>
            <a:r>
              <a:rPr lang="it-IT" dirty="0" smtClean="0"/>
              <a:t>(convinzioni che originano le scelte e la regolazione in atto)</a:t>
            </a:r>
          </a:p>
          <a:p>
            <a:endParaRPr lang="it-IT" dirty="0" smtClean="0"/>
          </a:p>
          <a:p>
            <a:r>
              <a:rPr lang="it-IT" dirty="0" smtClean="0"/>
              <a:t>Gli </a:t>
            </a:r>
            <a:r>
              <a:rPr lang="it-IT" dirty="0" smtClean="0">
                <a:solidFill>
                  <a:srgbClr val="FF0000"/>
                </a:solidFill>
              </a:rPr>
              <a:t>obiettivi di apprendimento </a:t>
            </a:r>
            <a:r>
              <a:rPr lang="it-IT" dirty="0" smtClean="0"/>
              <a:t>di ogni docente</a:t>
            </a:r>
          </a:p>
          <a:p>
            <a:r>
              <a:rPr lang="it-IT" dirty="0" smtClean="0"/>
              <a:t>Le </a:t>
            </a:r>
            <a:r>
              <a:rPr lang="it-IT" dirty="0" smtClean="0">
                <a:solidFill>
                  <a:srgbClr val="FF0000"/>
                </a:solidFill>
              </a:rPr>
              <a:t>aree di cambiamento </a:t>
            </a:r>
            <a:r>
              <a:rPr lang="it-IT" dirty="0" smtClean="0"/>
              <a:t>nelle pratiche collettive</a:t>
            </a:r>
          </a:p>
          <a:p>
            <a:endParaRPr lang="it-IT" dirty="0"/>
          </a:p>
        </p:txBody>
      </p:sp>
      <p:sp>
        <p:nvSpPr>
          <p:cNvPr id="5" name="Freccia in giù 4"/>
          <p:cNvSpPr/>
          <p:nvPr/>
        </p:nvSpPr>
        <p:spPr>
          <a:xfrm>
            <a:off x="3635896" y="3861048"/>
            <a:ext cx="136815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78251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88641"/>
            <a:ext cx="8229600" cy="720080"/>
          </a:xfrm>
          <a:solidFill>
            <a:schemeClr val="tx2">
              <a:lumMod val="20000"/>
              <a:lumOff val="80000"/>
            </a:schemeClr>
          </a:solidFill>
        </p:spPr>
        <p:txBody>
          <a:bodyPr>
            <a:normAutofit fontScale="90000"/>
          </a:bodyPr>
          <a:lstStyle/>
          <a:p>
            <a:r>
              <a:rPr lang="it-IT" dirty="0" smtClean="0"/>
              <a:t>Le ricorrenze</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xmlns="" val="4042823890"/>
              </p:ext>
            </p:extLst>
          </p:nvPr>
        </p:nvGraphicFramePr>
        <p:xfrm>
          <a:off x="107504" y="1124744"/>
          <a:ext cx="3682752" cy="2476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99992" y="1092779"/>
            <a:ext cx="4546059" cy="33464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49395" y="3793288"/>
            <a:ext cx="4134573" cy="30297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CasellaDiTesto 4"/>
          <p:cNvSpPr txBox="1"/>
          <p:nvPr/>
        </p:nvSpPr>
        <p:spPr>
          <a:xfrm>
            <a:off x="4716016" y="4797152"/>
            <a:ext cx="4032448" cy="1384995"/>
          </a:xfrm>
          <a:prstGeom prst="rect">
            <a:avLst/>
          </a:prstGeom>
          <a:solidFill>
            <a:schemeClr val="accent6">
              <a:lumMod val="60000"/>
              <a:lumOff val="40000"/>
            </a:schemeClr>
          </a:solidFill>
        </p:spPr>
        <p:txBody>
          <a:bodyPr wrap="square" rtlCol="0">
            <a:spAutoFit/>
          </a:bodyPr>
          <a:lstStyle/>
          <a:p>
            <a:r>
              <a:rPr lang="it-IT" sz="2800" dirty="0" smtClean="0"/>
              <a:t>ORIGINE CULTURALE (PROFESSIONALE) E INDIVIDUALE</a:t>
            </a:r>
            <a:endParaRPr lang="it-IT" sz="2800" dirty="0"/>
          </a:p>
        </p:txBody>
      </p:sp>
    </p:spTree>
    <p:extLst>
      <p:ext uri="{BB962C8B-B14F-4D97-AF65-F5344CB8AC3E}">
        <p14:creationId xmlns:p14="http://schemas.microsoft.com/office/powerpoint/2010/main" xmlns="" val="2033694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2">
              <a:lumMod val="20000"/>
              <a:lumOff val="80000"/>
            </a:schemeClr>
          </a:solidFill>
        </p:spPr>
        <p:txBody>
          <a:bodyPr/>
          <a:lstStyle/>
          <a:p>
            <a:r>
              <a:rPr lang="it-IT" dirty="0" smtClean="0"/>
              <a:t>Un formato pedagogico</a:t>
            </a:r>
            <a:endParaRPr lang="it-IT" dirty="0"/>
          </a:p>
        </p:txBody>
      </p:sp>
      <p:sp>
        <p:nvSpPr>
          <p:cNvPr id="5" name="Segnaposto contenuto 4"/>
          <p:cNvSpPr>
            <a:spLocks noGrp="1"/>
          </p:cNvSpPr>
          <p:nvPr>
            <p:ph idx="1"/>
          </p:nvPr>
        </p:nvSpPr>
        <p:spPr>
          <a:xfrm>
            <a:off x="6012160" y="1556792"/>
            <a:ext cx="3034680" cy="4525963"/>
          </a:xfrm>
        </p:spPr>
        <p:txBody>
          <a:bodyPr/>
          <a:lstStyle/>
          <a:p>
            <a:pPr marL="0" indent="0">
              <a:buNone/>
            </a:pPr>
            <a:r>
              <a:rPr lang="it-IT" dirty="0" smtClean="0"/>
              <a:t>Valorizzazione dell’alunno</a:t>
            </a:r>
          </a:p>
          <a:p>
            <a:pPr marL="0" indent="0">
              <a:buNone/>
            </a:pPr>
            <a:r>
              <a:rPr lang="it-IT" dirty="0" smtClean="0"/>
              <a:t>Apprendimento per scoperta</a:t>
            </a:r>
          </a:p>
          <a:p>
            <a:pPr marL="0" indent="0">
              <a:buNone/>
            </a:pPr>
            <a:r>
              <a:rPr lang="it-IT" dirty="0" smtClean="0"/>
              <a:t>Competenze nella selezione di informazioni</a:t>
            </a:r>
          </a:p>
          <a:p>
            <a:pPr marL="0" indent="0">
              <a:buNone/>
            </a:pPr>
            <a:r>
              <a:rPr lang="it-IT" dirty="0" smtClean="0"/>
              <a:t>Ricostruzione </a:t>
            </a:r>
          </a:p>
          <a:p>
            <a:pPr marL="0" indent="0">
              <a:buNone/>
            </a:pPr>
            <a:endParaRPr lang="it-IT" dirty="0" smtClean="0"/>
          </a:p>
          <a:p>
            <a:pPr marL="0" indent="0">
              <a:buNone/>
            </a:pPr>
            <a:endParaRPr lang="it-IT"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556792"/>
            <a:ext cx="5688632" cy="47525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02925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75000"/>
            </a:schemeClr>
          </a:solidFill>
        </p:spPr>
        <p:txBody>
          <a:bodyPr>
            <a:noAutofit/>
          </a:bodyPr>
          <a:lstStyle/>
          <a:p>
            <a:r>
              <a:rPr lang="it-IT" dirty="0" smtClean="0">
                <a:solidFill>
                  <a:schemeClr val="bg1"/>
                </a:solidFill>
              </a:rPr>
              <a:t/>
            </a:r>
            <a:br>
              <a:rPr lang="it-IT" dirty="0" smtClean="0">
                <a:solidFill>
                  <a:schemeClr val="bg1"/>
                </a:solidFill>
              </a:rPr>
            </a:br>
            <a:r>
              <a:rPr lang="it-IT" dirty="0" smtClean="0">
                <a:solidFill>
                  <a:schemeClr val="bg1"/>
                </a:solidFill>
              </a:rPr>
              <a:t>Su che cosa intervenire?</a:t>
            </a:r>
            <a:br>
              <a:rPr lang="it-IT" dirty="0" smtClean="0">
                <a:solidFill>
                  <a:schemeClr val="bg1"/>
                </a:solidFill>
              </a:rPr>
            </a:br>
            <a:endParaRPr lang="it-IT" dirty="0">
              <a:solidFill>
                <a:schemeClr val="bg1"/>
              </a:solidFill>
            </a:endParaRPr>
          </a:p>
        </p:txBody>
      </p:sp>
      <p:sp>
        <p:nvSpPr>
          <p:cNvPr id="3" name="Segnaposto contenuto 2"/>
          <p:cNvSpPr>
            <a:spLocks noGrp="1"/>
          </p:cNvSpPr>
          <p:nvPr>
            <p:ph idx="1"/>
          </p:nvPr>
        </p:nvSpPr>
        <p:spPr>
          <a:xfrm>
            <a:off x="3275856" y="1600200"/>
            <a:ext cx="5410944" cy="4525963"/>
          </a:xfrm>
        </p:spPr>
        <p:txBody>
          <a:bodyPr>
            <a:normAutofit fontScale="92500" lnSpcReduction="10000"/>
          </a:bodyPr>
          <a:lstStyle/>
          <a:p>
            <a:r>
              <a:rPr lang="it-IT" dirty="0" smtClean="0"/>
              <a:t>Operatori della storia: il tempo, lo spazio </a:t>
            </a:r>
          </a:p>
          <a:p>
            <a:r>
              <a:rPr lang="it-IT" dirty="0" smtClean="0"/>
              <a:t>Chiarificazione concettuale </a:t>
            </a:r>
          </a:p>
          <a:p>
            <a:endParaRPr lang="it-IT" dirty="0"/>
          </a:p>
          <a:p>
            <a:endParaRPr lang="it-IT" dirty="0" smtClean="0"/>
          </a:p>
          <a:p>
            <a:r>
              <a:rPr lang="it-IT" dirty="0" smtClean="0"/>
              <a:t>Analisi del sistema di insegnamento (registri di funzionamento)</a:t>
            </a:r>
          </a:p>
          <a:p>
            <a:r>
              <a:rPr lang="it-IT" dirty="0" smtClean="0"/>
              <a:t>I mediatori</a:t>
            </a:r>
          </a:p>
          <a:p>
            <a:pPr marL="0" indent="0">
              <a:buNone/>
            </a:pPr>
            <a:endParaRPr lang="it-IT" dirty="0"/>
          </a:p>
        </p:txBody>
      </p:sp>
      <p:sp>
        <p:nvSpPr>
          <p:cNvPr id="4" name="Freccia a destra 3"/>
          <p:cNvSpPr/>
          <p:nvPr/>
        </p:nvSpPr>
        <p:spPr>
          <a:xfrm>
            <a:off x="827584" y="2204864"/>
            <a:ext cx="1872208" cy="108012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p:cNvSpPr/>
          <p:nvPr/>
        </p:nvSpPr>
        <p:spPr>
          <a:xfrm>
            <a:off x="845421" y="4509120"/>
            <a:ext cx="1872208" cy="1080120"/>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757745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trai 14"/>
          <p:cNvSpPr/>
          <p:nvPr/>
        </p:nvSpPr>
        <p:spPr>
          <a:xfrm>
            <a:off x="2359798" y="2231629"/>
            <a:ext cx="2936278" cy="2526041"/>
          </a:xfrm>
          <a:prstGeom prst="flowChartExtract">
            <a:avLst/>
          </a:prstGeom>
          <a:solidFill>
            <a:schemeClr val="accent3">
              <a:alpha val="0"/>
            </a:schemeClr>
          </a:solidFill>
          <a:ln w="28575" cmpd="sng">
            <a:solidFill>
              <a:srgbClr val="80B606"/>
            </a:solidFill>
          </a:ln>
          <a:effectLst/>
        </p:spPr>
        <p:style>
          <a:lnRef idx="1">
            <a:schemeClr val="accent1"/>
          </a:lnRef>
          <a:fillRef idx="3">
            <a:schemeClr val="accent1"/>
          </a:fillRef>
          <a:effectRef idx="2">
            <a:schemeClr val="accent1"/>
          </a:effectRef>
          <a:fontRef idx="minor">
            <a:schemeClr val="lt1"/>
          </a:fontRef>
        </p:style>
        <p:txBody>
          <a:bodyPr/>
          <a:lstStyle/>
          <a:p>
            <a:endParaRPr lang="it-IT">
              <a:solidFill>
                <a:schemeClr val="accent3"/>
              </a:solidFill>
            </a:endParaRPr>
          </a:p>
        </p:txBody>
      </p:sp>
      <p:sp>
        <p:nvSpPr>
          <p:cNvPr id="11" name="Anello 10"/>
          <p:cNvSpPr/>
          <p:nvPr/>
        </p:nvSpPr>
        <p:spPr>
          <a:xfrm>
            <a:off x="3006804" y="1413409"/>
            <a:ext cx="1687958" cy="1636439"/>
          </a:xfrm>
          <a:prstGeom prst="donut">
            <a:avLst>
              <a:gd name="adj" fmla="val 2942"/>
            </a:avLst>
          </a:prstGeom>
          <a:solidFill>
            <a:srgbClr val="00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14" name="Anello 13"/>
          <p:cNvSpPr/>
          <p:nvPr/>
        </p:nvSpPr>
        <p:spPr>
          <a:xfrm>
            <a:off x="2095957" y="2179140"/>
            <a:ext cx="3484155" cy="3467454"/>
          </a:xfrm>
          <a:prstGeom prst="donut">
            <a:avLst>
              <a:gd name="adj" fmla="val 966"/>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accent3">
                  <a:lumMod val="75000"/>
                </a:schemeClr>
              </a:solidFill>
            </a:endParaRPr>
          </a:p>
        </p:txBody>
      </p:sp>
      <p:sp>
        <p:nvSpPr>
          <p:cNvPr id="16" name="Figura a mano libera 15"/>
          <p:cNvSpPr/>
          <p:nvPr/>
        </p:nvSpPr>
        <p:spPr>
          <a:xfrm>
            <a:off x="3995936" y="3933056"/>
            <a:ext cx="3227090" cy="2808312"/>
          </a:xfrm>
          <a:custGeom>
            <a:avLst/>
            <a:gdLst>
              <a:gd name="connsiteX0" fmla="*/ 0 w 3227090"/>
              <a:gd name="connsiteY0" fmla="*/ 0 h 3109336"/>
              <a:gd name="connsiteX1" fmla="*/ 1361435 w 3227090"/>
              <a:gd name="connsiteY1" fmla="*/ 2951053 h 3109336"/>
              <a:gd name="connsiteX2" fmla="*/ 3152316 w 3227090"/>
              <a:gd name="connsiteY2" fmla="*/ 2640416 h 3109336"/>
              <a:gd name="connsiteX3" fmla="*/ 2914750 w 3227090"/>
              <a:gd name="connsiteY3" fmla="*/ 2055687 h 3109336"/>
              <a:gd name="connsiteX4" fmla="*/ 2914750 w 3227090"/>
              <a:gd name="connsiteY4" fmla="*/ 2055687 h 3109336"/>
              <a:gd name="connsiteX5" fmla="*/ 2896476 w 3227090"/>
              <a:gd name="connsiteY5" fmla="*/ 2028278 h 310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7090" h="3109336">
                <a:moveTo>
                  <a:pt x="0" y="0"/>
                </a:moveTo>
                <a:cubicBezTo>
                  <a:pt x="418024" y="1255492"/>
                  <a:pt x="836049" y="2510984"/>
                  <a:pt x="1361435" y="2951053"/>
                </a:cubicBezTo>
                <a:cubicBezTo>
                  <a:pt x="1886821" y="3391122"/>
                  <a:pt x="2893430" y="2789644"/>
                  <a:pt x="3152316" y="2640416"/>
                </a:cubicBezTo>
                <a:cubicBezTo>
                  <a:pt x="3411202" y="2491188"/>
                  <a:pt x="2914750" y="2055687"/>
                  <a:pt x="2914750" y="2055687"/>
                </a:cubicBezTo>
                <a:lnTo>
                  <a:pt x="2914750" y="2055687"/>
                </a:lnTo>
                <a:lnTo>
                  <a:pt x="2896476" y="2028278"/>
                </a:lnTo>
              </a:path>
            </a:pathLst>
          </a:custGeom>
          <a:ln>
            <a:solidFill>
              <a:srgbClr val="55A839"/>
            </a:solidFill>
            <a:prstDash val="lg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8" name="Connettore 2 17"/>
          <p:cNvCxnSpPr/>
          <p:nvPr/>
        </p:nvCxnSpPr>
        <p:spPr>
          <a:xfrm flipH="1">
            <a:off x="4220961" y="3618498"/>
            <a:ext cx="3672408" cy="3096344"/>
          </a:xfrm>
          <a:prstGeom prst="straightConnector1">
            <a:avLst/>
          </a:prstGeom>
          <a:ln>
            <a:solidFill>
              <a:srgbClr val="FF00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flipH="1">
            <a:off x="4103948" y="3906324"/>
            <a:ext cx="504056" cy="285293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flipV="1">
            <a:off x="4583611" y="3541078"/>
            <a:ext cx="3456384" cy="3600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2" name="CasellaDiTesto 21"/>
          <p:cNvSpPr txBox="1"/>
          <p:nvPr/>
        </p:nvSpPr>
        <p:spPr>
          <a:xfrm rot="17900776">
            <a:off x="2669149" y="3307121"/>
            <a:ext cx="1184940" cy="338554"/>
          </a:xfrm>
          <a:prstGeom prst="rect">
            <a:avLst/>
          </a:prstGeom>
          <a:noFill/>
        </p:spPr>
        <p:txBody>
          <a:bodyPr wrap="none" rtlCol="0">
            <a:spAutoFit/>
          </a:bodyPr>
          <a:lstStyle/>
          <a:p>
            <a:r>
              <a:rPr lang="it-IT" sz="1600" b="1" dirty="0" smtClean="0">
                <a:solidFill>
                  <a:srgbClr val="80B606"/>
                </a:solidFill>
                <a:latin typeface="Maiandra GD"/>
                <a:cs typeface="Maiandra GD"/>
              </a:rPr>
              <a:t>Dispositivo</a:t>
            </a:r>
            <a:endParaRPr lang="it-IT" sz="1200" b="1" dirty="0">
              <a:solidFill>
                <a:srgbClr val="80B606"/>
              </a:solidFill>
              <a:latin typeface="Maiandra GD"/>
              <a:cs typeface="Maiandra GD"/>
            </a:endParaRPr>
          </a:p>
        </p:txBody>
      </p:sp>
      <p:sp>
        <p:nvSpPr>
          <p:cNvPr id="23" name="CasellaDiTesto 22"/>
          <p:cNvSpPr txBox="1"/>
          <p:nvPr/>
        </p:nvSpPr>
        <p:spPr>
          <a:xfrm>
            <a:off x="1844272" y="4825045"/>
            <a:ext cx="1031051" cy="461665"/>
          </a:xfrm>
          <a:prstGeom prst="rect">
            <a:avLst/>
          </a:prstGeom>
          <a:noFill/>
        </p:spPr>
        <p:txBody>
          <a:bodyPr wrap="none" rtlCol="0">
            <a:spAutoFit/>
          </a:bodyPr>
          <a:lstStyle/>
          <a:p>
            <a:pPr algn="ctr"/>
            <a:r>
              <a:rPr lang="it-IT" sz="1200" b="1" dirty="0" smtClean="0">
                <a:latin typeface="Maiandra GD"/>
                <a:cs typeface="Maiandra GD"/>
              </a:rPr>
              <a:t>OGGETTO </a:t>
            </a:r>
          </a:p>
          <a:p>
            <a:pPr algn="ctr"/>
            <a:r>
              <a:rPr lang="it-IT" sz="1200" b="1" dirty="0" smtClean="0">
                <a:latin typeface="Maiandra GD"/>
                <a:cs typeface="Maiandra GD"/>
              </a:rPr>
              <a:t>CULTURALE</a:t>
            </a:r>
            <a:endParaRPr lang="it-IT" sz="1200" b="1" dirty="0">
              <a:latin typeface="Maiandra GD"/>
              <a:cs typeface="Maiandra GD"/>
            </a:endParaRPr>
          </a:p>
        </p:txBody>
      </p:sp>
      <p:sp>
        <p:nvSpPr>
          <p:cNvPr id="24" name="CasellaDiTesto 23"/>
          <p:cNvSpPr txBox="1"/>
          <p:nvPr/>
        </p:nvSpPr>
        <p:spPr>
          <a:xfrm>
            <a:off x="5103058" y="4910447"/>
            <a:ext cx="954107" cy="276999"/>
          </a:xfrm>
          <a:prstGeom prst="rect">
            <a:avLst/>
          </a:prstGeom>
          <a:noFill/>
        </p:spPr>
        <p:txBody>
          <a:bodyPr wrap="none" rtlCol="0">
            <a:spAutoFit/>
          </a:bodyPr>
          <a:lstStyle/>
          <a:p>
            <a:r>
              <a:rPr lang="it-IT" sz="1200" b="1" dirty="0" smtClean="0">
                <a:latin typeface="Maiandra GD"/>
                <a:cs typeface="Maiandra GD"/>
              </a:rPr>
              <a:t>STUDENTE</a:t>
            </a:r>
            <a:endParaRPr lang="it-IT" sz="1200" b="1" dirty="0">
              <a:latin typeface="Maiandra GD"/>
              <a:cs typeface="Maiandra GD"/>
            </a:endParaRPr>
          </a:p>
        </p:txBody>
      </p:sp>
      <p:sp>
        <p:nvSpPr>
          <p:cNvPr id="25" name="CasellaDiTesto 24"/>
          <p:cNvSpPr txBox="1"/>
          <p:nvPr/>
        </p:nvSpPr>
        <p:spPr>
          <a:xfrm>
            <a:off x="3255739" y="1690047"/>
            <a:ext cx="1146468" cy="276999"/>
          </a:xfrm>
          <a:prstGeom prst="rect">
            <a:avLst/>
          </a:prstGeom>
          <a:noFill/>
        </p:spPr>
        <p:txBody>
          <a:bodyPr wrap="none" rtlCol="0">
            <a:spAutoFit/>
          </a:bodyPr>
          <a:lstStyle/>
          <a:p>
            <a:r>
              <a:rPr lang="it-IT" sz="1200" b="1" dirty="0" smtClean="0">
                <a:latin typeface="Maiandra GD"/>
                <a:cs typeface="Maiandra GD"/>
              </a:rPr>
              <a:t>INSEGNANTE</a:t>
            </a:r>
            <a:endParaRPr lang="it-IT" sz="1200" b="1" dirty="0">
              <a:latin typeface="Maiandra GD"/>
              <a:cs typeface="Maiandra GD"/>
            </a:endParaRPr>
          </a:p>
        </p:txBody>
      </p:sp>
      <p:sp>
        <p:nvSpPr>
          <p:cNvPr id="26" name="Rettangolo 25"/>
          <p:cNvSpPr/>
          <p:nvPr/>
        </p:nvSpPr>
        <p:spPr>
          <a:xfrm rot="18256137">
            <a:off x="1561475" y="2346118"/>
            <a:ext cx="3058957" cy="1887429"/>
          </a:xfrm>
          <a:prstGeom prst="rect">
            <a:avLst/>
          </a:prstGeom>
          <a:noFill/>
        </p:spPr>
        <p:txBody>
          <a:bodyPr wrap="square" lIns="91440" tIns="45720" rIns="91440" bIns="45720">
            <a:prstTxWarp prst="textArchUp">
              <a:avLst>
                <a:gd name="adj" fmla="val 7974459"/>
              </a:avLst>
            </a:prstTxWarp>
            <a:spAutoFit/>
          </a:bodyPr>
          <a:lstStyle/>
          <a:p>
            <a:pPr algn="ctr"/>
            <a:r>
              <a:rPr lang="it-IT" sz="2800" dirty="0" smtClean="0">
                <a:ln w="12700">
                  <a:noFill/>
                  <a:prstDash val="solid"/>
                </a:ln>
                <a:solidFill>
                  <a:schemeClr val="accent1"/>
                </a:solidFill>
                <a:effectLst>
                  <a:outerShdw blurRad="41275" dist="20320" dir="1800000" algn="tl" rotWithShape="0">
                    <a:srgbClr val="000000">
                      <a:alpha val="40000"/>
                    </a:srgbClr>
                  </a:outerShdw>
                </a:effectLst>
                <a:latin typeface="Maiandra GD"/>
                <a:cs typeface="Maiandra GD"/>
              </a:rPr>
              <a:t>Ricorrenze</a:t>
            </a:r>
            <a:endParaRPr lang="it-IT" sz="2800" cap="none" spc="0" dirty="0">
              <a:ln w="12700">
                <a:noFill/>
                <a:prstDash val="solid"/>
              </a:ln>
              <a:solidFill>
                <a:schemeClr val="accent1"/>
              </a:solidFill>
              <a:effectLst>
                <a:outerShdw blurRad="41275" dist="20320" dir="1800000" algn="tl" rotWithShape="0">
                  <a:srgbClr val="000000">
                    <a:alpha val="40000"/>
                  </a:srgbClr>
                </a:outerShdw>
              </a:effectLst>
              <a:latin typeface="Maiandra GD"/>
              <a:cs typeface="Maiandra GD"/>
            </a:endParaRPr>
          </a:p>
        </p:txBody>
      </p:sp>
      <p:cxnSp>
        <p:nvCxnSpPr>
          <p:cNvPr id="27" name="Connettore 1 26"/>
          <p:cNvCxnSpPr/>
          <p:nvPr/>
        </p:nvCxnSpPr>
        <p:spPr>
          <a:xfrm flipH="1">
            <a:off x="2411760" y="2517687"/>
            <a:ext cx="792088" cy="1512168"/>
          </a:xfrm>
          <a:prstGeom prst="line">
            <a:avLst/>
          </a:prstGeom>
          <a:ln>
            <a:solidFill>
              <a:srgbClr val="80B606"/>
            </a:solidFill>
            <a:headEnd type="triangle" w="lg"/>
            <a:tailEnd type="triangle" w="lg"/>
          </a:ln>
          <a:effectLst>
            <a:glow rad="50800">
              <a:srgbClr val="FFFF00">
                <a:alpha val="75000"/>
              </a:srgbClr>
            </a:glow>
          </a:effectLst>
        </p:spPr>
        <p:style>
          <a:lnRef idx="2">
            <a:schemeClr val="accent1"/>
          </a:lnRef>
          <a:fillRef idx="0">
            <a:schemeClr val="accent1"/>
          </a:fillRef>
          <a:effectRef idx="1">
            <a:schemeClr val="accent1"/>
          </a:effectRef>
          <a:fontRef idx="minor">
            <a:schemeClr val="tx1"/>
          </a:fontRef>
        </p:style>
      </p:cxnSp>
      <p:cxnSp>
        <p:nvCxnSpPr>
          <p:cNvPr id="28" name="Connettore 2 27"/>
          <p:cNvCxnSpPr/>
          <p:nvPr/>
        </p:nvCxnSpPr>
        <p:spPr>
          <a:xfrm>
            <a:off x="4449320" y="2517687"/>
            <a:ext cx="792088" cy="1440160"/>
          </a:xfrm>
          <a:prstGeom prst="straightConnector1">
            <a:avLst/>
          </a:prstGeom>
          <a:ln>
            <a:solidFill>
              <a:srgbClr val="9BBB59"/>
            </a:solidFill>
            <a:headEnd type="arrow"/>
            <a:tailEnd type="arrow"/>
          </a:ln>
          <a:effectLst>
            <a:glow rad="50800">
              <a:srgbClr val="FFFF00">
                <a:alpha val="75000"/>
              </a:srgbClr>
            </a:glow>
          </a:effectLst>
        </p:spPr>
        <p:style>
          <a:lnRef idx="2">
            <a:schemeClr val="accent1"/>
          </a:lnRef>
          <a:fillRef idx="0">
            <a:schemeClr val="accent1"/>
          </a:fillRef>
          <a:effectRef idx="1">
            <a:schemeClr val="accent1"/>
          </a:effectRef>
          <a:fontRef idx="minor">
            <a:schemeClr val="tx1"/>
          </a:fontRef>
        </p:style>
      </p:cxnSp>
      <p:cxnSp>
        <p:nvCxnSpPr>
          <p:cNvPr id="29" name="Connettore 1 28"/>
          <p:cNvCxnSpPr/>
          <p:nvPr/>
        </p:nvCxnSpPr>
        <p:spPr>
          <a:xfrm flipH="1">
            <a:off x="3006804" y="5095113"/>
            <a:ext cx="1605696" cy="0"/>
          </a:xfrm>
          <a:prstGeom prst="line">
            <a:avLst/>
          </a:prstGeom>
          <a:ln>
            <a:solidFill>
              <a:srgbClr val="9BBB59"/>
            </a:solidFill>
            <a:headEnd type="triangle" w="lg"/>
            <a:tailEnd type="triangle" w="lg"/>
          </a:ln>
          <a:effectLst>
            <a:glow rad="101600">
              <a:srgbClr val="FFFF00">
                <a:alpha val="75000"/>
              </a:srgbClr>
            </a:glow>
          </a:effectLst>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2823527" y="5385282"/>
            <a:ext cx="2390298" cy="307777"/>
          </a:xfrm>
          <a:prstGeom prst="rect">
            <a:avLst/>
          </a:prstGeom>
          <a:noFill/>
          <a:ln>
            <a:noFill/>
          </a:ln>
        </p:spPr>
        <p:txBody>
          <a:bodyPr wrap="none" rtlCol="0">
            <a:spAutoFit/>
          </a:bodyPr>
          <a:lstStyle/>
          <a:p>
            <a:r>
              <a:rPr lang="it-IT" sz="1400" dirty="0" smtClean="0">
                <a:ln>
                  <a:solidFill>
                    <a:srgbClr val="9BBB59"/>
                  </a:solidFill>
                </a:ln>
                <a:effectLst>
                  <a:glow rad="101600">
                    <a:srgbClr val="FFFF00">
                      <a:alpha val="75000"/>
                    </a:srgbClr>
                  </a:glow>
                </a:effectLst>
                <a:latin typeface="Maiandra GD"/>
                <a:cs typeface="Maiandra GD"/>
              </a:rPr>
              <a:t>Autonomia-consapevolezza</a:t>
            </a:r>
            <a:endParaRPr lang="it-IT" sz="1400" dirty="0">
              <a:ln>
                <a:solidFill>
                  <a:srgbClr val="9BBB59"/>
                </a:solidFill>
              </a:ln>
              <a:effectLst>
                <a:glow rad="101600">
                  <a:srgbClr val="FFFF00">
                    <a:alpha val="75000"/>
                  </a:srgbClr>
                </a:glow>
              </a:effectLst>
              <a:latin typeface="Maiandra GD"/>
              <a:cs typeface="Maiandra GD"/>
            </a:endParaRPr>
          </a:p>
        </p:txBody>
      </p:sp>
      <p:sp>
        <p:nvSpPr>
          <p:cNvPr id="31" name="CasellaDiTesto 30"/>
          <p:cNvSpPr txBox="1"/>
          <p:nvPr/>
        </p:nvSpPr>
        <p:spPr>
          <a:xfrm>
            <a:off x="4883375" y="3049848"/>
            <a:ext cx="1694858" cy="307777"/>
          </a:xfrm>
          <a:prstGeom prst="rect">
            <a:avLst/>
          </a:prstGeom>
          <a:noFill/>
        </p:spPr>
        <p:txBody>
          <a:bodyPr wrap="none" rtlCol="0">
            <a:spAutoFit/>
          </a:bodyPr>
          <a:lstStyle/>
          <a:p>
            <a:r>
              <a:rPr lang="it-IT" sz="1400" dirty="0" smtClean="0">
                <a:ln>
                  <a:solidFill>
                    <a:srgbClr val="9BBB59"/>
                  </a:solidFill>
                </a:ln>
                <a:effectLst>
                  <a:glow rad="101600">
                    <a:srgbClr val="FFFF00">
                      <a:alpha val="75000"/>
                    </a:srgbClr>
                  </a:glow>
                </a:effectLst>
                <a:latin typeface="Maiandra GD"/>
                <a:cs typeface="Maiandra GD"/>
              </a:rPr>
              <a:t>Contratto</a:t>
            </a:r>
            <a:r>
              <a:rPr lang="it-IT" sz="1400" dirty="0" smtClean="0">
                <a:latin typeface="Maiandra GD"/>
                <a:cs typeface="Maiandra GD"/>
              </a:rPr>
              <a:t> </a:t>
            </a:r>
            <a:r>
              <a:rPr lang="it-IT" sz="1400" dirty="0" smtClean="0">
                <a:ln>
                  <a:solidFill>
                    <a:srgbClr val="9BBB59"/>
                  </a:solidFill>
                </a:ln>
                <a:effectLst>
                  <a:glow rad="101600">
                    <a:srgbClr val="FFFF00">
                      <a:alpha val="75000"/>
                    </a:srgbClr>
                  </a:glow>
                </a:effectLst>
                <a:latin typeface="Maiandra GD"/>
                <a:cs typeface="Maiandra GD"/>
              </a:rPr>
              <a:t>didattico</a:t>
            </a:r>
            <a:endParaRPr lang="it-IT" sz="1400" dirty="0">
              <a:ln>
                <a:solidFill>
                  <a:srgbClr val="9BBB59"/>
                </a:solidFill>
              </a:ln>
              <a:effectLst>
                <a:glow rad="101600">
                  <a:srgbClr val="FFFF00">
                    <a:alpha val="75000"/>
                  </a:srgbClr>
                </a:glow>
              </a:effectLst>
              <a:latin typeface="Maiandra GD"/>
              <a:cs typeface="Maiandra GD"/>
            </a:endParaRPr>
          </a:p>
        </p:txBody>
      </p:sp>
      <p:sp>
        <p:nvSpPr>
          <p:cNvPr id="32" name="CasellaDiTesto 31"/>
          <p:cNvSpPr txBox="1"/>
          <p:nvPr/>
        </p:nvSpPr>
        <p:spPr>
          <a:xfrm>
            <a:off x="455604" y="3456014"/>
            <a:ext cx="1946892" cy="307777"/>
          </a:xfrm>
          <a:prstGeom prst="rect">
            <a:avLst/>
          </a:prstGeom>
          <a:noFill/>
          <a:ln>
            <a:noFill/>
          </a:ln>
        </p:spPr>
        <p:txBody>
          <a:bodyPr wrap="none" rtlCol="0">
            <a:spAutoFit/>
          </a:bodyPr>
          <a:lstStyle/>
          <a:p>
            <a:r>
              <a:rPr lang="it-IT" sz="1400" dirty="0" smtClean="0">
                <a:ln>
                  <a:solidFill>
                    <a:schemeClr val="accent3"/>
                  </a:solidFill>
                </a:ln>
                <a:solidFill>
                  <a:schemeClr val="accent1"/>
                </a:solidFill>
                <a:effectLst>
                  <a:glow rad="101600">
                    <a:srgbClr val="FFFF00">
                      <a:alpha val="75000"/>
                    </a:srgbClr>
                  </a:glow>
                </a:effectLst>
                <a:latin typeface="Maiandra GD"/>
                <a:cs typeface="Maiandra GD"/>
              </a:rPr>
              <a:t>Trasposizione didattica</a:t>
            </a:r>
            <a:endParaRPr lang="it-IT" sz="1400" dirty="0">
              <a:ln>
                <a:solidFill>
                  <a:schemeClr val="accent3"/>
                </a:solidFill>
              </a:ln>
              <a:solidFill>
                <a:schemeClr val="accent1"/>
              </a:solidFill>
              <a:effectLst>
                <a:glow rad="101600">
                  <a:srgbClr val="FFFF00">
                    <a:alpha val="75000"/>
                  </a:srgbClr>
                </a:glow>
              </a:effectLst>
              <a:latin typeface="Maiandra GD"/>
              <a:cs typeface="Maiandra GD"/>
            </a:endParaRPr>
          </a:p>
        </p:txBody>
      </p:sp>
      <p:sp>
        <p:nvSpPr>
          <p:cNvPr id="33" name="CasellaDiTesto 32"/>
          <p:cNvSpPr txBox="1"/>
          <p:nvPr/>
        </p:nvSpPr>
        <p:spPr>
          <a:xfrm rot="21294909">
            <a:off x="5486225" y="3337898"/>
            <a:ext cx="2787943" cy="276999"/>
          </a:xfrm>
          <a:prstGeom prst="rect">
            <a:avLst/>
          </a:prstGeom>
          <a:noFill/>
        </p:spPr>
        <p:txBody>
          <a:bodyPr wrap="none" rtlCol="0">
            <a:spAutoFit/>
          </a:bodyPr>
          <a:lstStyle/>
          <a:p>
            <a:r>
              <a:rPr lang="it-IT" sz="1200" b="1" dirty="0" smtClean="0">
                <a:solidFill>
                  <a:srgbClr val="FF0000"/>
                </a:solidFill>
                <a:latin typeface="Maiandra GD"/>
                <a:cs typeface="Maiandra GD"/>
              </a:rPr>
              <a:t>SPAZIO D’AZIONE DELLO STUDENTE</a:t>
            </a:r>
            <a:endParaRPr lang="it-IT" sz="1200" b="1" dirty="0">
              <a:solidFill>
                <a:srgbClr val="FF0000"/>
              </a:solidFill>
              <a:latin typeface="Maiandra GD"/>
              <a:cs typeface="Maiandra GD"/>
            </a:endParaRPr>
          </a:p>
        </p:txBody>
      </p:sp>
      <p:sp>
        <p:nvSpPr>
          <p:cNvPr id="2" name="CasellaDiTesto 1"/>
          <p:cNvSpPr txBox="1"/>
          <p:nvPr/>
        </p:nvSpPr>
        <p:spPr>
          <a:xfrm>
            <a:off x="-776068" y="4818114"/>
            <a:ext cx="184666" cy="369332"/>
          </a:xfrm>
          <a:prstGeom prst="rect">
            <a:avLst/>
          </a:prstGeom>
          <a:noFill/>
        </p:spPr>
        <p:txBody>
          <a:bodyPr wrap="none" rtlCol="0">
            <a:spAutoFit/>
          </a:bodyPr>
          <a:lstStyle/>
          <a:p>
            <a:endParaRPr lang="it-IT"/>
          </a:p>
        </p:txBody>
      </p:sp>
      <p:sp>
        <p:nvSpPr>
          <p:cNvPr id="4" name="Figura a mano libera 3"/>
          <p:cNvSpPr/>
          <p:nvPr/>
        </p:nvSpPr>
        <p:spPr>
          <a:xfrm>
            <a:off x="4297033" y="5781679"/>
            <a:ext cx="2495966" cy="767824"/>
          </a:xfrm>
          <a:custGeom>
            <a:avLst/>
            <a:gdLst>
              <a:gd name="connsiteX0" fmla="*/ 2566158 w 2566158"/>
              <a:gd name="connsiteY0" fmla="*/ 0 h 767824"/>
              <a:gd name="connsiteX1" fmla="*/ 728324 w 2566158"/>
              <a:gd name="connsiteY1" fmla="*/ 454274 h 767824"/>
              <a:gd name="connsiteX2" fmla="*/ 57204 w 2566158"/>
              <a:gd name="connsiteY2" fmla="*/ 753683 h 767824"/>
              <a:gd name="connsiteX3" fmla="*/ 36554 w 2566158"/>
              <a:gd name="connsiteY3" fmla="*/ 722709 h 767824"/>
            </a:gdLst>
            <a:ahLst/>
            <a:cxnLst>
              <a:cxn ang="0">
                <a:pos x="connsiteX0" y="connsiteY0"/>
              </a:cxn>
              <a:cxn ang="0">
                <a:pos x="connsiteX1" y="connsiteY1"/>
              </a:cxn>
              <a:cxn ang="0">
                <a:pos x="connsiteX2" y="connsiteY2"/>
              </a:cxn>
              <a:cxn ang="0">
                <a:pos x="connsiteX3" y="connsiteY3"/>
              </a:cxn>
            </a:cxnLst>
            <a:rect l="l" t="t" r="r" b="b"/>
            <a:pathLst>
              <a:path w="2566158" h="767824">
                <a:moveTo>
                  <a:pt x="2566158" y="0"/>
                </a:moveTo>
                <a:cubicBezTo>
                  <a:pt x="1856320" y="164330"/>
                  <a:pt x="1146483" y="328660"/>
                  <a:pt x="728324" y="454274"/>
                </a:cubicBezTo>
                <a:cubicBezTo>
                  <a:pt x="310165" y="579888"/>
                  <a:pt x="172499" y="708944"/>
                  <a:pt x="57204" y="753683"/>
                </a:cubicBezTo>
                <a:cubicBezTo>
                  <a:pt x="-58091" y="798422"/>
                  <a:pt x="36554" y="722709"/>
                  <a:pt x="36554" y="722709"/>
                </a:cubicBezTo>
              </a:path>
            </a:pathLst>
          </a:custGeom>
          <a:ln>
            <a:solidFill>
              <a:srgbClr val="80B606"/>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8" name="Figura a mano libera 37"/>
          <p:cNvSpPr/>
          <p:nvPr/>
        </p:nvSpPr>
        <p:spPr>
          <a:xfrm rot="5760577" flipV="1">
            <a:off x="6184173" y="4242973"/>
            <a:ext cx="2318021" cy="862422"/>
          </a:xfrm>
          <a:custGeom>
            <a:avLst/>
            <a:gdLst>
              <a:gd name="connsiteX0" fmla="*/ 2566158 w 2566158"/>
              <a:gd name="connsiteY0" fmla="*/ 0 h 767824"/>
              <a:gd name="connsiteX1" fmla="*/ 728324 w 2566158"/>
              <a:gd name="connsiteY1" fmla="*/ 454274 h 767824"/>
              <a:gd name="connsiteX2" fmla="*/ 57204 w 2566158"/>
              <a:gd name="connsiteY2" fmla="*/ 753683 h 767824"/>
              <a:gd name="connsiteX3" fmla="*/ 36554 w 2566158"/>
              <a:gd name="connsiteY3" fmla="*/ 722709 h 767824"/>
            </a:gdLst>
            <a:ahLst/>
            <a:cxnLst>
              <a:cxn ang="0">
                <a:pos x="connsiteX0" y="connsiteY0"/>
              </a:cxn>
              <a:cxn ang="0">
                <a:pos x="connsiteX1" y="connsiteY1"/>
              </a:cxn>
              <a:cxn ang="0">
                <a:pos x="connsiteX2" y="connsiteY2"/>
              </a:cxn>
              <a:cxn ang="0">
                <a:pos x="connsiteX3" y="connsiteY3"/>
              </a:cxn>
            </a:cxnLst>
            <a:rect l="l" t="t" r="r" b="b"/>
            <a:pathLst>
              <a:path w="2566158" h="767824">
                <a:moveTo>
                  <a:pt x="2566158" y="0"/>
                </a:moveTo>
                <a:cubicBezTo>
                  <a:pt x="1856320" y="164330"/>
                  <a:pt x="1146483" y="328660"/>
                  <a:pt x="728324" y="454274"/>
                </a:cubicBezTo>
                <a:cubicBezTo>
                  <a:pt x="310165" y="579888"/>
                  <a:pt x="172499" y="708944"/>
                  <a:pt x="57204" y="753683"/>
                </a:cubicBezTo>
                <a:cubicBezTo>
                  <a:pt x="-58091" y="798422"/>
                  <a:pt x="36554" y="722709"/>
                  <a:pt x="36554" y="722709"/>
                </a:cubicBezTo>
              </a:path>
            </a:pathLst>
          </a:custGeom>
          <a:ln>
            <a:solidFill>
              <a:srgbClr val="80B606"/>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9" name="Anello 38"/>
          <p:cNvSpPr/>
          <p:nvPr/>
        </p:nvSpPr>
        <p:spPr>
          <a:xfrm>
            <a:off x="4452097" y="3902732"/>
            <a:ext cx="1687958" cy="1636439"/>
          </a:xfrm>
          <a:prstGeom prst="donut">
            <a:avLst>
              <a:gd name="adj" fmla="val 2942"/>
            </a:avLst>
          </a:prstGeom>
          <a:solidFill>
            <a:srgbClr val="00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40" name="Anello 39"/>
          <p:cNvSpPr/>
          <p:nvPr/>
        </p:nvSpPr>
        <p:spPr>
          <a:xfrm>
            <a:off x="1567781" y="3861048"/>
            <a:ext cx="1687958" cy="1636439"/>
          </a:xfrm>
          <a:prstGeom prst="donut">
            <a:avLst>
              <a:gd name="adj" fmla="val 2942"/>
            </a:avLst>
          </a:prstGeom>
          <a:solidFill>
            <a:srgbClr val="00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41" name="CasellaDiTesto 40"/>
          <p:cNvSpPr txBox="1"/>
          <p:nvPr/>
        </p:nvSpPr>
        <p:spPr>
          <a:xfrm rot="4119920">
            <a:off x="3478821" y="3935888"/>
            <a:ext cx="1249060" cy="461665"/>
          </a:xfrm>
          <a:prstGeom prst="rect">
            <a:avLst/>
          </a:prstGeom>
          <a:noFill/>
        </p:spPr>
        <p:txBody>
          <a:bodyPr wrap="none" rtlCol="0">
            <a:spAutoFit/>
          </a:bodyPr>
          <a:lstStyle/>
          <a:p>
            <a:pPr algn="ctr"/>
            <a:r>
              <a:rPr lang="it-IT" sz="1200" b="1" dirty="0" smtClean="0">
                <a:solidFill>
                  <a:srgbClr val="77933C"/>
                </a:solidFill>
                <a:latin typeface="Maiandra GD"/>
                <a:cs typeface="Maiandra GD"/>
              </a:rPr>
              <a:t>Processo</a:t>
            </a:r>
            <a:r>
              <a:rPr lang="it-IT" sz="1200" b="1" dirty="0" smtClean="0">
                <a:solidFill>
                  <a:schemeClr val="accent1"/>
                </a:solidFill>
                <a:latin typeface="Maiandra GD"/>
                <a:cs typeface="Maiandra GD"/>
              </a:rPr>
              <a:t> </a:t>
            </a:r>
          </a:p>
          <a:p>
            <a:pPr algn="ctr"/>
            <a:r>
              <a:rPr lang="it-IT" sz="1200" b="1" dirty="0" smtClean="0">
                <a:solidFill>
                  <a:srgbClr val="77933C"/>
                </a:solidFill>
                <a:latin typeface="Maiandra GD"/>
                <a:cs typeface="Maiandra GD"/>
              </a:rPr>
              <a:t>d’insegnamento</a:t>
            </a:r>
            <a:endParaRPr lang="it-IT" sz="1050" b="1" dirty="0">
              <a:solidFill>
                <a:srgbClr val="77933C"/>
              </a:solidFill>
              <a:latin typeface="Maiandra GD"/>
              <a:cs typeface="Maiandra GD"/>
            </a:endParaRPr>
          </a:p>
        </p:txBody>
      </p:sp>
      <p:sp>
        <p:nvSpPr>
          <p:cNvPr id="34" name="Titolo 1"/>
          <p:cNvSpPr txBox="1">
            <a:spLocks/>
          </p:cNvSpPr>
          <p:nvPr/>
        </p:nvSpPr>
        <p:spPr>
          <a:xfrm>
            <a:off x="457200" y="68495"/>
            <a:ext cx="8229600" cy="1584582"/>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endParaRPr lang="it-IT" sz="1800" dirty="0" smtClean="0">
              <a:solidFill>
                <a:schemeClr val="tx1"/>
              </a:solidFill>
              <a:latin typeface="+mn-lt"/>
              <a:cs typeface="Maiandra GD"/>
            </a:endParaRPr>
          </a:p>
        </p:txBody>
      </p:sp>
      <p:sp>
        <p:nvSpPr>
          <p:cNvPr id="5" name="CasellaDiTesto 4"/>
          <p:cNvSpPr txBox="1"/>
          <p:nvPr/>
        </p:nvSpPr>
        <p:spPr>
          <a:xfrm>
            <a:off x="1187624" y="332656"/>
            <a:ext cx="6264695" cy="584775"/>
          </a:xfrm>
          <a:prstGeom prst="rect">
            <a:avLst/>
          </a:prstGeom>
          <a:solidFill>
            <a:schemeClr val="tx2">
              <a:lumMod val="20000"/>
              <a:lumOff val="80000"/>
            </a:schemeClr>
          </a:solidFill>
        </p:spPr>
        <p:txBody>
          <a:bodyPr wrap="square" rtlCol="0">
            <a:spAutoFit/>
          </a:bodyPr>
          <a:lstStyle/>
          <a:p>
            <a:pPr algn="ctr"/>
            <a:r>
              <a:rPr lang="it-IT" sz="3200" dirty="0" smtClean="0"/>
              <a:t>Il sistema insegnamento</a:t>
            </a:r>
            <a:endParaRPr lang="it-IT" sz="3200" dirty="0"/>
          </a:p>
        </p:txBody>
      </p:sp>
    </p:spTree>
    <p:extLst>
      <p:ext uri="{BB962C8B-B14F-4D97-AF65-F5344CB8AC3E}">
        <p14:creationId xmlns:p14="http://schemas.microsoft.com/office/powerpoint/2010/main" xmlns="" val="2547809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a:solidFill>
            <a:schemeClr val="accent3">
              <a:lumMod val="60000"/>
              <a:lumOff val="40000"/>
            </a:schemeClr>
          </a:solidFill>
        </p:spPr>
        <p:txBody>
          <a:bodyPr>
            <a:normAutofit fontScale="90000"/>
          </a:bodyPr>
          <a:lstStyle/>
          <a:p>
            <a:r>
              <a:rPr lang="it-IT" dirty="0" smtClean="0"/>
              <a:t>Cambiare il mediatore </a:t>
            </a:r>
            <a:r>
              <a:rPr lang="it-IT" sz="3100" dirty="0" smtClean="0"/>
              <a:t>(oltre il libro di testo)</a:t>
            </a:r>
            <a:endParaRPr lang="it-IT"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3" y="1281006"/>
            <a:ext cx="8811426" cy="51003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5373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olo 1"/>
          <p:cNvSpPr txBox="1">
            <a:spLocks/>
          </p:cNvSpPr>
          <p:nvPr/>
        </p:nvSpPr>
        <p:spPr>
          <a:xfrm>
            <a:off x="457200" y="68495"/>
            <a:ext cx="8229600" cy="792291"/>
          </a:xfrm>
          <a:prstGeom prst="rect">
            <a:avLst/>
          </a:prstGeom>
          <a:solidFill>
            <a:schemeClr val="accent1">
              <a:lumMod val="20000"/>
              <a:lumOff val="80000"/>
            </a:schemeClr>
          </a:solidFill>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it-IT" sz="3200" dirty="0" smtClean="0">
                <a:solidFill>
                  <a:schemeClr val="tx1"/>
                </a:solidFill>
                <a:latin typeface="+mn-lt"/>
                <a:cs typeface="Maiandra GD"/>
              </a:rPr>
              <a:t>UNA NUOVA STRUTTURAZIONE</a:t>
            </a:r>
          </a:p>
        </p:txBody>
      </p:sp>
      <p:sp>
        <p:nvSpPr>
          <p:cNvPr id="2" name="CasellaDiTesto 1"/>
          <p:cNvSpPr txBox="1"/>
          <p:nvPr/>
        </p:nvSpPr>
        <p:spPr>
          <a:xfrm>
            <a:off x="1461427" y="1763954"/>
            <a:ext cx="184666" cy="369332"/>
          </a:xfrm>
          <a:prstGeom prst="rect">
            <a:avLst/>
          </a:prstGeom>
          <a:noFill/>
        </p:spPr>
        <p:txBody>
          <a:bodyPr wrap="none" rtlCol="0">
            <a:spAutoFit/>
          </a:bodyPr>
          <a:lstStyle/>
          <a:p>
            <a:endParaRPr lang="it-IT" dirty="0"/>
          </a:p>
        </p:txBody>
      </p:sp>
      <p:pic>
        <p:nvPicPr>
          <p:cNvPr id="8" name="Immagine 7"/>
          <p:cNvPicPr/>
          <p:nvPr/>
        </p:nvPicPr>
        <p:blipFill rotWithShape="1">
          <a:blip r:embed="rId2" cstate="print">
            <a:extLst>
              <a:ext uri="{28A0092B-C50C-407E-A947-70E740481C1C}">
                <a14:useLocalDpi xmlns:a14="http://schemas.microsoft.com/office/drawing/2010/main" xmlns="" val="0"/>
              </a:ext>
            </a:extLst>
          </a:blip>
          <a:srcRect l="37419" t="26827" r="22289" b="26704"/>
          <a:stretch/>
        </p:blipFill>
        <p:spPr bwMode="auto">
          <a:xfrm>
            <a:off x="124598" y="1249886"/>
            <a:ext cx="4239525" cy="3558148"/>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xmlns=""/>
            </a:ext>
          </a:extLst>
        </p:spPr>
      </p:pic>
      <p:pic>
        <p:nvPicPr>
          <p:cNvPr id="9" name="Immagine 8"/>
          <p:cNvPicPr/>
          <p:nvPr/>
        </p:nvPicPr>
        <p:blipFill rotWithShape="1">
          <a:blip r:embed="rId3" cstate="print">
            <a:extLst>
              <a:ext uri="{28A0092B-C50C-407E-A947-70E740481C1C}">
                <a14:useLocalDpi xmlns:a14="http://schemas.microsoft.com/office/drawing/2010/main" xmlns="" val="0"/>
              </a:ext>
            </a:extLst>
          </a:blip>
          <a:srcRect l="28420" t="13737" r="12070" b="17339"/>
          <a:stretch/>
        </p:blipFill>
        <p:spPr bwMode="auto">
          <a:xfrm>
            <a:off x="4485069" y="1249886"/>
            <a:ext cx="4545543" cy="3558147"/>
          </a:xfrm>
          <a:prstGeom prst="rect">
            <a:avLst/>
          </a:prstGeom>
          <a:ln>
            <a:solidFill>
              <a:srgbClr val="000000"/>
            </a:solidFill>
          </a:ln>
          <a:extLst>
            <a:ext uri="{53640926-AAD7-44D8-BBD7-CCE9431645EC}">
              <a14:shadowObscured xmlns:a14="http://schemas.microsoft.com/office/drawing/2010/main" xmlns=""/>
            </a:ext>
          </a:extLst>
        </p:spPr>
      </p:pic>
      <p:sp>
        <p:nvSpPr>
          <p:cNvPr id="3" name="CasellaDiTesto 2"/>
          <p:cNvSpPr txBox="1"/>
          <p:nvPr/>
        </p:nvSpPr>
        <p:spPr>
          <a:xfrm>
            <a:off x="803776" y="4997023"/>
            <a:ext cx="7414854" cy="1631216"/>
          </a:xfrm>
          <a:prstGeom prst="rect">
            <a:avLst/>
          </a:prstGeom>
          <a:noFill/>
          <a:ln w="57150" cmpd="sng">
            <a:solidFill>
              <a:srgbClr val="4173B1"/>
            </a:solidFill>
          </a:ln>
        </p:spPr>
        <p:txBody>
          <a:bodyPr wrap="square" rtlCol="0">
            <a:spAutoFit/>
          </a:bodyPr>
          <a:lstStyle/>
          <a:p>
            <a:r>
              <a:rPr lang="it-IT" sz="2000" b="1" dirty="0" smtClean="0">
                <a:latin typeface="Calibri"/>
                <a:cs typeface="Calibri"/>
              </a:rPr>
              <a:t>La presenza di un mediatore </a:t>
            </a:r>
            <a:r>
              <a:rPr lang="it-IT" sz="2000" b="1" dirty="0" err="1" smtClean="0">
                <a:latin typeface="Calibri"/>
                <a:cs typeface="Calibri"/>
              </a:rPr>
              <a:t>epistemologicamente</a:t>
            </a:r>
            <a:r>
              <a:rPr lang="it-IT" sz="2000" b="1" dirty="0" smtClean="0">
                <a:latin typeface="Calibri"/>
                <a:cs typeface="Calibri"/>
              </a:rPr>
              <a:t> fondato scelto dall’insegnante in accordo con il formatore esprime un cambiamento della ricorrenza corrispondente al cambiamento dei teoremi in atto dell’insegnante, che nel secondo caso fonda il suo dispositivo sull’attività centrata sull’oggetto culturale</a:t>
            </a:r>
          </a:p>
        </p:txBody>
      </p:sp>
    </p:spTree>
    <p:extLst>
      <p:ext uri="{BB962C8B-B14F-4D97-AF65-F5344CB8AC3E}">
        <p14:creationId xmlns:p14="http://schemas.microsoft.com/office/powerpoint/2010/main" xmlns="" val="3510858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Ambiti di cambiamento individuale</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xmlns="" val="927212711"/>
              </p:ext>
            </p:extLst>
          </p:nvPr>
        </p:nvGraphicFramePr>
        <p:xfrm>
          <a:off x="179512" y="1196752"/>
          <a:ext cx="8784976" cy="5400599"/>
        </p:xfrm>
        <a:graphic>
          <a:graphicData uri="http://schemas.openxmlformats.org/drawingml/2006/table">
            <a:tbl>
              <a:tblPr firstRow="1" bandRow="1">
                <a:tableStyleId>{5C22544A-7EE6-4342-B048-85BDC9FD1C3A}</a:tableStyleId>
              </a:tblPr>
              <a:tblGrid>
                <a:gridCol w="2317066"/>
                <a:gridCol w="6467910"/>
              </a:tblGrid>
              <a:tr h="1100122">
                <a:tc>
                  <a:txBody>
                    <a:bodyPr/>
                    <a:lstStyle/>
                    <a:p>
                      <a:r>
                        <a:rPr lang="it-IT" sz="2000" b="1" dirty="0" smtClean="0">
                          <a:solidFill>
                            <a:schemeClr val="tx1"/>
                          </a:solidFill>
                        </a:rPr>
                        <a:t>Comprensione  della propria azione</a:t>
                      </a:r>
                      <a:endParaRPr lang="it-IT" sz="2000" b="1" dirty="0">
                        <a:solidFill>
                          <a:schemeClr val="tx1"/>
                        </a:solidFill>
                      </a:endParaRPr>
                    </a:p>
                  </a:txBody>
                  <a:tcPr>
                    <a:solidFill>
                      <a:schemeClr val="tx2">
                        <a:lumMod val="20000"/>
                        <a:lumOff val="80000"/>
                      </a:schemeClr>
                    </a:solidFill>
                  </a:tcPr>
                </a:tc>
                <a:tc>
                  <a:txBody>
                    <a:bodyPr/>
                    <a:lstStyle/>
                    <a:p>
                      <a:r>
                        <a:rPr lang="it-IT" sz="1800" b="1" i="1" kern="1200" dirty="0" smtClean="0">
                          <a:solidFill>
                            <a:schemeClr val="tx1"/>
                          </a:solidFill>
                          <a:effectLst/>
                          <a:latin typeface="+mn-lt"/>
                          <a:ea typeface="+mn-ea"/>
                          <a:cs typeface="+mn-cs"/>
                        </a:rPr>
                        <a:t>… a me ha fatto capire ciò che facevo. Perché per me era routine. </a:t>
                      </a:r>
                      <a:r>
                        <a:rPr lang="it-IT" sz="1800" b="1" kern="1200" dirty="0" smtClean="0">
                          <a:solidFill>
                            <a:schemeClr val="tx1"/>
                          </a:solidFill>
                          <a:effectLst/>
                          <a:latin typeface="+mn-lt"/>
                          <a:ea typeface="+mn-ea"/>
                          <a:cs typeface="+mn-cs"/>
                        </a:rPr>
                        <a:t>(Co-esplicitazione del 23/06/2015)</a:t>
                      </a:r>
                    </a:p>
                    <a:p>
                      <a:endParaRPr lang="it-IT" dirty="0">
                        <a:solidFill>
                          <a:schemeClr val="tx1"/>
                        </a:solidFill>
                      </a:endParaRPr>
                    </a:p>
                  </a:txBody>
                  <a:tcPr>
                    <a:solidFill>
                      <a:schemeClr val="tx2">
                        <a:lumMod val="20000"/>
                        <a:lumOff val="80000"/>
                      </a:schemeClr>
                    </a:solidFill>
                  </a:tcPr>
                </a:tc>
              </a:tr>
              <a:tr h="1300144">
                <a:tc>
                  <a:txBody>
                    <a:bodyPr/>
                    <a:lstStyle/>
                    <a:p>
                      <a:r>
                        <a:rPr lang="it-IT" sz="2000" b="1" dirty="0" smtClean="0"/>
                        <a:t>Trasformazione degli organizzatori</a:t>
                      </a:r>
                      <a:endParaRPr lang="it-IT"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effectLst/>
                          <a:latin typeface="+mn-lt"/>
                          <a:ea typeface="+mn-ea"/>
                          <a:cs typeface="+mn-cs"/>
                        </a:rPr>
                        <a:t>Lo spazio di parola lasciato ai bambini questa volta non ha ruoli relazionali o motivanti, ma diventa </a:t>
                      </a:r>
                      <a:r>
                        <a:rPr lang="it-IT" sz="1800" kern="1200" dirty="0" err="1" smtClean="0">
                          <a:solidFill>
                            <a:schemeClr val="dk1"/>
                          </a:solidFill>
                          <a:effectLst/>
                          <a:latin typeface="+mn-lt"/>
                          <a:ea typeface="+mn-ea"/>
                          <a:cs typeface="+mn-cs"/>
                        </a:rPr>
                        <a:t>fondativo</a:t>
                      </a:r>
                      <a:r>
                        <a:rPr lang="it-IT" sz="1800" kern="1200" dirty="0" smtClean="0">
                          <a:solidFill>
                            <a:schemeClr val="dk1"/>
                          </a:solidFill>
                          <a:effectLst/>
                          <a:latin typeface="+mn-lt"/>
                          <a:ea typeface="+mn-ea"/>
                          <a:cs typeface="+mn-cs"/>
                        </a:rPr>
                        <a:t> del processo di insegnamento e di apprendimento.</a:t>
                      </a:r>
                    </a:p>
                    <a:p>
                      <a:endParaRPr lang="it-IT" dirty="0"/>
                    </a:p>
                  </a:txBody>
                  <a:tcPr/>
                </a:tc>
              </a:tr>
              <a:tr h="1100122">
                <a:tc>
                  <a:txBody>
                    <a:bodyPr/>
                    <a:lstStyle/>
                    <a:p>
                      <a:r>
                        <a:rPr lang="it-IT" sz="2000" b="1" kern="1200" dirty="0" smtClean="0">
                          <a:solidFill>
                            <a:schemeClr val="dk1"/>
                          </a:solidFill>
                          <a:effectLst/>
                          <a:latin typeface="+mn-lt"/>
                          <a:ea typeface="+mn-ea"/>
                          <a:cs typeface="+mn-cs"/>
                        </a:rPr>
                        <a:t>Gestione dell’azione didattica</a:t>
                      </a:r>
                      <a:endParaRPr lang="it-IT" sz="2000" b="1" dirty="0"/>
                    </a:p>
                  </a:txBody>
                  <a:tcPr/>
                </a:tc>
                <a:tc>
                  <a:txBody>
                    <a:bodyPr/>
                    <a:lstStyle/>
                    <a:p>
                      <a:r>
                        <a:rPr lang="it-IT" smtClean="0"/>
                        <a:t>L’utilizzo della</a:t>
                      </a:r>
                      <a:r>
                        <a:rPr lang="it-IT" baseline="0" smtClean="0"/>
                        <a:t> domanda </a:t>
                      </a:r>
                    </a:p>
                    <a:p>
                      <a:r>
                        <a:rPr lang="it-IT" baseline="0" smtClean="0"/>
                        <a:t>(un formato pedagogico che cambia allorchè cambia la consapevolezza dell’azione dello studente)</a:t>
                      </a:r>
                      <a:endParaRPr lang="it-IT" dirty="0"/>
                    </a:p>
                  </a:txBody>
                  <a:tcPr/>
                </a:tc>
              </a:tr>
              <a:tr h="1900211">
                <a:tc>
                  <a:txBody>
                    <a:bodyPr/>
                    <a:lstStyle/>
                    <a:p>
                      <a:r>
                        <a:rPr lang="it-IT" sz="2000" b="1" dirty="0" smtClean="0"/>
                        <a:t>Riflessione </a:t>
                      </a:r>
                      <a:endParaRPr lang="it-IT"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i="1" kern="1200" dirty="0" smtClean="0">
                          <a:solidFill>
                            <a:schemeClr val="dk1"/>
                          </a:solidFill>
                          <a:effectLst/>
                          <a:latin typeface="+mn-lt"/>
                          <a:ea typeface="+mn-ea"/>
                          <a:cs typeface="+mn-cs"/>
                        </a:rPr>
                        <a:t>“… però io non avevo mai fatto una riflessione così profonda nel mio percorso … né nel mio percorso professionale, proprio mio – ciò che so fare, ciò che so essere – né dal punto di vista epistemologico, delle mie conoscenze. Quindi io ho proprio ricominciato”. </a:t>
                      </a:r>
                      <a:endParaRPr lang="it-IT" sz="1800" kern="1200" dirty="0" smtClean="0">
                        <a:solidFill>
                          <a:schemeClr val="dk1"/>
                        </a:solidFill>
                        <a:effectLst/>
                        <a:latin typeface="+mn-lt"/>
                        <a:ea typeface="+mn-ea"/>
                        <a:cs typeface="+mn-cs"/>
                      </a:endParaRPr>
                    </a:p>
                    <a:p>
                      <a:endParaRPr lang="it-IT" dirty="0"/>
                    </a:p>
                  </a:txBody>
                  <a:tcPr/>
                </a:tc>
              </a:tr>
            </a:tbl>
          </a:graphicData>
        </a:graphic>
      </p:graphicFrame>
    </p:spTree>
    <p:extLst>
      <p:ext uri="{BB962C8B-B14F-4D97-AF65-F5344CB8AC3E}">
        <p14:creationId xmlns:p14="http://schemas.microsoft.com/office/powerpoint/2010/main" xmlns="" val="2122514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1">
              <a:lumMod val="20000"/>
              <a:lumOff val="80000"/>
            </a:schemeClr>
          </a:solidFill>
        </p:spPr>
        <p:txBody>
          <a:bodyPr>
            <a:normAutofit fontScale="90000"/>
          </a:bodyPr>
          <a:lstStyle/>
          <a:p>
            <a:r>
              <a:rPr lang="it-IT" dirty="0" smtClean="0"/>
              <a:t>Progettare il cambiamento professionale</a:t>
            </a:r>
            <a:endParaRPr lang="it-IT" dirty="0"/>
          </a:p>
        </p:txBody>
      </p:sp>
      <p:sp>
        <p:nvSpPr>
          <p:cNvPr id="3" name="Segnaposto contenuto 2"/>
          <p:cNvSpPr>
            <a:spLocks noGrp="1"/>
          </p:cNvSpPr>
          <p:nvPr>
            <p:ph idx="1"/>
          </p:nvPr>
        </p:nvSpPr>
        <p:spPr/>
        <p:txBody>
          <a:bodyPr/>
          <a:lstStyle/>
          <a:p>
            <a:r>
              <a:rPr lang="it-IT" dirty="0" smtClean="0"/>
              <a:t>Possibile, desiderato….verso quali traguardi di apprendimento per se stessi?</a:t>
            </a:r>
          </a:p>
          <a:p>
            <a:r>
              <a:rPr lang="it-IT" dirty="0" smtClean="0"/>
              <a:t>Verso la comprensione delle pratiche individuali e collettive</a:t>
            </a:r>
          </a:p>
          <a:p>
            <a:r>
              <a:rPr lang="it-IT" dirty="0" smtClean="0"/>
              <a:t>Per la costruzione di nuovi «artefatti» che attivino «il presente delle pratiche» con l’analisi «delle pratiche possibili e desiderate» dalla comunità professionale.</a:t>
            </a:r>
            <a:endParaRPr lang="it-IT" dirty="0"/>
          </a:p>
        </p:txBody>
      </p:sp>
    </p:spTree>
    <p:extLst>
      <p:ext uri="{BB962C8B-B14F-4D97-AF65-F5344CB8AC3E}">
        <p14:creationId xmlns:p14="http://schemas.microsoft.com/office/powerpoint/2010/main" xmlns="" val="245768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p:spPr>
        <p:txBody>
          <a:bodyPr/>
          <a:lstStyle/>
          <a:p>
            <a:r>
              <a:rPr lang="it-IT" dirty="0" smtClean="0"/>
              <a:t>Quale doppia verosimiglianza?</a:t>
            </a:r>
            <a:endParaRPr lang="it-IT" dirty="0"/>
          </a:p>
        </p:txBody>
      </p:sp>
      <p:sp>
        <p:nvSpPr>
          <p:cNvPr id="3" name="Segnaposto contenuto 2"/>
          <p:cNvSpPr>
            <a:spLocks noGrp="1"/>
          </p:cNvSpPr>
          <p:nvPr>
            <p:ph idx="1"/>
          </p:nvPr>
        </p:nvSpPr>
        <p:spPr/>
        <p:txBody>
          <a:bodyPr/>
          <a:lstStyle/>
          <a:p>
            <a:r>
              <a:rPr lang="it-IT" dirty="0" smtClean="0"/>
              <a:t>Per la scuola: un metodo per analizzare le pratiche, più artefatti (percorsi didattici e una proposta di curricolo che racchiude un processo di ricerca-formazione)</a:t>
            </a:r>
          </a:p>
          <a:p>
            <a:r>
              <a:rPr lang="it-IT" dirty="0" smtClean="0"/>
              <a:t>Per la ricerca: indicatori di sviluppo professionale, traiettorie per un nuovo modello formativo che inizi dentro la pratica.</a:t>
            </a:r>
            <a:endParaRPr lang="it-IT" dirty="0"/>
          </a:p>
        </p:txBody>
      </p:sp>
    </p:spTree>
    <p:extLst>
      <p:ext uri="{BB962C8B-B14F-4D97-AF65-F5344CB8AC3E}">
        <p14:creationId xmlns:p14="http://schemas.microsoft.com/office/powerpoint/2010/main" xmlns="" val="2735234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75000"/>
            </a:schemeClr>
          </a:solidFill>
        </p:spPr>
        <p:txBody>
          <a:bodyPr/>
          <a:lstStyle/>
          <a:p>
            <a:r>
              <a:rPr lang="it-IT" dirty="0" smtClean="0">
                <a:solidFill>
                  <a:schemeClr val="bg1"/>
                </a:solidFill>
              </a:rPr>
              <a:t>Prescrivere per cambiare?</a:t>
            </a:r>
            <a:endParaRPr lang="it-IT" dirty="0">
              <a:solidFill>
                <a:schemeClr val="bg1"/>
              </a:solidFill>
            </a:endParaRPr>
          </a:p>
        </p:txBody>
      </p:sp>
      <p:sp>
        <p:nvSpPr>
          <p:cNvPr id="3" name="Segnaposto contenuto 2"/>
          <p:cNvSpPr>
            <a:spLocks noGrp="1"/>
          </p:cNvSpPr>
          <p:nvPr>
            <p:ph idx="1"/>
          </p:nvPr>
        </p:nvSpPr>
        <p:spPr/>
        <p:txBody>
          <a:bodyPr>
            <a:normAutofit fontScale="92500" lnSpcReduction="10000"/>
          </a:bodyPr>
          <a:lstStyle/>
          <a:p>
            <a:r>
              <a:rPr lang="it-IT" dirty="0" smtClean="0"/>
              <a:t>Le Indicazioni Nazionali: tra libertà di interpretare il cambiamento didattico e la prescrizione di risultato.</a:t>
            </a:r>
          </a:p>
          <a:p>
            <a:r>
              <a:rPr lang="it-IT" dirty="0"/>
              <a:t>C</a:t>
            </a:r>
            <a:r>
              <a:rPr lang="it-IT" dirty="0" smtClean="0"/>
              <a:t>ompetenza del docente, competenza dello studente.</a:t>
            </a:r>
          </a:p>
          <a:p>
            <a:r>
              <a:rPr lang="it-IT" dirty="0" smtClean="0"/>
              <a:t>«L’elaborazione e la realizzazione del curricolo costituiscono pertanto un </a:t>
            </a:r>
            <a:r>
              <a:rPr lang="it-IT" dirty="0" smtClean="0">
                <a:solidFill>
                  <a:schemeClr val="accent2"/>
                </a:solidFill>
              </a:rPr>
              <a:t>processo dinamico e aperto, </a:t>
            </a:r>
            <a:r>
              <a:rPr lang="it-IT" dirty="0" smtClean="0"/>
              <a:t>e rappresentano per la comunità scolastica </a:t>
            </a:r>
            <a:r>
              <a:rPr lang="it-IT" dirty="0" smtClean="0">
                <a:solidFill>
                  <a:schemeClr val="accent2"/>
                </a:solidFill>
              </a:rPr>
              <a:t>un’occasione di partecipazione e di apprendimento continuo</a:t>
            </a:r>
            <a:r>
              <a:rPr lang="it-IT" dirty="0" smtClean="0"/>
              <a:t>» </a:t>
            </a:r>
            <a:r>
              <a:rPr lang="it-IT" sz="2600" dirty="0" smtClean="0"/>
              <a:t>(Indicazioni Nazionali, p. 15)</a:t>
            </a:r>
            <a:endParaRPr lang="it-IT" dirty="0"/>
          </a:p>
        </p:txBody>
      </p:sp>
    </p:spTree>
    <p:extLst>
      <p:ext uri="{BB962C8B-B14F-4D97-AF65-F5344CB8AC3E}">
        <p14:creationId xmlns:p14="http://schemas.microsoft.com/office/powerpoint/2010/main" xmlns="" val="1088419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a:bodyPr>
          <a:lstStyle/>
          <a:p>
            <a:pPr>
              <a:buNone/>
            </a:pPr>
            <a:endParaRPr lang="it-IT" sz="6000" smtClean="0"/>
          </a:p>
          <a:p>
            <a:pPr>
              <a:buNone/>
            </a:pPr>
            <a:r>
              <a:rPr lang="it-IT" sz="6000" smtClean="0"/>
              <a:t>Per </a:t>
            </a:r>
            <a:r>
              <a:rPr lang="it-IT" sz="6000" dirty="0" smtClean="0"/>
              <a:t>continuare insieme</a:t>
            </a:r>
            <a:endParaRPr lang="it-IT" sz="6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2">
              <a:lumMod val="20000"/>
              <a:lumOff val="80000"/>
            </a:schemeClr>
          </a:solidFill>
        </p:spPr>
        <p:txBody>
          <a:bodyPr/>
          <a:lstStyle/>
          <a:p>
            <a:r>
              <a:rPr lang="it-IT" dirty="0" smtClean="0"/>
              <a:t>Quale formazione attivare?</a:t>
            </a:r>
            <a:endParaRPr lang="it-IT" dirty="0"/>
          </a:p>
        </p:txBody>
      </p:sp>
      <p:sp>
        <p:nvSpPr>
          <p:cNvPr id="3" name="Segnaposto contenuto 2"/>
          <p:cNvSpPr>
            <a:spLocks noGrp="1"/>
          </p:cNvSpPr>
          <p:nvPr>
            <p:ph idx="1"/>
          </p:nvPr>
        </p:nvSpPr>
        <p:spPr>
          <a:xfrm>
            <a:off x="457200" y="1412776"/>
            <a:ext cx="8229600" cy="5112568"/>
          </a:xfrm>
        </p:spPr>
        <p:txBody>
          <a:bodyPr>
            <a:normAutofit/>
          </a:bodyPr>
          <a:lstStyle/>
          <a:p>
            <a:r>
              <a:rPr lang="it-IT" dirty="0" smtClean="0"/>
              <a:t>Una Ricerca-Azione da interpretare.</a:t>
            </a:r>
          </a:p>
          <a:p>
            <a:r>
              <a:rPr lang="it-IT" dirty="0" smtClean="0">
                <a:solidFill>
                  <a:srgbClr val="FF0000"/>
                </a:solidFill>
              </a:rPr>
              <a:t>Valorizzare</a:t>
            </a:r>
            <a:r>
              <a:rPr lang="it-IT" dirty="0" smtClean="0"/>
              <a:t> le tendenze riflessive, di analisi e taluni aspetti della cultura professionale dei docenti, compresa la ricerca di innovazione.</a:t>
            </a:r>
          </a:p>
          <a:p>
            <a:r>
              <a:rPr lang="it-IT" dirty="0" smtClean="0">
                <a:solidFill>
                  <a:srgbClr val="FF0000"/>
                </a:solidFill>
              </a:rPr>
              <a:t>Assumere</a:t>
            </a:r>
            <a:r>
              <a:rPr lang="it-IT" dirty="0" smtClean="0"/>
              <a:t> la naturale tendenza alla conservazione e persistenza nelle pratiche. </a:t>
            </a:r>
          </a:p>
          <a:p>
            <a:r>
              <a:rPr lang="it-IT" dirty="0" smtClean="0">
                <a:solidFill>
                  <a:srgbClr val="FF0000"/>
                </a:solidFill>
              </a:rPr>
              <a:t>Gestire l’equilibrio </a:t>
            </a:r>
            <a:r>
              <a:rPr lang="it-IT" dirty="0" smtClean="0"/>
              <a:t>tra singoli individui e collettività per attivare un cambiamento generativo.</a:t>
            </a:r>
            <a:endParaRPr lang="it-IT" dirty="0"/>
          </a:p>
        </p:txBody>
      </p:sp>
    </p:spTree>
    <p:extLst>
      <p:ext uri="{BB962C8B-B14F-4D97-AF65-F5344CB8AC3E}">
        <p14:creationId xmlns:p14="http://schemas.microsoft.com/office/powerpoint/2010/main" xmlns="" val="3609439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2">
              <a:lumMod val="20000"/>
              <a:lumOff val="80000"/>
            </a:schemeClr>
          </a:solidFill>
        </p:spPr>
        <p:txBody>
          <a:bodyPr/>
          <a:lstStyle/>
          <a:p>
            <a:r>
              <a:rPr lang="it-IT" dirty="0" smtClean="0"/>
              <a:t>Tra ricerca e formazione</a:t>
            </a:r>
            <a:endParaRPr lang="it-IT" dirty="0"/>
          </a:p>
        </p:txBody>
      </p:sp>
      <p:sp>
        <p:nvSpPr>
          <p:cNvPr id="3" name="Segnaposto contenuto 2"/>
          <p:cNvSpPr>
            <a:spLocks noGrp="1"/>
          </p:cNvSpPr>
          <p:nvPr>
            <p:ph idx="1"/>
          </p:nvPr>
        </p:nvSpPr>
        <p:spPr/>
        <p:txBody>
          <a:bodyPr>
            <a:normAutofit fontScale="85000" lnSpcReduction="10000"/>
          </a:bodyPr>
          <a:lstStyle/>
          <a:p>
            <a:r>
              <a:rPr lang="it-IT" dirty="0" smtClean="0"/>
              <a:t>La ricerca per la formazione: la Didattica professionale </a:t>
            </a:r>
            <a:r>
              <a:rPr lang="it-IT" sz="2600" dirty="0" smtClean="0"/>
              <a:t>(</a:t>
            </a:r>
            <a:r>
              <a:rPr lang="it-IT" sz="2600" dirty="0" err="1" smtClean="0"/>
              <a:t>Pastré</a:t>
            </a:r>
            <a:r>
              <a:rPr lang="it-IT" sz="2600" dirty="0" smtClean="0"/>
              <a:t>, Mayen, </a:t>
            </a:r>
            <a:r>
              <a:rPr lang="it-IT" sz="2600" dirty="0" err="1" smtClean="0"/>
              <a:t>Vergnaud</a:t>
            </a:r>
            <a:r>
              <a:rPr lang="it-IT" sz="2600" dirty="0" smtClean="0"/>
              <a:t>, 2006)</a:t>
            </a:r>
            <a:r>
              <a:rPr lang="it-IT" dirty="0" smtClean="0"/>
              <a:t> e il </a:t>
            </a:r>
            <a:r>
              <a:rPr lang="it-IT" dirty="0" err="1" smtClean="0"/>
              <a:t>Cours</a:t>
            </a:r>
            <a:r>
              <a:rPr lang="it-IT" dirty="0" smtClean="0"/>
              <a:t> </a:t>
            </a:r>
            <a:r>
              <a:rPr lang="it-IT" dirty="0" err="1" smtClean="0"/>
              <a:t>d’action</a:t>
            </a:r>
            <a:r>
              <a:rPr lang="it-IT" dirty="0" smtClean="0"/>
              <a:t> </a:t>
            </a:r>
            <a:r>
              <a:rPr lang="it-IT" sz="2600" dirty="0" smtClean="0"/>
              <a:t>(</a:t>
            </a:r>
            <a:r>
              <a:rPr lang="it-IT" sz="2600" dirty="0" err="1" smtClean="0"/>
              <a:t>Theureau</a:t>
            </a:r>
            <a:r>
              <a:rPr lang="it-IT" sz="2600" dirty="0" smtClean="0"/>
              <a:t>, 2006). </a:t>
            </a:r>
            <a:r>
              <a:rPr lang="it-IT" dirty="0" smtClean="0"/>
              <a:t>L’analisi del lavoro e dell’attività </a:t>
            </a:r>
            <a:r>
              <a:rPr lang="it-IT" sz="2600" dirty="0" smtClean="0"/>
              <a:t>(</a:t>
            </a:r>
            <a:r>
              <a:rPr lang="it-IT" sz="2600" dirty="0" err="1" smtClean="0"/>
              <a:t>Oberdane</a:t>
            </a:r>
            <a:r>
              <a:rPr lang="it-IT" sz="2600" dirty="0" smtClean="0"/>
              <a:t> e </a:t>
            </a:r>
            <a:r>
              <a:rPr lang="it-IT" sz="2600" dirty="0" err="1" smtClean="0"/>
              <a:t>Faverge</a:t>
            </a:r>
            <a:r>
              <a:rPr lang="it-IT" sz="2600" dirty="0" smtClean="0"/>
              <a:t>, 1955, </a:t>
            </a:r>
            <a:r>
              <a:rPr lang="it-IT" sz="2600" dirty="0" err="1" smtClean="0"/>
              <a:t>Leplat</a:t>
            </a:r>
            <a:r>
              <a:rPr lang="it-IT" sz="2600" dirty="0" smtClean="0"/>
              <a:t>, 1997, </a:t>
            </a:r>
            <a:r>
              <a:rPr lang="it-IT" sz="2600" dirty="0" err="1" smtClean="0"/>
              <a:t>Durand</a:t>
            </a:r>
            <a:r>
              <a:rPr lang="it-IT" sz="2600" dirty="0" smtClean="0"/>
              <a:t>, 2015).</a:t>
            </a:r>
            <a:endParaRPr lang="it-IT" dirty="0" smtClean="0"/>
          </a:p>
          <a:p>
            <a:r>
              <a:rPr lang="it-IT" dirty="0" smtClean="0"/>
              <a:t>Il rapporto tra ricercatore e insegnante: la Ricerca Collaborativa </a:t>
            </a:r>
            <a:r>
              <a:rPr lang="it-IT" sz="2400" dirty="0" smtClean="0"/>
              <a:t>(</a:t>
            </a:r>
            <a:r>
              <a:rPr lang="it-IT" sz="2400" dirty="0" err="1" smtClean="0"/>
              <a:t>Desgagné</a:t>
            </a:r>
            <a:r>
              <a:rPr lang="it-IT" sz="2400" dirty="0" smtClean="0"/>
              <a:t>, 1997, </a:t>
            </a:r>
            <a:r>
              <a:rPr lang="it-IT" sz="2400" dirty="0" err="1" smtClean="0"/>
              <a:t>Bednarz</a:t>
            </a:r>
            <a:r>
              <a:rPr lang="it-IT" sz="2400" dirty="0" smtClean="0"/>
              <a:t>, 2013, Morrisette, 2015) </a:t>
            </a:r>
            <a:r>
              <a:rPr lang="it-IT" dirty="0" smtClean="0"/>
              <a:t>e il dialogo fra </a:t>
            </a:r>
            <a:r>
              <a:rPr lang="it-IT" dirty="0" err="1" smtClean="0"/>
              <a:t>saperi</a:t>
            </a:r>
            <a:r>
              <a:rPr lang="it-IT" dirty="0" smtClean="0"/>
              <a:t> per condurre un’analisi plurale </a:t>
            </a:r>
            <a:r>
              <a:rPr lang="it-IT" sz="2400" dirty="0" smtClean="0"/>
              <a:t>(</a:t>
            </a:r>
            <a:r>
              <a:rPr lang="it-IT" sz="2400" dirty="0" err="1" smtClean="0"/>
              <a:t>Vinatier</a:t>
            </a:r>
            <a:r>
              <a:rPr lang="it-IT" sz="2400" dirty="0" smtClean="0"/>
              <a:t>, </a:t>
            </a:r>
            <a:r>
              <a:rPr lang="it-IT" sz="2400" dirty="0" err="1" smtClean="0"/>
              <a:t>altet</a:t>
            </a:r>
            <a:r>
              <a:rPr lang="it-IT" sz="2400" dirty="0" smtClean="0"/>
              <a:t>, 2008), </a:t>
            </a:r>
            <a:r>
              <a:rPr lang="it-IT" dirty="0" smtClean="0"/>
              <a:t>una postura etica </a:t>
            </a:r>
            <a:r>
              <a:rPr lang="it-IT" sz="2400" dirty="0" smtClean="0"/>
              <a:t>(</a:t>
            </a:r>
            <a:r>
              <a:rPr lang="it-IT" sz="2400" dirty="0"/>
              <a:t>D</a:t>
            </a:r>
            <a:r>
              <a:rPr lang="it-IT" sz="2400" dirty="0" smtClean="0"/>
              <a:t>amiano, 2006).</a:t>
            </a:r>
          </a:p>
          <a:p>
            <a:r>
              <a:rPr lang="it-IT" dirty="0" smtClean="0"/>
              <a:t>Quale formazione: </a:t>
            </a:r>
            <a:r>
              <a:rPr lang="it-IT" b="1" dirty="0" smtClean="0">
                <a:solidFill>
                  <a:srgbClr val="FF0000"/>
                </a:solidFill>
              </a:rPr>
              <a:t>verso una consapevolezza dell’agire e del progettarsi professionalmente a livello individuale e collettivo.</a:t>
            </a:r>
          </a:p>
          <a:p>
            <a:endParaRPr lang="it-IT" dirty="0" smtClean="0"/>
          </a:p>
        </p:txBody>
      </p:sp>
    </p:spTree>
    <p:extLst>
      <p:ext uri="{BB962C8B-B14F-4D97-AF65-F5344CB8AC3E}">
        <p14:creationId xmlns:p14="http://schemas.microsoft.com/office/powerpoint/2010/main" xmlns="" val="3157416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2">
              <a:lumMod val="20000"/>
              <a:lumOff val="80000"/>
            </a:schemeClr>
          </a:solidFill>
        </p:spPr>
        <p:txBody>
          <a:bodyPr>
            <a:normAutofit fontScale="90000"/>
          </a:bodyPr>
          <a:lstStyle/>
          <a:p>
            <a:r>
              <a:rPr lang="it-IT" dirty="0" smtClean="0"/>
              <a:t>L’analisi del lavoro per la formazione</a:t>
            </a:r>
            <a:endParaRPr lang="it-IT" dirty="0"/>
          </a:p>
        </p:txBody>
      </p:sp>
      <p:sp>
        <p:nvSpPr>
          <p:cNvPr id="3" name="Segnaposto contenuto 2"/>
          <p:cNvSpPr>
            <a:spLocks noGrp="1"/>
          </p:cNvSpPr>
          <p:nvPr>
            <p:ph idx="1"/>
          </p:nvPr>
        </p:nvSpPr>
        <p:spPr/>
        <p:txBody>
          <a:bodyPr>
            <a:normAutofit lnSpcReduction="10000"/>
          </a:bodyPr>
          <a:lstStyle/>
          <a:p>
            <a:pPr marL="0" indent="0">
              <a:buNone/>
            </a:pPr>
            <a:r>
              <a:rPr lang="it-IT" sz="4000" dirty="0" smtClean="0"/>
              <a:t>Dall’ergonomia francofona:</a:t>
            </a:r>
          </a:p>
          <a:p>
            <a:pPr marL="400050" lvl="1" indent="0">
              <a:buNone/>
            </a:pPr>
            <a:r>
              <a:rPr lang="it-IT" sz="3600" dirty="0" smtClean="0"/>
              <a:t>Il processo di analisi dell’attività favorisce la </a:t>
            </a:r>
            <a:r>
              <a:rPr lang="it-IT" sz="3600" dirty="0" smtClean="0">
                <a:solidFill>
                  <a:srgbClr val="FF0000"/>
                </a:solidFill>
              </a:rPr>
              <a:t>definizione degli obiettivi di apprendimento </a:t>
            </a:r>
            <a:r>
              <a:rPr lang="it-IT" sz="3600" dirty="0" smtClean="0"/>
              <a:t>che si vogliono perseguire, </a:t>
            </a:r>
            <a:r>
              <a:rPr lang="it-IT" sz="3600" dirty="0" smtClean="0">
                <a:solidFill>
                  <a:srgbClr val="FF0000"/>
                </a:solidFill>
              </a:rPr>
              <a:t>la scoperta del proprio e altrui «sguardo» sull’insegnamento</a:t>
            </a:r>
            <a:r>
              <a:rPr lang="it-IT" sz="3600" dirty="0" smtClean="0"/>
              <a:t>.</a:t>
            </a:r>
          </a:p>
          <a:p>
            <a:pPr marL="400050" lvl="1" indent="0">
              <a:buNone/>
            </a:pPr>
            <a:r>
              <a:rPr lang="it-IT" sz="3600" dirty="0" smtClean="0"/>
              <a:t>Si fa luce sulla </a:t>
            </a:r>
            <a:r>
              <a:rPr lang="it-IT" sz="3600" dirty="0" smtClean="0">
                <a:solidFill>
                  <a:srgbClr val="FF0000"/>
                </a:solidFill>
              </a:rPr>
              <a:t>trasparenza delle pratiche</a:t>
            </a:r>
            <a:r>
              <a:rPr lang="it-IT" sz="3600" dirty="0" smtClean="0"/>
              <a:t> che è il primo ostacolo al cambiamento.</a:t>
            </a:r>
          </a:p>
          <a:p>
            <a:endParaRPr lang="it-IT" dirty="0" smtClean="0"/>
          </a:p>
        </p:txBody>
      </p:sp>
    </p:spTree>
    <p:extLst>
      <p:ext uri="{BB962C8B-B14F-4D97-AF65-F5344CB8AC3E}">
        <p14:creationId xmlns:p14="http://schemas.microsoft.com/office/powerpoint/2010/main" xmlns="" val="1819202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a:solidFill>
            <a:schemeClr val="tx2">
              <a:lumMod val="20000"/>
              <a:lumOff val="80000"/>
            </a:schemeClr>
          </a:solidFill>
        </p:spPr>
        <p:txBody>
          <a:bodyPr>
            <a:normAutofit fontScale="90000"/>
          </a:bodyPr>
          <a:lstStyle/>
          <a:p>
            <a:r>
              <a:rPr lang="it-IT" dirty="0"/>
              <a:t>Comprendere la pratica</a:t>
            </a:r>
          </a:p>
        </p:txBody>
      </p:sp>
      <p:pic>
        <p:nvPicPr>
          <p:cNvPr id="4" name="Segnaposto contenuto 3"/>
          <p:cNvPicPr>
            <a:picLocks noGrp="1"/>
          </p:cNvPicPr>
          <p:nvPr>
            <p:ph idx="1"/>
          </p:nvPr>
        </p:nvPicPr>
        <p:blipFill rotWithShape="1">
          <a:blip r:embed="rId2" cstate="print">
            <a:extLst>
              <a:ext uri="{28A0092B-C50C-407E-A947-70E740481C1C}">
                <a14:useLocalDpi xmlns:a14="http://schemas.microsoft.com/office/drawing/2010/main" xmlns="" val="0"/>
              </a:ext>
            </a:extLst>
          </a:blip>
          <a:srcRect l="27369" t="23149" r="11015" b="12220"/>
          <a:stretch/>
        </p:blipFill>
        <p:spPr bwMode="auto">
          <a:xfrm>
            <a:off x="179512" y="2084763"/>
            <a:ext cx="6192688" cy="4525963"/>
          </a:xfrm>
          <a:prstGeom prst="rect">
            <a:avLst/>
          </a:prstGeom>
          <a:ln>
            <a:solidFill>
              <a:srgbClr val="000000"/>
            </a:solidFill>
          </a:ln>
          <a:extLst>
            <a:ext uri="{53640926-AAD7-44D8-BBD7-CCE9431645EC}">
              <a14:shadowObscured xmlns:a14="http://schemas.microsoft.com/office/drawing/2010/main" xmlns=""/>
            </a:ext>
          </a:extLst>
        </p:spPr>
      </p:pic>
      <p:sp>
        <p:nvSpPr>
          <p:cNvPr id="5" name="CasellaDiTesto 4"/>
          <p:cNvSpPr txBox="1"/>
          <p:nvPr/>
        </p:nvSpPr>
        <p:spPr>
          <a:xfrm>
            <a:off x="222029" y="836712"/>
            <a:ext cx="8640960" cy="1384995"/>
          </a:xfrm>
          <a:prstGeom prst="rect">
            <a:avLst/>
          </a:prstGeom>
          <a:noFill/>
        </p:spPr>
        <p:txBody>
          <a:bodyPr wrap="square" rtlCol="0">
            <a:spAutoFit/>
          </a:bodyPr>
          <a:lstStyle/>
          <a:p>
            <a:endParaRPr lang="it-IT" dirty="0" smtClean="0"/>
          </a:p>
          <a:p>
            <a:r>
              <a:rPr lang="it-IT" sz="2400" b="1" dirty="0" smtClean="0">
                <a:solidFill>
                  <a:schemeClr val="tx2"/>
                </a:solidFill>
              </a:rPr>
              <a:t>Compito prescritto – compito ridefinito – compito reale </a:t>
            </a:r>
          </a:p>
          <a:p>
            <a:r>
              <a:rPr lang="it-IT" sz="2400" b="1" dirty="0" smtClean="0">
                <a:solidFill>
                  <a:schemeClr val="tx2"/>
                </a:solidFill>
              </a:rPr>
              <a:t>(</a:t>
            </a:r>
            <a:r>
              <a:rPr lang="it-IT" sz="2400" b="1" dirty="0" err="1" smtClean="0">
                <a:solidFill>
                  <a:schemeClr val="tx2"/>
                </a:solidFill>
              </a:rPr>
              <a:t>Léontiev</a:t>
            </a:r>
            <a:r>
              <a:rPr lang="it-IT" sz="2400" b="1" dirty="0">
                <a:solidFill>
                  <a:schemeClr val="tx2"/>
                </a:solidFill>
              </a:rPr>
              <a:t>, 1975, </a:t>
            </a:r>
            <a:r>
              <a:rPr lang="it-IT" sz="2400" b="1" dirty="0" err="1">
                <a:solidFill>
                  <a:schemeClr val="tx2"/>
                </a:solidFill>
              </a:rPr>
              <a:t>Leplat</a:t>
            </a:r>
            <a:r>
              <a:rPr lang="it-IT" sz="2400" b="1" dirty="0">
                <a:solidFill>
                  <a:schemeClr val="tx2"/>
                </a:solidFill>
              </a:rPr>
              <a:t>, 2008)</a:t>
            </a:r>
          </a:p>
          <a:p>
            <a:endParaRPr lang="it-IT" dirty="0"/>
          </a:p>
        </p:txBody>
      </p:sp>
      <p:sp>
        <p:nvSpPr>
          <p:cNvPr id="6" name="CasellaDiTesto 5"/>
          <p:cNvSpPr txBox="1"/>
          <p:nvPr/>
        </p:nvSpPr>
        <p:spPr>
          <a:xfrm>
            <a:off x="6352938" y="2221707"/>
            <a:ext cx="2664296" cy="4062651"/>
          </a:xfrm>
          <a:prstGeom prst="rect">
            <a:avLst/>
          </a:prstGeom>
          <a:noFill/>
        </p:spPr>
        <p:txBody>
          <a:bodyPr wrap="square" rtlCol="0">
            <a:spAutoFit/>
          </a:bodyPr>
          <a:lstStyle/>
          <a:p>
            <a:r>
              <a:rPr lang="it-IT" sz="2400" dirty="0"/>
              <a:t>1. Le Indicazioni Nazionali</a:t>
            </a:r>
          </a:p>
          <a:p>
            <a:r>
              <a:rPr lang="it-IT" sz="2400" dirty="0"/>
              <a:t>2. Le interviste per comprendere la progettazione</a:t>
            </a:r>
          </a:p>
          <a:p>
            <a:r>
              <a:rPr lang="it-IT" sz="2400" dirty="0"/>
              <a:t>3.1 Le videoregistrazioni dell’azione</a:t>
            </a:r>
          </a:p>
          <a:p>
            <a:r>
              <a:rPr lang="it-IT" sz="2400" dirty="0"/>
              <a:t>3.2 L’analisi dell’agito </a:t>
            </a:r>
          </a:p>
          <a:p>
            <a:endParaRPr lang="it-IT" dirty="0"/>
          </a:p>
        </p:txBody>
      </p:sp>
    </p:spTree>
    <p:extLst>
      <p:ext uri="{BB962C8B-B14F-4D97-AF65-F5344CB8AC3E}">
        <p14:creationId xmlns:p14="http://schemas.microsoft.com/office/powerpoint/2010/main" xmlns="" val="87503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2">
              <a:lumMod val="20000"/>
              <a:lumOff val="80000"/>
            </a:schemeClr>
          </a:solidFill>
        </p:spPr>
        <p:txBody>
          <a:bodyPr>
            <a:normAutofit fontScale="90000"/>
          </a:bodyPr>
          <a:lstStyle/>
          <a:p>
            <a:r>
              <a:rPr lang="it-IT" dirty="0" smtClean="0"/>
              <a:t>Quale percorso tra ricerca e formazione</a:t>
            </a:r>
            <a:endParaRPr lang="it-IT" dirty="0"/>
          </a:p>
        </p:txBody>
      </p:sp>
      <p:sp>
        <p:nvSpPr>
          <p:cNvPr id="3" name="Segnaposto contenuto 2"/>
          <p:cNvSpPr>
            <a:spLocks noGrp="1"/>
          </p:cNvSpPr>
          <p:nvPr>
            <p:ph idx="1"/>
          </p:nvPr>
        </p:nvSpPr>
        <p:spPr/>
        <p:txBody>
          <a:bodyPr>
            <a:normAutofit fontScale="85000" lnSpcReduction="20000"/>
          </a:bodyPr>
          <a:lstStyle/>
          <a:p>
            <a:pPr marL="0" indent="0">
              <a:buNone/>
            </a:pPr>
            <a:r>
              <a:rPr lang="it-IT" dirty="0" smtClean="0"/>
              <a:t>Presa di coscienza che consente</a:t>
            </a:r>
          </a:p>
          <a:p>
            <a:r>
              <a:rPr lang="it-IT" dirty="0" smtClean="0"/>
              <a:t>di riconoscere e identificare gli automatismi dell’attività all’interno di formati pedagogici tipici </a:t>
            </a:r>
            <a:r>
              <a:rPr lang="it-IT" sz="2600" dirty="0" smtClean="0"/>
              <a:t>(</a:t>
            </a:r>
            <a:r>
              <a:rPr lang="it-IT" sz="2600" dirty="0" err="1"/>
              <a:t>V</a:t>
            </a:r>
            <a:r>
              <a:rPr lang="it-IT" sz="2600" dirty="0" err="1" smtClean="0"/>
              <a:t>eyrunes</a:t>
            </a:r>
            <a:r>
              <a:rPr lang="it-IT" sz="2600" dirty="0" smtClean="0"/>
              <a:t>, 2015)</a:t>
            </a:r>
          </a:p>
          <a:p>
            <a:r>
              <a:rPr lang="it-IT" dirty="0"/>
              <a:t>a</a:t>
            </a:r>
            <a:r>
              <a:rPr lang="it-IT" dirty="0" smtClean="0"/>
              <a:t>ssumere punti di vista diversi sulla situazione attraverso </a:t>
            </a:r>
          </a:p>
          <a:p>
            <a:pPr lvl="1"/>
            <a:r>
              <a:rPr lang="it-IT" dirty="0" smtClean="0"/>
              <a:t>«l’agito tracciato», </a:t>
            </a:r>
          </a:p>
          <a:p>
            <a:pPr lvl="1"/>
            <a:r>
              <a:rPr lang="it-IT" dirty="0" smtClean="0"/>
              <a:t>il confronto con altri, </a:t>
            </a:r>
          </a:p>
          <a:p>
            <a:pPr lvl="1"/>
            <a:r>
              <a:rPr lang="it-IT" dirty="0" smtClean="0"/>
              <a:t>il pensiero degli alunni, </a:t>
            </a:r>
          </a:p>
          <a:p>
            <a:pPr lvl="1"/>
            <a:r>
              <a:rPr lang="it-IT" dirty="0"/>
              <a:t>l</a:t>
            </a:r>
            <a:r>
              <a:rPr lang="it-IT" dirty="0" smtClean="0"/>
              <a:t>’analisi della dinamica dell’insegnamento, </a:t>
            </a:r>
          </a:p>
          <a:p>
            <a:r>
              <a:rPr lang="it-IT" dirty="0" smtClean="0"/>
              <a:t>rimodulare l’insegnamento secondo traguardi possibili (spazio di sviluppo incoraggiato, </a:t>
            </a:r>
            <a:r>
              <a:rPr lang="it-IT" sz="2400" dirty="0" err="1" smtClean="0"/>
              <a:t>Durand</a:t>
            </a:r>
            <a:r>
              <a:rPr lang="it-IT" sz="2400" dirty="0" smtClean="0"/>
              <a:t>, 2015</a:t>
            </a:r>
            <a:r>
              <a:rPr lang="it-IT" dirty="0" smtClean="0"/>
              <a:t>) </a:t>
            </a:r>
            <a:endParaRPr lang="it-IT" dirty="0"/>
          </a:p>
        </p:txBody>
      </p:sp>
    </p:spTree>
    <p:extLst>
      <p:ext uri="{BB962C8B-B14F-4D97-AF65-F5344CB8AC3E}">
        <p14:creationId xmlns:p14="http://schemas.microsoft.com/office/powerpoint/2010/main" xmlns="" val="3528475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0575" t="2109" r="12987" b="24283"/>
          <a:stretch/>
        </p:blipFill>
        <p:spPr>
          <a:xfrm>
            <a:off x="526570" y="290569"/>
            <a:ext cx="4460361" cy="5878407"/>
          </a:xfrm>
          <a:ln>
            <a:solidFill>
              <a:schemeClr val="tx1"/>
            </a:solidFill>
          </a:ln>
        </p:spPr>
      </p:pic>
      <p:sp>
        <p:nvSpPr>
          <p:cNvPr id="13" name="Callout con freccia sinistra 12"/>
          <p:cNvSpPr/>
          <p:nvPr/>
        </p:nvSpPr>
        <p:spPr>
          <a:xfrm>
            <a:off x="4656410" y="4828193"/>
            <a:ext cx="4487590" cy="925547"/>
          </a:xfrm>
          <a:prstGeom prst="leftArrowCallout">
            <a:avLst>
              <a:gd name="adj1" fmla="val 25000"/>
              <a:gd name="adj2" fmla="val 25000"/>
              <a:gd name="adj3" fmla="val 25000"/>
              <a:gd name="adj4" fmla="val 92571"/>
            </a:avLst>
          </a:prstGeom>
          <a:solidFill>
            <a:srgbClr val="4BACC6">
              <a:alpha val="51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it-IT" dirty="0">
              <a:solidFill>
                <a:schemeClr val="tx1"/>
              </a:solidFill>
            </a:endParaRPr>
          </a:p>
        </p:txBody>
      </p:sp>
      <p:sp>
        <p:nvSpPr>
          <p:cNvPr id="12" name="Callout con freccia in giù 11"/>
          <p:cNvSpPr/>
          <p:nvPr/>
        </p:nvSpPr>
        <p:spPr>
          <a:xfrm>
            <a:off x="5216661" y="2137406"/>
            <a:ext cx="3667832" cy="2801665"/>
          </a:xfrm>
          <a:prstGeom prst="downArrowCallout">
            <a:avLst/>
          </a:prstGeom>
          <a:solidFill>
            <a:srgbClr val="4BACC6">
              <a:alpha val="35000"/>
            </a:srgb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lstStyle/>
          <a:p>
            <a:endParaRPr lang="it-IT" dirty="0"/>
          </a:p>
        </p:txBody>
      </p:sp>
      <p:sp>
        <p:nvSpPr>
          <p:cNvPr id="7" name="Rettangolo 6"/>
          <p:cNvSpPr/>
          <p:nvPr/>
        </p:nvSpPr>
        <p:spPr>
          <a:xfrm>
            <a:off x="5333801" y="2265407"/>
            <a:ext cx="3433552"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3200" b="1" dirty="0" smtClean="0">
                <a:ln w="11430">
                  <a:solidFill>
                    <a:schemeClr val="tx1"/>
                  </a:solidFill>
                </a:ln>
                <a:effectLst>
                  <a:outerShdw blurRad="50800" dist="39000" dir="5460000" algn="tl">
                    <a:srgbClr val="000000">
                      <a:alpha val="38000"/>
                    </a:srgbClr>
                  </a:outerShdw>
                </a:effectLst>
              </a:rPr>
              <a:t>COLLABORAZIONE</a:t>
            </a:r>
          </a:p>
          <a:p>
            <a:pPr algn="ctr"/>
            <a:r>
              <a:rPr lang="it-IT" sz="3200" b="1" dirty="0" smtClean="0">
                <a:ln w="11430">
                  <a:solidFill>
                    <a:schemeClr val="tx1"/>
                  </a:solidFill>
                </a:ln>
                <a:effectLst>
                  <a:outerShdw blurRad="50800" dist="39000" dir="5460000" algn="tl">
                    <a:srgbClr val="000000">
                      <a:alpha val="38000"/>
                    </a:srgbClr>
                  </a:outerShdw>
                </a:effectLst>
              </a:rPr>
              <a:t>ALTERNANZA</a:t>
            </a:r>
          </a:p>
          <a:p>
            <a:pPr algn="ctr"/>
            <a:r>
              <a:rPr lang="it-IT" sz="3200" b="1" dirty="0" smtClean="0">
                <a:ln w="11430">
                  <a:solidFill>
                    <a:schemeClr val="tx1"/>
                  </a:solidFill>
                </a:ln>
                <a:effectLst>
                  <a:outerShdw blurRad="50800" dist="39000" dir="5460000" algn="tl">
                    <a:srgbClr val="000000">
                      <a:alpha val="38000"/>
                    </a:srgbClr>
                  </a:outerShdw>
                </a:effectLst>
              </a:rPr>
              <a:t>COINVOLGIMENTO</a:t>
            </a:r>
            <a:endParaRPr lang="it-IT" sz="4800" b="1" dirty="0" smtClean="0">
              <a:ln w="11430">
                <a:solidFill>
                  <a:schemeClr val="tx1"/>
                </a:solidFill>
              </a:ln>
              <a:effectLst>
                <a:outerShdw blurRad="50800" dist="39000" dir="5460000" algn="tl">
                  <a:srgbClr val="000000">
                    <a:alpha val="38000"/>
                  </a:srgbClr>
                </a:outerShdw>
              </a:effectLst>
            </a:endParaRPr>
          </a:p>
        </p:txBody>
      </p:sp>
      <p:sp>
        <p:nvSpPr>
          <p:cNvPr id="8" name="Rettangolo 7"/>
          <p:cNvSpPr/>
          <p:nvPr/>
        </p:nvSpPr>
        <p:spPr>
          <a:xfrm>
            <a:off x="4762236" y="4939071"/>
            <a:ext cx="4888224"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800" b="1" spc="50" dirty="0" smtClean="0">
                <a:ln w="11430">
                  <a:solidFill>
                    <a:srgbClr val="FFFF00"/>
                  </a:solidFill>
                </a:ln>
                <a:solidFill>
                  <a:srgbClr val="000000"/>
                </a:solidFill>
                <a:effectLst>
                  <a:outerShdw blurRad="76200" dist="50800" dir="5400000" algn="tl" rotWithShape="0">
                    <a:srgbClr val="000000">
                      <a:alpha val="65000"/>
                    </a:srgbClr>
                  </a:outerShdw>
                </a:effectLst>
              </a:rPr>
              <a:t>DEVOLUZIONE</a:t>
            </a:r>
            <a:endParaRPr lang="it-IT" sz="3200" b="1" spc="50" dirty="0" smtClean="0">
              <a:ln w="11430">
                <a:solidFill>
                  <a:srgbClr val="FFFF00"/>
                </a:solidFill>
              </a:ln>
              <a:solidFill>
                <a:srgbClr val="000000"/>
              </a:solidFill>
              <a:effectLst>
                <a:outerShdw blurRad="76200" dist="50800" dir="5400000" algn="tl" rotWithShape="0">
                  <a:srgbClr val="000000">
                    <a:alpha val="65000"/>
                  </a:srgbClr>
                </a:outerShdw>
              </a:effectLst>
            </a:endParaRPr>
          </a:p>
          <a:p>
            <a:pPr algn="ctr"/>
            <a:endParaRPr lang="it-IT" sz="3200" b="1" spc="50" dirty="0" smtClean="0">
              <a:ln w="11430"/>
              <a:solidFill>
                <a:srgbClr val="000000"/>
              </a:solidFill>
              <a:effectLst>
                <a:outerShdw blurRad="76200" dist="50800" dir="5400000" algn="tl" rotWithShape="0">
                  <a:srgbClr val="000000">
                    <a:alpha val="65000"/>
                  </a:srgbClr>
                </a:outerShdw>
              </a:effectLst>
            </a:endParaRPr>
          </a:p>
        </p:txBody>
      </p:sp>
      <p:sp>
        <p:nvSpPr>
          <p:cNvPr id="10" name="Freccia curva 9"/>
          <p:cNvSpPr/>
          <p:nvPr/>
        </p:nvSpPr>
        <p:spPr>
          <a:xfrm rot="5400000">
            <a:off x="5477291" y="460287"/>
            <a:ext cx="1082926" cy="2063645"/>
          </a:xfrm>
          <a:prstGeom prst="bentArrow">
            <a:avLst>
              <a:gd name="adj1" fmla="val 25000"/>
              <a:gd name="adj2" fmla="val 19488"/>
              <a:gd name="adj3" fmla="val 25000"/>
              <a:gd name="adj4" fmla="val 43750"/>
            </a:avLst>
          </a:prstGeom>
          <a:solidFill>
            <a:schemeClr val="accent5"/>
          </a:solidFill>
          <a:ln>
            <a:solidFill>
              <a:schemeClr val="tx1"/>
            </a:solidFill>
          </a:ln>
        </p:spPr>
        <p:style>
          <a:lnRef idx="1">
            <a:schemeClr val="accent3"/>
          </a:lnRef>
          <a:fillRef idx="2">
            <a:schemeClr val="accent3"/>
          </a:fillRef>
          <a:effectRef idx="1">
            <a:schemeClr val="accent3"/>
          </a:effectRef>
          <a:fontRef idx="minor">
            <a:schemeClr val="dk1"/>
          </a:fontRef>
        </p:style>
        <p:txBody>
          <a:bodyPr/>
          <a:lstStyle/>
          <a:p>
            <a:endParaRPr lang="it-IT" dirty="0"/>
          </a:p>
        </p:txBody>
      </p:sp>
      <p:sp>
        <p:nvSpPr>
          <p:cNvPr id="11" name="CasellaDiTesto 10"/>
          <p:cNvSpPr txBox="1"/>
          <p:nvPr/>
        </p:nvSpPr>
        <p:spPr>
          <a:xfrm>
            <a:off x="5148598" y="931570"/>
            <a:ext cx="1566166" cy="369332"/>
          </a:xfrm>
          <a:prstGeom prst="rect">
            <a:avLst/>
          </a:prstGeom>
          <a:noFill/>
        </p:spPr>
        <p:txBody>
          <a:bodyPr wrap="none" rtlCol="0">
            <a:spAutoFit/>
          </a:bodyPr>
          <a:lstStyle/>
          <a:p>
            <a:r>
              <a:rPr lang="it-IT" dirty="0" smtClean="0"/>
              <a:t>IL CONTRATTO</a:t>
            </a:r>
            <a:endParaRPr lang="it-IT" dirty="0"/>
          </a:p>
        </p:txBody>
      </p:sp>
      <p:sp>
        <p:nvSpPr>
          <p:cNvPr id="2" name="CasellaDiTesto 1"/>
          <p:cNvSpPr txBox="1"/>
          <p:nvPr/>
        </p:nvSpPr>
        <p:spPr>
          <a:xfrm>
            <a:off x="5148598" y="5949280"/>
            <a:ext cx="3887898" cy="646331"/>
          </a:xfrm>
          <a:prstGeom prst="rect">
            <a:avLst/>
          </a:prstGeom>
          <a:noFill/>
        </p:spPr>
        <p:txBody>
          <a:bodyPr wrap="square" rtlCol="0">
            <a:spAutoFit/>
          </a:bodyPr>
          <a:lstStyle/>
          <a:p>
            <a:r>
              <a:rPr lang="it-IT" b="1" dirty="0" smtClean="0"/>
              <a:t>Gruppo di ricerca: P. </a:t>
            </a:r>
            <a:r>
              <a:rPr lang="it-IT" b="1" dirty="0" err="1" smtClean="0"/>
              <a:t>Magnoler</a:t>
            </a:r>
            <a:r>
              <a:rPr lang="it-IT" b="1" dirty="0" smtClean="0"/>
              <a:t>, M. </a:t>
            </a:r>
            <a:r>
              <a:rPr lang="it-IT" b="1" dirty="0" err="1" smtClean="0"/>
              <a:t>Pentucci</a:t>
            </a:r>
            <a:r>
              <a:rPr lang="it-IT" b="1" dirty="0" smtClean="0"/>
              <a:t>, V. </a:t>
            </a:r>
            <a:r>
              <a:rPr lang="it-IT" b="1" dirty="0" err="1" smtClean="0"/>
              <a:t>Iobbi</a:t>
            </a:r>
            <a:r>
              <a:rPr lang="it-IT" b="1" dirty="0" smtClean="0"/>
              <a:t> </a:t>
            </a:r>
            <a:endParaRPr lang="it-IT" b="1" dirty="0"/>
          </a:p>
        </p:txBody>
      </p:sp>
    </p:spTree>
    <p:extLst>
      <p:ext uri="{BB962C8B-B14F-4D97-AF65-F5344CB8AC3E}">
        <p14:creationId xmlns:p14="http://schemas.microsoft.com/office/powerpoint/2010/main" xmlns="" val="4770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7" grpId="0"/>
      <p:bldP spid="8" grpId="0"/>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Tra grande e piccolo gruppo</a:t>
            </a:r>
            <a:endParaRPr lang="it-IT"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572625" cy="7115175"/>
          </a:xfrm>
          <a:prstGeom prst="rect">
            <a:avLst/>
          </a:prstGeom>
          <a:solidFill>
            <a:schemeClr val="tx2">
              <a:lumMod val="20000"/>
              <a:lumOff val="80000"/>
            </a:schemeClr>
          </a:solidFill>
          <a:ln>
            <a:noFill/>
          </a:ln>
        </p:spPr>
      </p:pic>
    </p:spTree>
    <p:extLst>
      <p:ext uri="{BB962C8B-B14F-4D97-AF65-F5344CB8AC3E}">
        <p14:creationId xmlns:p14="http://schemas.microsoft.com/office/powerpoint/2010/main" xmlns="" val="55924561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4370</TotalTime>
  <Words>905</Words>
  <Application>Microsoft Office PowerPoint</Application>
  <PresentationFormat>Presentazione su schermo (4:3)</PresentationFormat>
  <Paragraphs>109</Paragraphs>
  <Slides>20</Slides>
  <Notes>2</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Comprendere la pratica per progettare il cambiamento professionale </vt:lpstr>
      <vt:lpstr>Prescrivere per cambiare?</vt:lpstr>
      <vt:lpstr>Quale formazione attivare?</vt:lpstr>
      <vt:lpstr>Tra ricerca e formazione</vt:lpstr>
      <vt:lpstr>L’analisi del lavoro per la formazione</vt:lpstr>
      <vt:lpstr>Comprendere la pratica</vt:lpstr>
      <vt:lpstr>Quale percorso tra ricerca e formazione</vt:lpstr>
      <vt:lpstr>Diapositiva 8</vt:lpstr>
      <vt:lpstr>Diapositiva 9</vt:lpstr>
      <vt:lpstr>Gli oggetti di analisi</vt:lpstr>
      <vt:lpstr>Le ricorrenze</vt:lpstr>
      <vt:lpstr>Un formato pedagogico</vt:lpstr>
      <vt:lpstr> Su che cosa intervenire? </vt:lpstr>
      <vt:lpstr>Diapositiva 14</vt:lpstr>
      <vt:lpstr>Cambiare il mediatore (oltre il libro di testo)</vt:lpstr>
      <vt:lpstr>Diapositiva 16</vt:lpstr>
      <vt:lpstr>Ambiti di cambiamento individuale</vt:lpstr>
      <vt:lpstr>Progettare il cambiamento professionale</vt:lpstr>
      <vt:lpstr>Quale doppia verosimiglianza?</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Comprendere la pratica per progettare il cambiamento professionale</dc:title>
  <dc:creator>Patrizia</dc:creator>
  <cp:lastModifiedBy>user1</cp:lastModifiedBy>
  <cp:revision>37</cp:revision>
  <dcterms:created xsi:type="dcterms:W3CDTF">2015-10-15T10:48:37Z</dcterms:created>
  <dcterms:modified xsi:type="dcterms:W3CDTF">2015-10-23T06:37:08Z</dcterms:modified>
</cp:coreProperties>
</file>