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49D355-16BD-4E45-BD9A-5EA878CF7CBD}" type="datetimeFigureOut">
              <a:rPr lang="it-IT" smtClean="0"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Un programma di storia nel XXI </a:t>
            </a:r>
            <a:r>
              <a:rPr lang="it-IT" b="1" dirty="0" smtClean="0">
                <a:solidFill>
                  <a:schemeClr val="accent6"/>
                </a:solidFill>
              </a:rPr>
              <a:t>secolo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Antonio </a:t>
            </a:r>
            <a:r>
              <a:rPr lang="it-IT" dirty="0" err="1" smtClean="0"/>
              <a:t>Brusa</a:t>
            </a:r>
            <a:endParaRPr lang="it-IT" dirty="0" smtClean="0"/>
          </a:p>
          <a:p>
            <a:r>
              <a:rPr lang="it-IT" dirty="0" err="1" smtClean="0"/>
              <a:t>Insmli</a:t>
            </a:r>
            <a:r>
              <a:rPr lang="it-IT" dirty="0" smtClean="0"/>
              <a:t>. www.Historialudens.it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Macerata, Firenze</a:t>
            </a:r>
            <a:r>
              <a:rPr lang="it-IT" b="1" dirty="0" smtClean="0">
                <a:solidFill>
                  <a:srgbClr val="FF0000"/>
                </a:solidFill>
              </a:rPr>
              <a:t>, Udine e </a:t>
            </a:r>
            <a:r>
              <a:rPr lang="it-IT" b="1" dirty="0" err="1" smtClean="0">
                <a:solidFill>
                  <a:srgbClr val="FF0000"/>
                </a:solidFill>
              </a:rPr>
              <a:t>Milanosifastoria</a:t>
            </a:r>
            <a:r>
              <a:rPr lang="it-IT" b="1" dirty="0" smtClean="0">
                <a:solidFill>
                  <a:srgbClr val="FF0000"/>
                </a:solidFill>
              </a:rPr>
              <a:t> 2015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Principali finalità degli argomenti a scelta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Appassionare gli allievi allo studio</a:t>
            </a:r>
          </a:p>
          <a:p>
            <a:endParaRPr lang="it-IT" dirty="0"/>
          </a:p>
          <a:p>
            <a:r>
              <a:rPr lang="it-IT" dirty="0" smtClean="0"/>
              <a:t>Apprendere modalità di ragionamento storico utili per la comprensione del mondo</a:t>
            </a:r>
          </a:p>
          <a:p>
            <a:endParaRPr lang="it-IT" dirty="0"/>
          </a:p>
          <a:p>
            <a:r>
              <a:rPr lang="it-IT" dirty="0" smtClean="0"/>
              <a:t>Conoscere alcuni momenti importanti della storia europea, italiana, locale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3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Due laboratori «mobili»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laboratorio del </a:t>
            </a:r>
            <a:r>
              <a:rPr lang="it-IT" b="1" dirty="0" smtClean="0">
                <a:solidFill>
                  <a:srgbClr val="FF0000"/>
                </a:solidFill>
              </a:rPr>
              <a:t>Tempo presente</a:t>
            </a:r>
            <a:r>
              <a:rPr lang="it-IT" dirty="0" smtClean="0"/>
              <a:t>: trasformare in oggetto di studio le «questioni socialmente vive». </a:t>
            </a:r>
          </a:p>
          <a:p>
            <a:r>
              <a:rPr lang="it-IT" dirty="0" smtClean="0"/>
              <a:t>Il laboratorio sul </a:t>
            </a:r>
            <a:r>
              <a:rPr lang="it-IT" b="1" dirty="0" smtClean="0">
                <a:solidFill>
                  <a:srgbClr val="FF0000"/>
                </a:solidFill>
              </a:rPr>
              <a:t>Patrimonio</a:t>
            </a:r>
            <a:r>
              <a:rPr lang="it-IT" dirty="0" smtClean="0"/>
              <a:t>: imparare a dar valore alle emergenze storico-ambientali</a:t>
            </a:r>
          </a:p>
          <a:p>
            <a:endParaRPr lang="it-IT" dirty="0"/>
          </a:p>
          <a:p>
            <a:r>
              <a:rPr lang="it-IT" dirty="0" smtClean="0"/>
              <a:t>I laboratori sono finestre mobili all’interno della programmazione curricolare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Una storia dal XXI secolo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storia a partire dal presente, dai problemi che noi, e i nostri allievi, viviamo</a:t>
            </a:r>
          </a:p>
          <a:p>
            <a:r>
              <a:rPr lang="it-IT" dirty="0" smtClean="0"/>
              <a:t>Mettere in prospettiva il nostro mondo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Diacronia della globalizzazione </a:t>
            </a:r>
            <a:r>
              <a:rPr lang="it-IT" dirty="0" smtClean="0"/>
              <a:t>(T. Detti)</a:t>
            </a:r>
          </a:p>
          <a:p>
            <a:endParaRPr lang="it-IT" dirty="0"/>
          </a:p>
          <a:p>
            <a:r>
              <a:rPr lang="it-IT" dirty="0" smtClean="0"/>
              <a:t>Una storia in quattro </a:t>
            </a:r>
            <a:r>
              <a:rPr lang="it-IT" dirty="0" err="1" smtClean="0"/>
              <a:t>macroperiodi</a:t>
            </a:r>
            <a:r>
              <a:rPr lang="it-IT" dirty="0" smtClean="0"/>
              <a:t>, che permette di raccontare in modo unitario e semplice la vicenda dell’umanità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1. La globalizzazione arcaica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Corrisponde alle storie Antica e Medievale</a:t>
            </a:r>
          </a:p>
          <a:p>
            <a:r>
              <a:rPr lang="it-IT" dirty="0" smtClean="0"/>
              <a:t>Ne sono escluse le Americhe e l’Oceania.</a:t>
            </a:r>
          </a:p>
          <a:p>
            <a:endParaRPr lang="it-IT" dirty="0"/>
          </a:p>
          <a:p>
            <a:r>
              <a:rPr lang="it-IT" dirty="0" smtClean="0"/>
              <a:t>Nell’Eurasiafrica si formano diversi circuiti (politici e economici) nei quali circolano prevalentemente idee, uomini e relativamente pochi beni (per quanto di lusso)</a:t>
            </a:r>
          </a:p>
          <a:p>
            <a:endParaRPr lang="it-IT" dirty="0"/>
          </a:p>
          <a:p>
            <a:r>
              <a:rPr lang="it-IT" dirty="0" smtClean="0"/>
              <a:t>Quattro circuiti principali: Mediterraneo, Iran, India, Cina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7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2. La </a:t>
            </a:r>
            <a:r>
              <a:rPr lang="it-IT" b="1" dirty="0" err="1" smtClean="0"/>
              <a:t>protoglobalizzazione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sviluppa fra XVI e XVIII secolo</a:t>
            </a:r>
          </a:p>
          <a:p>
            <a:endParaRPr lang="it-IT" dirty="0"/>
          </a:p>
          <a:p>
            <a:r>
              <a:rPr lang="it-IT" dirty="0" smtClean="0"/>
              <a:t>Dipende da sistemi statali complessi, sviluppo della finanza, servizi e manifatture</a:t>
            </a:r>
          </a:p>
          <a:p>
            <a:endParaRPr lang="it-IT" dirty="0"/>
          </a:p>
          <a:p>
            <a:r>
              <a:rPr lang="it-IT" dirty="0" smtClean="0"/>
              <a:t>Scambi – di uomini e di cose – a grande scala spaziale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6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globalizzazione moderna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lungo Ottocento: dalla fine del XVIII secolo agli anni ‘70-80 del XX secolo</a:t>
            </a:r>
          </a:p>
          <a:p>
            <a:endParaRPr lang="it-IT" dirty="0"/>
          </a:p>
          <a:p>
            <a:r>
              <a:rPr lang="it-IT" dirty="0" smtClean="0"/>
              <a:t>Industrializzazione e Stati nazionali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4. La globalizzazione attuale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processi sociali, economici, politici e culturali si estendono progressivamente, dal locale e dal regionale al globale</a:t>
            </a:r>
          </a:p>
          <a:p>
            <a:endParaRPr lang="it-IT" dirty="0"/>
          </a:p>
          <a:p>
            <a:r>
              <a:rPr lang="it-IT" dirty="0" smtClean="0"/>
              <a:t>Quanto più è accelerato questo mutamento, tanto più, per comprenderlo, è necessaria un’ottica di lungo periodo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95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Il tempo presente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a globalizzazione attuale inizia grosso modo negli ultimi cinquant’anni</a:t>
            </a:r>
          </a:p>
          <a:p>
            <a:endParaRPr lang="it-IT" dirty="0"/>
          </a:p>
          <a:p>
            <a:r>
              <a:rPr lang="it-IT" dirty="0" smtClean="0"/>
              <a:t>Un periodo scarsamente studiato </a:t>
            </a:r>
          </a:p>
          <a:p>
            <a:endParaRPr lang="it-IT" dirty="0"/>
          </a:p>
          <a:p>
            <a:r>
              <a:rPr lang="it-IT" dirty="0" smtClean="0"/>
              <a:t>E’ il periodo decisivo per la comprensione del nostro mondo e per la messa a punto delle competenze di cittadinanza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83968" y="1556792"/>
            <a:ext cx="4320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«Gli </a:t>
            </a:r>
            <a:r>
              <a:rPr lang="it-IT" sz="2800" dirty="0"/>
              <a:t>studenti che entreranno quest’anno nelle nostre scuole secondarie superiori saranno nati nel XXI secolo. Per loro, anche anagraficamente, il Novecento sarà “Il secolo </a:t>
            </a:r>
            <a:r>
              <a:rPr lang="it-IT" sz="2800" dirty="0" smtClean="0"/>
              <a:t>scorso</a:t>
            </a:r>
            <a:r>
              <a:rPr lang="it-IT" sz="2400" dirty="0" smtClean="0"/>
              <a:t>». </a:t>
            </a:r>
          </a:p>
          <a:p>
            <a:endParaRPr lang="it-IT" sz="2400" dirty="0"/>
          </a:p>
          <a:p>
            <a:r>
              <a:rPr lang="it-IT" sz="2400" dirty="0" err="1" smtClean="0"/>
              <a:t>C.Grazioli</a:t>
            </a:r>
            <a:r>
              <a:rPr lang="it-IT" sz="2400" dirty="0" smtClean="0"/>
              <a:t>, </a:t>
            </a:r>
            <a:r>
              <a:rPr lang="it-IT" sz="2400" i="1" dirty="0" smtClean="0"/>
              <a:t>Editoriale,</a:t>
            </a:r>
            <a:r>
              <a:rPr lang="it-IT" sz="2400" dirty="0" smtClean="0"/>
              <a:t> in «Novecento.org», 5, 2015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8" y="1700808"/>
            <a:ext cx="3205708" cy="32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1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87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Indicazioni elementari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Quattro argomenti obbligatori nel corso del quinquennio</a:t>
            </a:r>
          </a:p>
          <a:p>
            <a:r>
              <a:rPr lang="it-IT" dirty="0" smtClean="0"/>
              <a:t>Criteri storiografici per scegliere gli argomenti a scelta</a:t>
            </a:r>
          </a:p>
          <a:p>
            <a:r>
              <a:rPr lang="it-IT" dirty="0" smtClean="0"/>
              <a:t>Suggerimenti per la «confezione» didattica degli argomenti di studio</a:t>
            </a:r>
          </a:p>
          <a:p>
            <a:r>
              <a:rPr lang="it-IT" dirty="0" smtClean="0"/>
              <a:t>Il «laboratorio del tempo presente»; il «laboratorio sul patrimonio»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1. Gli argomenti obbligatori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Nelle elementari: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	Il processo di ominazione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Il processo di </a:t>
            </a:r>
            <a:r>
              <a:rPr lang="it-IT" dirty="0" err="1" smtClean="0"/>
              <a:t>neolitizzazione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Nelle medie: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Le rivoluzioni del secondo millennio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La globalizzazione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271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processo di ominazione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7" y="188640"/>
            <a:ext cx="7477443" cy="528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26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lo spazio non è solo «i continenti»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spazio non è solo un continente, ma è anche un ambiente</a:t>
            </a:r>
          </a:p>
          <a:p>
            <a:r>
              <a:rPr lang="it-IT" dirty="0" smtClean="0"/>
              <a:t>L’uomo cambia in relazione all’ambiente</a:t>
            </a:r>
          </a:p>
          <a:p>
            <a:r>
              <a:rPr lang="it-IT" dirty="0" smtClean="0"/>
              <a:t>Processi di deriva genetica e culturale</a:t>
            </a:r>
          </a:p>
          <a:p>
            <a:r>
              <a:rPr lang="it-IT" dirty="0" smtClean="0"/>
              <a:t>Processi di </a:t>
            </a:r>
            <a:r>
              <a:rPr lang="it-IT" dirty="0" err="1" smtClean="0"/>
              <a:t>meticciato</a:t>
            </a:r>
            <a:endParaRPr lang="it-IT" dirty="0" smtClean="0"/>
          </a:p>
          <a:p>
            <a:r>
              <a:rPr lang="it-IT" dirty="0" smtClean="0"/>
              <a:t>L’evoluzione umana è frutto della interazione fra uomo e </a:t>
            </a:r>
            <a:r>
              <a:rPr lang="it-IT" dirty="0" smtClean="0"/>
              <a:t>ambiente: il concetto di</a:t>
            </a:r>
            <a:r>
              <a:rPr lang="it-IT" b="1" dirty="0" smtClean="0">
                <a:solidFill>
                  <a:srgbClr val="FF0000"/>
                </a:solidFill>
              </a:rPr>
              <a:t> «NICCHIA ECOLOGICA»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4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neolitizzazione</a:t>
            </a:r>
            <a:r>
              <a:rPr lang="it-IT" dirty="0" smtClean="0"/>
              <a:t> sbagliata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388139" cy="42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40034" y="685800"/>
            <a:ext cx="2865766" cy="4948064"/>
          </a:xfrm>
        </p:spPr>
        <p:txBody>
          <a:bodyPr/>
          <a:lstStyle/>
          <a:p>
            <a:r>
              <a:rPr lang="it-IT" dirty="0" smtClean="0"/>
              <a:t>E il concetto corretto: onde di civilizzazione, «</a:t>
            </a:r>
            <a:r>
              <a:rPr lang="it-IT" dirty="0" err="1" smtClean="0"/>
              <a:t>etnogenesi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544003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25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Finalità principali degli argomenti obbligatori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Fornire una intelaiatura spazio-temporale generalissima</a:t>
            </a:r>
          </a:p>
          <a:p>
            <a:endParaRPr lang="it-IT" dirty="0"/>
          </a:p>
          <a:p>
            <a:r>
              <a:rPr lang="it-IT" dirty="0" smtClean="0"/>
              <a:t>Fornire ad allievi di diversa provenienza una scansione del passato condivisa</a:t>
            </a:r>
          </a:p>
          <a:p>
            <a:endParaRPr lang="it-IT" dirty="0"/>
          </a:p>
          <a:p>
            <a:r>
              <a:rPr lang="it-IT" dirty="0" smtClean="0"/>
              <a:t>Fornire una mappa essenziale per la comprensione del presente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2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Criteri per la scelta degli argomenti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Storiografici</a:t>
            </a:r>
            <a:r>
              <a:rPr lang="it-IT" dirty="0" smtClean="0"/>
              <a:t>: privilegiare le connessioni fra storie europee e italiane e quadri più ampi</a:t>
            </a:r>
          </a:p>
          <a:p>
            <a:r>
              <a:rPr lang="it-IT" dirty="0" smtClean="0"/>
              <a:t>Lavorare su scale diverse (mondiale, </a:t>
            </a:r>
            <a:r>
              <a:rPr lang="it-IT" dirty="0" err="1" smtClean="0"/>
              <a:t>macroregionale</a:t>
            </a:r>
            <a:r>
              <a:rPr lang="it-IT" dirty="0" smtClean="0"/>
              <a:t>, nazionale, locale)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Didattici</a:t>
            </a:r>
            <a:r>
              <a:rPr lang="it-IT" dirty="0" smtClean="0"/>
              <a:t>: privilegiare le didattiche partecipative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7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105</TotalTime>
  <Words>585</Words>
  <Application>Microsoft Office PowerPoint</Application>
  <PresentationFormat>Presentazione su schermo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NewsPrint</vt:lpstr>
      <vt:lpstr>Un programma di storia nel XXI secolo</vt:lpstr>
      <vt:lpstr>Indicazioni elementari</vt:lpstr>
      <vt:lpstr>1. Gli argomenti obbligatori</vt:lpstr>
      <vt:lpstr>Il processo di ominazione</vt:lpstr>
      <vt:lpstr>Ma lo spazio non è solo «i continenti»</vt:lpstr>
      <vt:lpstr>La neolitizzazione sbagliata</vt:lpstr>
      <vt:lpstr>Presentazione standard di PowerPoint</vt:lpstr>
      <vt:lpstr>Finalità principali degli argomenti obbligatori</vt:lpstr>
      <vt:lpstr>Criteri per la scelta degli argomenti</vt:lpstr>
      <vt:lpstr>Principali finalità degli argomenti a scelta</vt:lpstr>
      <vt:lpstr>Due laboratori «mobili»</vt:lpstr>
      <vt:lpstr>Una storia dal XXI secolo</vt:lpstr>
      <vt:lpstr>1. La globalizzazione arcaica</vt:lpstr>
      <vt:lpstr>2. La protoglobalizzazione</vt:lpstr>
      <vt:lpstr>La globalizzazione moderna</vt:lpstr>
      <vt:lpstr>4. La globalizzazione attuale</vt:lpstr>
      <vt:lpstr>Il tempo presente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programma di storia del XXI secolo</dc:title>
  <dc:creator>Utente</dc:creator>
  <cp:lastModifiedBy>Utente</cp:lastModifiedBy>
  <cp:revision>17</cp:revision>
  <dcterms:created xsi:type="dcterms:W3CDTF">2015-09-16T19:56:32Z</dcterms:created>
  <dcterms:modified xsi:type="dcterms:W3CDTF">2015-10-23T05:50:49Z</dcterms:modified>
</cp:coreProperties>
</file>