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330" r:id="rId8"/>
    <p:sldId id="331" r:id="rId9"/>
    <p:sldId id="341" r:id="rId10"/>
    <p:sldId id="342" r:id="rId11"/>
    <p:sldId id="343" r:id="rId12"/>
    <p:sldId id="344" r:id="rId13"/>
    <p:sldId id="345" r:id="rId14"/>
    <p:sldId id="346" r:id="rId15"/>
    <p:sldId id="352" r:id="rId16"/>
    <p:sldId id="347" r:id="rId17"/>
    <p:sldId id="348" r:id="rId18"/>
    <p:sldId id="353" r:id="rId19"/>
    <p:sldId id="362" r:id="rId20"/>
    <p:sldId id="364" r:id="rId21"/>
    <p:sldId id="363" r:id="rId22"/>
    <p:sldId id="356" r:id="rId23"/>
    <p:sldId id="357" r:id="rId24"/>
    <p:sldId id="358" r:id="rId25"/>
    <p:sldId id="359" r:id="rId26"/>
    <p:sldId id="360" r:id="rId27"/>
    <p:sldId id="361" r:id="rId28"/>
    <p:sldId id="355" r:id="rId29"/>
    <p:sldId id="365" r:id="rId30"/>
    <p:sldId id="367" r:id="rId31"/>
    <p:sldId id="371" r:id="rId32"/>
    <p:sldId id="369" r:id="rId33"/>
    <p:sldId id="372" r:id="rId34"/>
    <p:sldId id="373" r:id="rId35"/>
    <p:sldId id="336" r:id="rId36"/>
    <p:sldId id="337" r:id="rId37"/>
    <p:sldId id="338" r:id="rId38"/>
    <p:sldId id="339" r:id="rId39"/>
    <p:sldId id="340" r:id="rId40"/>
    <p:sldId id="332" r:id="rId41"/>
    <p:sldId id="333" r:id="rId42"/>
    <p:sldId id="334" r:id="rId43"/>
    <p:sldId id="335" r:id="rId44"/>
    <p:sldId id="273" r:id="rId45"/>
    <p:sldId id="329" r:id="rId46"/>
    <p:sldId id="325" r:id="rId47"/>
    <p:sldId id="327" r:id="rId48"/>
    <p:sldId id="287" r:id="rId49"/>
    <p:sldId id="288" r:id="rId50"/>
    <p:sldId id="299" r:id="rId51"/>
    <p:sldId id="296" r:id="rId52"/>
    <p:sldId id="291" r:id="rId53"/>
    <p:sldId id="292" r:id="rId54"/>
    <p:sldId id="293" r:id="rId55"/>
    <p:sldId id="294" r:id="rId56"/>
    <p:sldId id="295" r:id="rId57"/>
    <p:sldId id="302" r:id="rId58"/>
    <p:sldId id="300" r:id="rId59"/>
    <p:sldId id="427" r:id="rId60"/>
    <p:sldId id="423" r:id="rId61"/>
    <p:sldId id="380" r:id="rId62"/>
    <p:sldId id="319" r:id="rId63"/>
    <p:sldId id="381" r:id="rId64"/>
    <p:sldId id="383" r:id="rId65"/>
    <p:sldId id="388" r:id="rId66"/>
    <p:sldId id="421" r:id="rId67"/>
    <p:sldId id="412" r:id="rId68"/>
    <p:sldId id="390" r:id="rId69"/>
    <p:sldId id="391" r:id="rId70"/>
    <p:sldId id="386" r:id="rId71"/>
    <p:sldId id="393" r:id="rId72"/>
    <p:sldId id="397" r:id="rId73"/>
    <p:sldId id="394" r:id="rId74"/>
    <p:sldId id="398" r:id="rId75"/>
    <p:sldId id="395" r:id="rId76"/>
    <p:sldId id="402" r:id="rId77"/>
    <p:sldId id="406" r:id="rId78"/>
    <p:sldId id="399" r:id="rId79"/>
    <p:sldId id="403" r:id="rId80"/>
    <p:sldId id="405" r:id="rId81"/>
    <p:sldId id="407" r:id="rId82"/>
    <p:sldId id="408" r:id="rId83"/>
    <p:sldId id="431" r:id="rId84"/>
    <p:sldId id="411" r:id="rId85"/>
    <p:sldId id="457" r:id="rId86"/>
    <p:sldId id="441" r:id="rId87"/>
    <p:sldId id="442" r:id="rId88"/>
    <p:sldId id="443" r:id="rId89"/>
    <p:sldId id="318" r:id="rId90"/>
    <p:sldId id="375" r:id="rId91"/>
    <p:sldId id="459" r:id="rId92"/>
    <p:sldId id="460" r:id="rId93"/>
    <p:sldId id="461" r:id="rId94"/>
    <p:sldId id="276" r:id="rId95"/>
    <p:sldId id="278" r:id="rId96"/>
    <p:sldId id="280" r:id="rId97"/>
    <p:sldId id="265" r:id="rId98"/>
    <p:sldId id="413" r:id="rId99"/>
    <p:sldId id="414" r:id="rId100"/>
    <p:sldId id="415" r:id="rId101"/>
    <p:sldId id="267" r:id="rId102"/>
    <p:sldId id="433" r:id="rId103"/>
    <p:sldId id="434" r:id="rId104"/>
    <p:sldId id="435" r:id="rId105"/>
    <p:sldId id="437" r:id="rId106"/>
    <p:sldId id="439" r:id="rId107"/>
    <p:sldId id="444" r:id="rId108"/>
    <p:sldId id="448" r:id="rId109"/>
    <p:sldId id="450" r:id="rId110"/>
    <p:sldId id="451" r:id="rId111"/>
    <p:sldId id="470" r:id="rId112"/>
    <p:sldId id="471" r:id="rId113"/>
    <p:sldId id="473" r:id="rId114"/>
    <p:sldId id="474" r:id="rId115"/>
    <p:sldId id="477" r:id="rId116"/>
    <p:sldId id="475" r:id="rId117"/>
    <p:sldId id="478" r:id="rId118"/>
    <p:sldId id="479" r:id="rId119"/>
    <p:sldId id="481" r:id="rId120"/>
    <p:sldId id="482" r:id="rId121"/>
    <p:sldId id="483" r:id="rId122"/>
    <p:sldId id="484" r:id="rId123"/>
    <p:sldId id="485" r:id="rId124"/>
    <p:sldId id="486" r:id="rId125"/>
    <p:sldId id="487" r:id="rId126"/>
    <p:sldId id="488" r:id="rId127"/>
    <p:sldId id="489" r:id="rId128"/>
    <p:sldId id="462" r:id="rId129"/>
    <p:sldId id="468" r:id="rId130"/>
    <p:sldId id="464" r:id="rId131"/>
    <p:sldId id="465" r:id="rId132"/>
    <p:sldId id="466" r:id="rId133"/>
    <p:sldId id="490" r:id="rId134"/>
    <p:sldId id="491" r:id="rId135"/>
    <p:sldId id="493" r:id="rId136"/>
    <p:sldId id="494" r:id="rId137"/>
    <p:sldId id="495" r:id="rId138"/>
    <p:sldId id="496" r:id="rId139"/>
    <p:sldId id="497" r:id="rId140"/>
    <p:sldId id="498" r:id="rId141"/>
    <p:sldId id="505" r:id="rId142"/>
    <p:sldId id="500" r:id="rId143"/>
    <p:sldId id="534" r:id="rId144"/>
    <p:sldId id="540" r:id="rId145"/>
    <p:sldId id="541" r:id="rId146"/>
    <p:sldId id="542" r:id="rId147"/>
    <p:sldId id="501" r:id="rId148"/>
    <p:sldId id="502" r:id="rId149"/>
    <p:sldId id="506" r:id="rId150"/>
    <p:sldId id="515" r:id="rId151"/>
    <p:sldId id="514" r:id="rId152"/>
    <p:sldId id="511" r:id="rId153"/>
    <p:sldId id="507" r:id="rId154"/>
    <p:sldId id="508" r:id="rId155"/>
    <p:sldId id="503" r:id="rId156"/>
    <p:sldId id="519" r:id="rId157"/>
    <p:sldId id="518" r:id="rId158"/>
    <p:sldId id="520" r:id="rId159"/>
    <p:sldId id="521" r:id="rId160"/>
    <p:sldId id="522" r:id="rId161"/>
    <p:sldId id="523" r:id="rId162"/>
    <p:sldId id="524" r:id="rId163"/>
    <p:sldId id="553" r:id="rId164"/>
    <p:sldId id="543" r:id="rId16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20" d="100"/>
          <a:sy n="120" d="100"/>
        </p:scale>
        <p:origin x="-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DE487E-C044-9041-B41D-04CF3C4F11C4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2E8654A-6D5D-164C-AFBF-A7792EE046F9}">
      <dgm:prSet phldrT="[Testo]" custT="1"/>
      <dgm:spPr/>
      <dgm:t>
        <a:bodyPr/>
        <a:lstStyle/>
        <a:p>
          <a:r>
            <a:rPr lang="it-IT" sz="2800" b="1" dirty="0" smtClean="0">
              <a:solidFill>
                <a:srgbClr val="000090"/>
              </a:solidFill>
            </a:rPr>
            <a:t>Performance </a:t>
          </a:r>
        </a:p>
        <a:p>
          <a:r>
            <a:rPr lang="it-IT" sz="2800" b="1" dirty="0" smtClean="0">
              <a:solidFill>
                <a:srgbClr val="000090"/>
              </a:solidFill>
            </a:rPr>
            <a:t>problematica</a:t>
          </a:r>
          <a:endParaRPr lang="it-IT" sz="2800" b="1" dirty="0">
            <a:solidFill>
              <a:srgbClr val="000090"/>
            </a:solidFill>
          </a:endParaRPr>
        </a:p>
      </dgm:t>
    </dgm:pt>
    <dgm:pt modelId="{6D33AB43-14F1-C74C-8DF6-D09318067315}" type="parTrans" cxnId="{4ABDE2D7-3469-5A43-B60C-7F37813E4A89}">
      <dgm:prSet/>
      <dgm:spPr/>
      <dgm:t>
        <a:bodyPr/>
        <a:lstStyle/>
        <a:p>
          <a:endParaRPr lang="it-IT"/>
        </a:p>
      </dgm:t>
    </dgm:pt>
    <dgm:pt modelId="{B0332F00-3A5B-9D45-BD30-B064554C599D}" type="sibTrans" cxnId="{4ABDE2D7-3469-5A43-B60C-7F37813E4A89}">
      <dgm:prSet/>
      <dgm:spPr/>
      <dgm:t>
        <a:bodyPr/>
        <a:lstStyle/>
        <a:p>
          <a:endParaRPr lang="it-IT"/>
        </a:p>
      </dgm:t>
    </dgm:pt>
    <dgm:pt modelId="{E3FA0E0A-7A06-E348-9EE9-DABD2EAB0D10}">
      <dgm:prSet phldrT="[Testo]" custT="1"/>
      <dgm:spPr/>
      <dgm:t>
        <a:bodyPr/>
        <a:lstStyle/>
        <a:p>
          <a:pPr algn="ctr"/>
          <a:r>
            <a:rPr lang="it-IT" sz="2000" b="1" dirty="0" smtClean="0">
              <a:solidFill>
                <a:srgbClr val="000090"/>
              </a:solidFill>
            </a:rPr>
            <a:t>Capacità assenti o ridotte?</a:t>
          </a:r>
        </a:p>
        <a:p>
          <a:pPr algn="l"/>
          <a:r>
            <a:rPr lang="it-IT" sz="1600" dirty="0" smtClean="0">
              <a:solidFill>
                <a:srgbClr val="000090"/>
              </a:solidFill>
            </a:rPr>
            <a:t>- Dipende dagli apprendimenti</a:t>
          </a:r>
        </a:p>
        <a:p>
          <a:pPr algn="l"/>
          <a:r>
            <a:rPr lang="it-IT" sz="1600" dirty="0" smtClean="0">
              <a:solidFill>
                <a:srgbClr val="000090"/>
              </a:solidFill>
            </a:rPr>
            <a:t>-vi sono menomazioni nelle funzioni / strutture del corpo?</a:t>
          </a:r>
          <a:endParaRPr lang="it-IT" sz="1600" dirty="0">
            <a:solidFill>
              <a:srgbClr val="000090"/>
            </a:solidFill>
          </a:endParaRPr>
        </a:p>
      </dgm:t>
    </dgm:pt>
    <dgm:pt modelId="{EA403B6D-1578-B943-8057-9D6E4FC92441}" type="parTrans" cxnId="{6592AB7D-4387-744E-B127-F4030F599B25}">
      <dgm:prSet/>
      <dgm:spPr/>
      <dgm:t>
        <a:bodyPr/>
        <a:lstStyle/>
        <a:p>
          <a:endParaRPr lang="it-IT"/>
        </a:p>
      </dgm:t>
    </dgm:pt>
    <dgm:pt modelId="{413BA728-B3DF-F64D-A38F-231A28C74F67}" type="sibTrans" cxnId="{6592AB7D-4387-744E-B127-F4030F599B25}">
      <dgm:prSet/>
      <dgm:spPr/>
      <dgm:t>
        <a:bodyPr/>
        <a:lstStyle/>
        <a:p>
          <a:endParaRPr lang="it-IT"/>
        </a:p>
      </dgm:t>
    </dgm:pt>
    <dgm:pt modelId="{2DCB20A8-2518-194F-920D-119E12C7A9B6}">
      <dgm:prSet phldrT="[Testo]" custT="1"/>
      <dgm:spPr/>
      <dgm:t>
        <a:bodyPr/>
        <a:lstStyle/>
        <a:p>
          <a:pPr algn="ctr"/>
          <a:r>
            <a:rPr lang="it-IT" sz="2000" b="1" dirty="0" smtClean="0">
              <a:solidFill>
                <a:srgbClr val="000090"/>
              </a:solidFill>
            </a:rPr>
            <a:t>Fattori personali</a:t>
          </a:r>
        </a:p>
        <a:p>
          <a:pPr algn="l"/>
          <a:r>
            <a:rPr lang="it-IT" sz="1200" dirty="0" smtClean="0">
              <a:solidFill>
                <a:srgbClr val="000090"/>
              </a:solidFill>
            </a:rPr>
            <a:t>Abitudini?</a:t>
          </a:r>
        </a:p>
        <a:p>
          <a:pPr algn="l"/>
          <a:r>
            <a:rPr lang="it-IT" sz="1200" dirty="0" smtClean="0">
              <a:solidFill>
                <a:srgbClr val="000090"/>
              </a:solidFill>
            </a:rPr>
            <a:t>Motivazione?</a:t>
          </a:r>
        </a:p>
        <a:p>
          <a:pPr algn="l"/>
          <a:r>
            <a:rPr lang="it-IT" sz="1200" dirty="0" smtClean="0">
              <a:solidFill>
                <a:srgbClr val="000090"/>
              </a:solidFill>
            </a:rPr>
            <a:t>Autostima/autoefficacia?</a:t>
          </a:r>
        </a:p>
        <a:p>
          <a:pPr algn="l"/>
          <a:r>
            <a:rPr lang="it-IT" sz="1200" dirty="0" smtClean="0">
              <a:solidFill>
                <a:srgbClr val="000090"/>
              </a:solidFill>
            </a:rPr>
            <a:t>Stile attributivo?</a:t>
          </a:r>
        </a:p>
        <a:p>
          <a:pPr algn="l"/>
          <a:r>
            <a:rPr lang="it-IT" sz="1200" dirty="0" smtClean="0">
              <a:solidFill>
                <a:srgbClr val="000090"/>
              </a:solidFill>
            </a:rPr>
            <a:t>Emotività?</a:t>
          </a:r>
        </a:p>
        <a:p>
          <a:pPr algn="l"/>
          <a:r>
            <a:rPr lang="it-IT" sz="1200" dirty="0" smtClean="0">
              <a:solidFill>
                <a:srgbClr val="000090"/>
              </a:solidFill>
            </a:rPr>
            <a:t>Progetto di vita nel chiaro?</a:t>
          </a:r>
        </a:p>
        <a:p>
          <a:pPr algn="ctr"/>
          <a:endParaRPr lang="it-IT" sz="1600" dirty="0">
            <a:solidFill>
              <a:srgbClr val="000090"/>
            </a:solidFill>
          </a:endParaRPr>
        </a:p>
      </dgm:t>
    </dgm:pt>
    <dgm:pt modelId="{590448A3-43A4-C94B-9340-415429010EDB}" type="parTrans" cxnId="{CDA8D24F-53BA-AC40-A064-035DD8E3F7BC}">
      <dgm:prSet/>
      <dgm:spPr/>
      <dgm:t>
        <a:bodyPr/>
        <a:lstStyle/>
        <a:p>
          <a:endParaRPr lang="it-IT"/>
        </a:p>
      </dgm:t>
    </dgm:pt>
    <dgm:pt modelId="{32E30377-2770-8A47-92EC-5FF7C83380C7}" type="sibTrans" cxnId="{CDA8D24F-53BA-AC40-A064-035DD8E3F7BC}">
      <dgm:prSet/>
      <dgm:spPr/>
      <dgm:t>
        <a:bodyPr/>
        <a:lstStyle/>
        <a:p>
          <a:endParaRPr lang="it-IT"/>
        </a:p>
      </dgm:t>
    </dgm:pt>
    <dgm:pt modelId="{C64CD6D8-210C-F646-9F10-7AA208BFE9BD}">
      <dgm:prSet phldrT="[Testo]" custT="1"/>
      <dgm:spPr/>
      <dgm:t>
        <a:bodyPr/>
        <a:lstStyle/>
        <a:p>
          <a:pPr algn="ctr"/>
          <a:endParaRPr lang="it-IT" sz="1600" dirty="0" smtClean="0">
            <a:solidFill>
              <a:srgbClr val="000090"/>
            </a:solidFill>
          </a:endParaRPr>
        </a:p>
        <a:p>
          <a:pPr algn="ctr"/>
          <a:endParaRPr lang="it-IT" sz="1600" dirty="0" smtClean="0">
            <a:solidFill>
              <a:srgbClr val="000090"/>
            </a:solidFill>
          </a:endParaRPr>
        </a:p>
        <a:p>
          <a:pPr algn="ctr"/>
          <a:endParaRPr lang="it-IT" sz="1600" dirty="0" smtClean="0">
            <a:solidFill>
              <a:srgbClr val="000090"/>
            </a:solidFill>
          </a:endParaRPr>
        </a:p>
        <a:p>
          <a:pPr algn="ctr"/>
          <a:r>
            <a:rPr lang="it-IT" sz="2000" b="1" dirty="0" smtClean="0">
              <a:solidFill>
                <a:srgbClr val="000090"/>
              </a:solidFill>
            </a:rPr>
            <a:t>Fattori ambientali</a:t>
          </a:r>
        </a:p>
        <a:p>
          <a:pPr algn="l"/>
          <a:r>
            <a:rPr lang="it-IT" sz="1200" dirty="0" smtClean="0">
              <a:solidFill>
                <a:srgbClr val="000090"/>
              </a:solidFill>
            </a:rPr>
            <a:t>Facilitatori insufficienti o assenti?</a:t>
          </a:r>
        </a:p>
        <a:p>
          <a:pPr algn="l"/>
          <a:r>
            <a:rPr lang="it-IT" sz="1200" dirty="0" smtClean="0">
              <a:solidFill>
                <a:srgbClr val="000090"/>
              </a:solidFill>
            </a:rPr>
            <a:t>Presenza di barriere</a:t>
          </a:r>
        </a:p>
        <a:p>
          <a:pPr algn="l"/>
          <a:endParaRPr lang="it-IT" sz="1200" dirty="0" smtClean="0">
            <a:solidFill>
              <a:srgbClr val="000090"/>
            </a:solidFill>
          </a:endParaRPr>
        </a:p>
        <a:p>
          <a:pPr algn="ctr"/>
          <a:endParaRPr lang="it-IT" sz="1600" dirty="0" smtClean="0">
            <a:solidFill>
              <a:srgbClr val="000090"/>
            </a:solidFill>
          </a:endParaRPr>
        </a:p>
        <a:p>
          <a:pPr algn="ctr"/>
          <a:endParaRPr lang="it-IT" sz="1600" dirty="0" smtClean="0">
            <a:solidFill>
              <a:srgbClr val="000090"/>
            </a:solidFill>
          </a:endParaRPr>
        </a:p>
        <a:p>
          <a:pPr algn="ctr"/>
          <a:endParaRPr lang="it-IT" sz="1600" dirty="0" smtClean="0">
            <a:solidFill>
              <a:srgbClr val="000090"/>
            </a:solidFill>
          </a:endParaRPr>
        </a:p>
        <a:p>
          <a:pPr algn="ctr"/>
          <a:endParaRPr lang="it-IT" sz="1600" dirty="0" smtClean="0">
            <a:solidFill>
              <a:srgbClr val="000090"/>
            </a:solidFill>
          </a:endParaRPr>
        </a:p>
        <a:p>
          <a:pPr algn="ctr"/>
          <a:endParaRPr lang="it-IT" sz="1600" dirty="0" smtClean="0">
            <a:solidFill>
              <a:srgbClr val="000090"/>
            </a:solidFill>
          </a:endParaRPr>
        </a:p>
        <a:p>
          <a:pPr algn="ctr"/>
          <a:endParaRPr lang="it-IT" sz="1600" dirty="0">
            <a:solidFill>
              <a:srgbClr val="000090"/>
            </a:solidFill>
          </a:endParaRPr>
        </a:p>
      </dgm:t>
    </dgm:pt>
    <dgm:pt modelId="{11ACF661-D465-3C47-9D37-7A0D9CA5066F}" type="parTrans" cxnId="{90386798-D369-344B-B3F4-EF9BDA39150F}">
      <dgm:prSet/>
      <dgm:spPr/>
      <dgm:t>
        <a:bodyPr/>
        <a:lstStyle/>
        <a:p>
          <a:endParaRPr lang="it-IT"/>
        </a:p>
      </dgm:t>
    </dgm:pt>
    <dgm:pt modelId="{2267B08E-FF8A-CC40-930A-0C32F0E8AD48}" type="sibTrans" cxnId="{90386798-D369-344B-B3F4-EF9BDA39150F}">
      <dgm:prSet/>
      <dgm:spPr/>
      <dgm:t>
        <a:bodyPr/>
        <a:lstStyle/>
        <a:p>
          <a:endParaRPr lang="it-IT"/>
        </a:p>
      </dgm:t>
    </dgm:pt>
    <dgm:pt modelId="{AE9218FF-69E0-454F-B27D-C416F56312CA}" type="pres">
      <dgm:prSet presAssocID="{80DE487E-C044-9041-B41D-04CF3C4F11C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D7D1D95E-C709-024A-B38D-3A3E70BD48B3}" type="pres">
      <dgm:prSet presAssocID="{C2E8654A-6D5D-164C-AFBF-A7792EE046F9}" presName="hierRoot1" presStyleCnt="0">
        <dgm:presLayoutVars>
          <dgm:hierBranch val="init"/>
        </dgm:presLayoutVars>
      </dgm:prSet>
      <dgm:spPr/>
    </dgm:pt>
    <dgm:pt modelId="{779E6A3E-B0E1-7C44-8F2B-D18ADCD99902}" type="pres">
      <dgm:prSet presAssocID="{C2E8654A-6D5D-164C-AFBF-A7792EE046F9}" presName="rootComposite1" presStyleCnt="0"/>
      <dgm:spPr/>
    </dgm:pt>
    <dgm:pt modelId="{99A9EC30-0E29-4F47-A4B1-3C627FFA07D3}" type="pres">
      <dgm:prSet presAssocID="{C2E8654A-6D5D-164C-AFBF-A7792EE046F9}" presName="rootText1" presStyleLbl="node0" presStyleIdx="0" presStyleCnt="1" custLinFactNeighborX="-2010" custLinFactNeighborY="450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0F77875E-BF15-8945-A9E8-0683D90177B7}" type="pres">
      <dgm:prSet presAssocID="{C2E8654A-6D5D-164C-AFBF-A7792EE046F9}" presName="rootConnector1" presStyleLbl="node1" presStyleIdx="0" presStyleCnt="0"/>
      <dgm:spPr/>
      <dgm:t>
        <a:bodyPr/>
        <a:lstStyle/>
        <a:p>
          <a:endParaRPr lang="it-IT"/>
        </a:p>
      </dgm:t>
    </dgm:pt>
    <dgm:pt modelId="{1D6F914F-2103-1242-A844-1E8A1F96F546}" type="pres">
      <dgm:prSet presAssocID="{C2E8654A-6D5D-164C-AFBF-A7792EE046F9}" presName="hierChild2" presStyleCnt="0"/>
      <dgm:spPr/>
    </dgm:pt>
    <dgm:pt modelId="{C4E5754F-3D3C-1545-85D3-B6C0F5FCE594}" type="pres">
      <dgm:prSet presAssocID="{EA403B6D-1578-B943-8057-9D6E4FC92441}" presName="Name37" presStyleLbl="parChTrans1D2" presStyleIdx="0" presStyleCnt="3"/>
      <dgm:spPr/>
      <dgm:t>
        <a:bodyPr/>
        <a:lstStyle/>
        <a:p>
          <a:endParaRPr lang="it-IT"/>
        </a:p>
      </dgm:t>
    </dgm:pt>
    <dgm:pt modelId="{AA3422FD-729E-6A40-AF1A-20F654ACCC47}" type="pres">
      <dgm:prSet presAssocID="{E3FA0E0A-7A06-E348-9EE9-DABD2EAB0D10}" presName="hierRoot2" presStyleCnt="0">
        <dgm:presLayoutVars>
          <dgm:hierBranch val="init"/>
        </dgm:presLayoutVars>
      </dgm:prSet>
      <dgm:spPr/>
    </dgm:pt>
    <dgm:pt modelId="{7B0B7EBB-0448-1B45-A8FE-5EAE207925ED}" type="pres">
      <dgm:prSet presAssocID="{E3FA0E0A-7A06-E348-9EE9-DABD2EAB0D10}" presName="rootComposite" presStyleCnt="0"/>
      <dgm:spPr/>
    </dgm:pt>
    <dgm:pt modelId="{8896FD02-5F16-A941-85E5-CC5A80215B31}" type="pres">
      <dgm:prSet presAssocID="{E3FA0E0A-7A06-E348-9EE9-DABD2EAB0D10}" presName="rootText" presStyleLbl="node2" presStyleIdx="0" presStyleCnt="3" custScaleY="19803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FD9084A-3746-A44D-8372-E2E066484D64}" type="pres">
      <dgm:prSet presAssocID="{E3FA0E0A-7A06-E348-9EE9-DABD2EAB0D10}" presName="rootConnector" presStyleLbl="node2" presStyleIdx="0" presStyleCnt="3"/>
      <dgm:spPr/>
      <dgm:t>
        <a:bodyPr/>
        <a:lstStyle/>
        <a:p>
          <a:endParaRPr lang="it-IT"/>
        </a:p>
      </dgm:t>
    </dgm:pt>
    <dgm:pt modelId="{89FFAB0E-FCFF-0B4A-A3B4-B6F686605011}" type="pres">
      <dgm:prSet presAssocID="{E3FA0E0A-7A06-E348-9EE9-DABD2EAB0D10}" presName="hierChild4" presStyleCnt="0"/>
      <dgm:spPr/>
    </dgm:pt>
    <dgm:pt modelId="{C506C2FA-DC96-2048-9495-C3DD5F4DB87C}" type="pres">
      <dgm:prSet presAssocID="{E3FA0E0A-7A06-E348-9EE9-DABD2EAB0D10}" presName="hierChild5" presStyleCnt="0"/>
      <dgm:spPr/>
    </dgm:pt>
    <dgm:pt modelId="{C82F8CB9-CB08-0C43-9E95-3B323A061BC4}" type="pres">
      <dgm:prSet presAssocID="{590448A3-43A4-C94B-9340-415429010EDB}" presName="Name37" presStyleLbl="parChTrans1D2" presStyleIdx="1" presStyleCnt="3"/>
      <dgm:spPr/>
      <dgm:t>
        <a:bodyPr/>
        <a:lstStyle/>
        <a:p>
          <a:endParaRPr lang="it-IT"/>
        </a:p>
      </dgm:t>
    </dgm:pt>
    <dgm:pt modelId="{C45C8F6B-760C-C645-8411-738A7508BB88}" type="pres">
      <dgm:prSet presAssocID="{2DCB20A8-2518-194F-920D-119E12C7A9B6}" presName="hierRoot2" presStyleCnt="0">
        <dgm:presLayoutVars>
          <dgm:hierBranch val="init"/>
        </dgm:presLayoutVars>
      </dgm:prSet>
      <dgm:spPr/>
    </dgm:pt>
    <dgm:pt modelId="{848D62B9-295B-9B41-8063-0417BA496A01}" type="pres">
      <dgm:prSet presAssocID="{2DCB20A8-2518-194F-920D-119E12C7A9B6}" presName="rootComposite" presStyleCnt="0"/>
      <dgm:spPr/>
    </dgm:pt>
    <dgm:pt modelId="{4329599E-245F-2A48-ABE3-C5555BB8954B}" type="pres">
      <dgm:prSet presAssocID="{2DCB20A8-2518-194F-920D-119E12C7A9B6}" presName="rootText" presStyleLbl="node2" presStyleIdx="1" presStyleCnt="3" custScaleY="233096" custLinFactNeighborX="-463" custLinFactNeighborY="-185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EBC40FF-E71A-A642-A90E-0ACD88B8339A}" type="pres">
      <dgm:prSet presAssocID="{2DCB20A8-2518-194F-920D-119E12C7A9B6}" presName="rootConnector" presStyleLbl="node2" presStyleIdx="1" presStyleCnt="3"/>
      <dgm:spPr/>
      <dgm:t>
        <a:bodyPr/>
        <a:lstStyle/>
        <a:p>
          <a:endParaRPr lang="it-IT"/>
        </a:p>
      </dgm:t>
    </dgm:pt>
    <dgm:pt modelId="{FA2C199D-7A65-524B-AAD5-729B3C6ED2D9}" type="pres">
      <dgm:prSet presAssocID="{2DCB20A8-2518-194F-920D-119E12C7A9B6}" presName="hierChild4" presStyleCnt="0"/>
      <dgm:spPr/>
    </dgm:pt>
    <dgm:pt modelId="{F247E986-4A54-534F-8080-DCE97285203B}" type="pres">
      <dgm:prSet presAssocID="{2DCB20A8-2518-194F-920D-119E12C7A9B6}" presName="hierChild5" presStyleCnt="0"/>
      <dgm:spPr/>
    </dgm:pt>
    <dgm:pt modelId="{A59EF136-F9CA-E141-9814-C6FFE221B2A2}" type="pres">
      <dgm:prSet presAssocID="{11ACF661-D465-3C47-9D37-7A0D9CA5066F}" presName="Name37" presStyleLbl="parChTrans1D2" presStyleIdx="2" presStyleCnt="3"/>
      <dgm:spPr/>
      <dgm:t>
        <a:bodyPr/>
        <a:lstStyle/>
        <a:p>
          <a:endParaRPr lang="it-IT"/>
        </a:p>
      </dgm:t>
    </dgm:pt>
    <dgm:pt modelId="{27F87468-419A-B449-9FC4-D79726AEA68D}" type="pres">
      <dgm:prSet presAssocID="{C64CD6D8-210C-F646-9F10-7AA208BFE9BD}" presName="hierRoot2" presStyleCnt="0">
        <dgm:presLayoutVars>
          <dgm:hierBranch val="init"/>
        </dgm:presLayoutVars>
      </dgm:prSet>
      <dgm:spPr/>
    </dgm:pt>
    <dgm:pt modelId="{A7B805C9-3ED8-3E40-BD1D-FA0041439166}" type="pres">
      <dgm:prSet presAssocID="{C64CD6D8-210C-F646-9F10-7AA208BFE9BD}" presName="rootComposite" presStyleCnt="0"/>
      <dgm:spPr/>
    </dgm:pt>
    <dgm:pt modelId="{D0391634-16D9-3C42-8FAC-FB55785F0C96}" type="pres">
      <dgm:prSet presAssocID="{C64CD6D8-210C-F646-9F10-7AA208BFE9BD}" presName="rootText" presStyleLbl="node2" presStyleIdx="2" presStyleCnt="3" custScaleY="23297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5403D6F-8D7D-B544-9A37-362C60B2B57E}" type="pres">
      <dgm:prSet presAssocID="{C64CD6D8-210C-F646-9F10-7AA208BFE9BD}" presName="rootConnector" presStyleLbl="node2" presStyleIdx="2" presStyleCnt="3"/>
      <dgm:spPr/>
      <dgm:t>
        <a:bodyPr/>
        <a:lstStyle/>
        <a:p>
          <a:endParaRPr lang="it-IT"/>
        </a:p>
      </dgm:t>
    </dgm:pt>
    <dgm:pt modelId="{7E38AB59-25CD-B843-AB1D-57F170D3CC25}" type="pres">
      <dgm:prSet presAssocID="{C64CD6D8-210C-F646-9F10-7AA208BFE9BD}" presName="hierChild4" presStyleCnt="0"/>
      <dgm:spPr/>
    </dgm:pt>
    <dgm:pt modelId="{AA897EC5-E07A-504F-8017-3BCFB7156775}" type="pres">
      <dgm:prSet presAssocID="{C64CD6D8-210C-F646-9F10-7AA208BFE9BD}" presName="hierChild5" presStyleCnt="0"/>
      <dgm:spPr/>
    </dgm:pt>
    <dgm:pt modelId="{25A62C11-CC16-7F42-8158-EE27742F6912}" type="pres">
      <dgm:prSet presAssocID="{C2E8654A-6D5D-164C-AFBF-A7792EE046F9}" presName="hierChild3" presStyleCnt="0"/>
      <dgm:spPr/>
    </dgm:pt>
  </dgm:ptLst>
  <dgm:cxnLst>
    <dgm:cxn modelId="{670E2C2B-E17A-8840-81ED-33AF45E0CAC4}" type="presOf" srcId="{C2E8654A-6D5D-164C-AFBF-A7792EE046F9}" destId="{99A9EC30-0E29-4F47-A4B1-3C627FFA07D3}" srcOrd="0" destOrd="0" presId="urn:microsoft.com/office/officeart/2005/8/layout/orgChart1"/>
    <dgm:cxn modelId="{8AF18058-FFF6-D444-9FFD-89CD7C545C34}" type="presOf" srcId="{11ACF661-D465-3C47-9D37-7A0D9CA5066F}" destId="{A59EF136-F9CA-E141-9814-C6FFE221B2A2}" srcOrd="0" destOrd="0" presId="urn:microsoft.com/office/officeart/2005/8/layout/orgChart1"/>
    <dgm:cxn modelId="{6E231C4A-ACA5-9046-91CD-9FCE4552127D}" type="presOf" srcId="{2DCB20A8-2518-194F-920D-119E12C7A9B6}" destId="{4329599E-245F-2A48-ABE3-C5555BB8954B}" srcOrd="0" destOrd="0" presId="urn:microsoft.com/office/officeart/2005/8/layout/orgChart1"/>
    <dgm:cxn modelId="{8D55BF05-0D80-5645-AA3A-467CAD4FB9EB}" type="presOf" srcId="{2DCB20A8-2518-194F-920D-119E12C7A9B6}" destId="{7EBC40FF-E71A-A642-A90E-0ACD88B8339A}" srcOrd="1" destOrd="0" presId="urn:microsoft.com/office/officeart/2005/8/layout/orgChart1"/>
    <dgm:cxn modelId="{A9189A3F-286D-DE42-A80B-53B6C6300E70}" type="presOf" srcId="{C64CD6D8-210C-F646-9F10-7AA208BFE9BD}" destId="{F5403D6F-8D7D-B544-9A37-362C60B2B57E}" srcOrd="1" destOrd="0" presId="urn:microsoft.com/office/officeart/2005/8/layout/orgChart1"/>
    <dgm:cxn modelId="{3FF68DC7-4D92-FB44-8ADB-AA098F6041D5}" type="presOf" srcId="{E3FA0E0A-7A06-E348-9EE9-DABD2EAB0D10}" destId="{8896FD02-5F16-A941-85E5-CC5A80215B31}" srcOrd="0" destOrd="0" presId="urn:microsoft.com/office/officeart/2005/8/layout/orgChart1"/>
    <dgm:cxn modelId="{6592AB7D-4387-744E-B127-F4030F599B25}" srcId="{C2E8654A-6D5D-164C-AFBF-A7792EE046F9}" destId="{E3FA0E0A-7A06-E348-9EE9-DABD2EAB0D10}" srcOrd="0" destOrd="0" parTransId="{EA403B6D-1578-B943-8057-9D6E4FC92441}" sibTransId="{413BA728-B3DF-F64D-A38F-231A28C74F67}"/>
    <dgm:cxn modelId="{90386798-D369-344B-B3F4-EF9BDA39150F}" srcId="{C2E8654A-6D5D-164C-AFBF-A7792EE046F9}" destId="{C64CD6D8-210C-F646-9F10-7AA208BFE9BD}" srcOrd="2" destOrd="0" parTransId="{11ACF661-D465-3C47-9D37-7A0D9CA5066F}" sibTransId="{2267B08E-FF8A-CC40-930A-0C32F0E8AD48}"/>
    <dgm:cxn modelId="{4D714FA9-FF60-3D4B-AA03-075E02E62907}" type="presOf" srcId="{C2E8654A-6D5D-164C-AFBF-A7792EE046F9}" destId="{0F77875E-BF15-8945-A9E8-0683D90177B7}" srcOrd="1" destOrd="0" presId="urn:microsoft.com/office/officeart/2005/8/layout/orgChart1"/>
    <dgm:cxn modelId="{CC2190EC-15BF-954F-AC02-3F56F95C02E7}" type="presOf" srcId="{EA403B6D-1578-B943-8057-9D6E4FC92441}" destId="{C4E5754F-3D3C-1545-85D3-B6C0F5FCE594}" srcOrd="0" destOrd="0" presId="urn:microsoft.com/office/officeart/2005/8/layout/orgChart1"/>
    <dgm:cxn modelId="{679C2364-4952-454E-AE98-173DA84168DC}" type="presOf" srcId="{80DE487E-C044-9041-B41D-04CF3C4F11C4}" destId="{AE9218FF-69E0-454F-B27D-C416F56312CA}" srcOrd="0" destOrd="0" presId="urn:microsoft.com/office/officeart/2005/8/layout/orgChart1"/>
    <dgm:cxn modelId="{4ABDE2D7-3469-5A43-B60C-7F37813E4A89}" srcId="{80DE487E-C044-9041-B41D-04CF3C4F11C4}" destId="{C2E8654A-6D5D-164C-AFBF-A7792EE046F9}" srcOrd="0" destOrd="0" parTransId="{6D33AB43-14F1-C74C-8DF6-D09318067315}" sibTransId="{B0332F00-3A5B-9D45-BD30-B064554C599D}"/>
    <dgm:cxn modelId="{2898E1CC-D391-3B41-966C-854DD16A1C02}" type="presOf" srcId="{E3FA0E0A-7A06-E348-9EE9-DABD2EAB0D10}" destId="{2FD9084A-3746-A44D-8372-E2E066484D64}" srcOrd="1" destOrd="0" presId="urn:microsoft.com/office/officeart/2005/8/layout/orgChart1"/>
    <dgm:cxn modelId="{B5E7F8B7-EC4B-1E4B-A706-4102BF9EF07B}" type="presOf" srcId="{590448A3-43A4-C94B-9340-415429010EDB}" destId="{C82F8CB9-CB08-0C43-9E95-3B323A061BC4}" srcOrd="0" destOrd="0" presId="urn:microsoft.com/office/officeart/2005/8/layout/orgChart1"/>
    <dgm:cxn modelId="{5BA59418-7F6E-864C-B532-AEE07690A21A}" type="presOf" srcId="{C64CD6D8-210C-F646-9F10-7AA208BFE9BD}" destId="{D0391634-16D9-3C42-8FAC-FB55785F0C96}" srcOrd="0" destOrd="0" presId="urn:microsoft.com/office/officeart/2005/8/layout/orgChart1"/>
    <dgm:cxn modelId="{CDA8D24F-53BA-AC40-A064-035DD8E3F7BC}" srcId="{C2E8654A-6D5D-164C-AFBF-A7792EE046F9}" destId="{2DCB20A8-2518-194F-920D-119E12C7A9B6}" srcOrd="1" destOrd="0" parTransId="{590448A3-43A4-C94B-9340-415429010EDB}" sibTransId="{32E30377-2770-8A47-92EC-5FF7C83380C7}"/>
    <dgm:cxn modelId="{57E87DE8-EF7D-D948-873C-8262D0F0DECA}" type="presParOf" srcId="{AE9218FF-69E0-454F-B27D-C416F56312CA}" destId="{D7D1D95E-C709-024A-B38D-3A3E70BD48B3}" srcOrd="0" destOrd="0" presId="urn:microsoft.com/office/officeart/2005/8/layout/orgChart1"/>
    <dgm:cxn modelId="{BFDD7E6B-B940-8649-9287-F943953E21DE}" type="presParOf" srcId="{D7D1D95E-C709-024A-B38D-3A3E70BD48B3}" destId="{779E6A3E-B0E1-7C44-8F2B-D18ADCD99902}" srcOrd="0" destOrd="0" presId="urn:microsoft.com/office/officeart/2005/8/layout/orgChart1"/>
    <dgm:cxn modelId="{FE935A09-E460-564D-B15B-686AEC097B17}" type="presParOf" srcId="{779E6A3E-B0E1-7C44-8F2B-D18ADCD99902}" destId="{99A9EC30-0E29-4F47-A4B1-3C627FFA07D3}" srcOrd="0" destOrd="0" presId="urn:microsoft.com/office/officeart/2005/8/layout/orgChart1"/>
    <dgm:cxn modelId="{CB396ABA-2773-AE4E-B368-12EC3E453984}" type="presParOf" srcId="{779E6A3E-B0E1-7C44-8F2B-D18ADCD99902}" destId="{0F77875E-BF15-8945-A9E8-0683D90177B7}" srcOrd="1" destOrd="0" presId="urn:microsoft.com/office/officeart/2005/8/layout/orgChart1"/>
    <dgm:cxn modelId="{681C1298-7F60-3A47-8C55-6EF8E3CF0A51}" type="presParOf" srcId="{D7D1D95E-C709-024A-B38D-3A3E70BD48B3}" destId="{1D6F914F-2103-1242-A844-1E8A1F96F546}" srcOrd="1" destOrd="0" presId="urn:microsoft.com/office/officeart/2005/8/layout/orgChart1"/>
    <dgm:cxn modelId="{C5A2EA81-6FFC-8A47-A087-75198AF4E8FC}" type="presParOf" srcId="{1D6F914F-2103-1242-A844-1E8A1F96F546}" destId="{C4E5754F-3D3C-1545-85D3-B6C0F5FCE594}" srcOrd="0" destOrd="0" presId="urn:microsoft.com/office/officeart/2005/8/layout/orgChart1"/>
    <dgm:cxn modelId="{2B404216-7772-2940-87AE-79A1FD41AF95}" type="presParOf" srcId="{1D6F914F-2103-1242-A844-1E8A1F96F546}" destId="{AA3422FD-729E-6A40-AF1A-20F654ACCC47}" srcOrd="1" destOrd="0" presId="urn:microsoft.com/office/officeart/2005/8/layout/orgChart1"/>
    <dgm:cxn modelId="{1E7B2DC6-DD12-8F42-9580-4462C9F9C61D}" type="presParOf" srcId="{AA3422FD-729E-6A40-AF1A-20F654ACCC47}" destId="{7B0B7EBB-0448-1B45-A8FE-5EAE207925ED}" srcOrd="0" destOrd="0" presId="urn:microsoft.com/office/officeart/2005/8/layout/orgChart1"/>
    <dgm:cxn modelId="{49D783B7-5459-9247-AB13-3EAEFFE93C54}" type="presParOf" srcId="{7B0B7EBB-0448-1B45-A8FE-5EAE207925ED}" destId="{8896FD02-5F16-A941-85E5-CC5A80215B31}" srcOrd="0" destOrd="0" presId="urn:microsoft.com/office/officeart/2005/8/layout/orgChart1"/>
    <dgm:cxn modelId="{98F9CCF0-448D-BB4D-9F2B-0105F30D8117}" type="presParOf" srcId="{7B0B7EBB-0448-1B45-A8FE-5EAE207925ED}" destId="{2FD9084A-3746-A44D-8372-E2E066484D64}" srcOrd="1" destOrd="0" presId="urn:microsoft.com/office/officeart/2005/8/layout/orgChart1"/>
    <dgm:cxn modelId="{F6EEC68E-05CE-1147-BA14-056A1530D6E5}" type="presParOf" srcId="{AA3422FD-729E-6A40-AF1A-20F654ACCC47}" destId="{89FFAB0E-FCFF-0B4A-A3B4-B6F686605011}" srcOrd="1" destOrd="0" presId="urn:microsoft.com/office/officeart/2005/8/layout/orgChart1"/>
    <dgm:cxn modelId="{85917A0C-7A11-4D4A-8138-E8EE92253F98}" type="presParOf" srcId="{AA3422FD-729E-6A40-AF1A-20F654ACCC47}" destId="{C506C2FA-DC96-2048-9495-C3DD5F4DB87C}" srcOrd="2" destOrd="0" presId="urn:microsoft.com/office/officeart/2005/8/layout/orgChart1"/>
    <dgm:cxn modelId="{4116ABD3-0C3B-7547-BEC5-2AC5F1DD1532}" type="presParOf" srcId="{1D6F914F-2103-1242-A844-1E8A1F96F546}" destId="{C82F8CB9-CB08-0C43-9E95-3B323A061BC4}" srcOrd="2" destOrd="0" presId="urn:microsoft.com/office/officeart/2005/8/layout/orgChart1"/>
    <dgm:cxn modelId="{88C9800D-A851-9142-9654-290E2A25A567}" type="presParOf" srcId="{1D6F914F-2103-1242-A844-1E8A1F96F546}" destId="{C45C8F6B-760C-C645-8411-738A7508BB88}" srcOrd="3" destOrd="0" presId="urn:microsoft.com/office/officeart/2005/8/layout/orgChart1"/>
    <dgm:cxn modelId="{01151DC5-2187-DA42-80F6-9C426A196FF3}" type="presParOf" srcId="{C45C8F6B-760C-C645-8411-738A7508BB88}" destId="{848D62B9-295B-9B41-8063-0417BA496A01}" srcOrd="0" destOrd="0" presId="urn:microsoft.com/office/officeart/2005/8/layout/orgChart1"/>
    <dgm:cxn modelId="{DE0A20E0-4FFD-4143-B741-E4EEDFE49033}" type="presParOf" srcId="{848D62B9-295B-9B41-8063-0417BA496A01}" destId="{4329599E-245F-2A48-ABE3-C5555BB8954B}" srcOrd="0" destOrd="0" presId="urn:microsoft.com/office/officeart/2005/8/layout/orgChart1"/>
    <dgm:cxn modelId="{9BDA937E-C1FF-9040-8717-6E71C9273990}" type="presParOf" srcId="{848D62B9-295B-9B41-8063-0417BA496A01}" destId="{7EBC40FF-E71A-A642-A90E-0ACD88B8339A}" srcOrd="1" destOrd="0" presId="urn:microsoft.com/office/officeart/2005/8/layout/orgChart1"/>
    <dgm:cxn modelId="{8C0D1261-E8E1-7C4B-97E9-28994B2FD749}" type="presParOf" srcId="{C45C8F6B-760C-C645-8411-738A7508BB88}" destId="{FA2C199D-7A65-524B-AAD5-729B3C6ED2D9}" srcOrd="1" destOrd="0" presId="urn:microsoft.com/office/officeart/2005/8/layout/orgChart1"/>
    <dgm:cxn modelId="{843EC1A3-50F3-234A-98E8-71999292B9E7}" type="presParOf" srcId="{C45C8F6B-760C-C645-8411-738A7508BB88}" destId="{F247E986-4A54-534F-8080-DCE97285203B}" srcOrd="2" destOrd="0" presId="urn:microsoft.com/office/officeart/2005/8/layout/orgChart1"/>
    <dgm:cxn modelId="{6A8FCDC1-7355-CC44-A52A-2273CFAEA6E6}" type="presParOf" srcId="{1D6F914F-2103-1242-A844-1E8A1F96F546}" destId="{A59EF136-F9CA-E141-9814-C6FFE221B2A2}" srcOrd="4" destOrd="0" presId="urn:microsoft.com/office/officeart/2005/8/layout/orgChart1"/>
    <dgm:cxn modelId="{489E8BB2-BD88-0B4D-A3FC-D0EE75A6A6AD}" type="presParOf" srcId="{1D6F914F-2103-1242-A844-1E8A1F96F546}" destId="{27F87468-419A-B449-9FC4-D79726AEA68D}" srcOrd="5" destOrd="0" presId="urn:microsoft.com/office/officeart/2005/8/layout/orgChart1"/>
    <dgm:cxn modelId="{9AEEBC65-B119-6F4C-99E4-1B14B45961C2}" type="presParOf" srcId="{27F87468-419A-B449-9FC4-D79726AEA68D}" destId="{A7B805C9-3ED8-3E40-BD1D-FA0041439166}" srcOrd="0" destOrd="0" presId="urn:microsoft.com/office/officeart/2005/8/layout/orgChart1"/>
    <dgm:cxn modelId="{A76342F8-6865-B64A-A366-0466DEC34F85}" type="presParOf" srcId="{A7B805C9-3ED8-3E40-BD1D-FA0041439166}" destId="{D0391634-16D9-3C42-8FAC-FB55785F0C96}" srcOrd="0" destOrd="0" presId="urn:microsoft.com/office/officeart/2005/8/layout/orgChart1"/>
    <dgm:cxn modelId="{C4661F52-5DBB-394C-B01D-5E15A6930CF3}" type="presParOf" srcId="{A7B805C9-3ED8-3E40-BD1D-FA0041439166}" destId="{F5403D6F-8D7D-B544-9A37-362C60B2B57E}" srcOrd="1" destOrd="0" presId="urn:microsoft.com/office/officeart/2005/8/layout/orgChart1"/>
    <dgm:cxn modelId="{0C25DF3F-72BA-404D-8A81-E88A0AF6A966}" type="presParOf" srcId="{27F87468-419A-B449-9FC4-D79726AEA68D}" destId="{7E38AB59-25CD-B843-AB1D-57F170D3CC25}" srcOrd="1" destOrd="0" presId="urn:microsoft.com/office/officeart/2005/8/layout/orgChart1"/>
    <dgm:cxn modelId="{BC382CC9-3098-7E44-B49D-9321D89CD5C7}" type="presParOf" srcId="{27F87468-419A-B449-9FC4-D79726AEA68D}" destId="{AA897EC5-E07A-504F-8017-3BCFB7156775}" srcOrd="2" destOrd="0" presId="urn:microsoft.com/office/officeart/2005/8/layout/orgChart1"/>
    <dgm:cxn modelId="{FAFE7C4A-A5C5-7D48-810C-A09EFD6953AA}" type="presParOf" srcId="{D7D1D95E-C709-024A-B38D-3A3E70BD48B3}" destId="{25A62C11-CC16-7F42-8158-EE27742F691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7E74-F35B-CD4A-87D6-18B03E51D6C0}" type="datetimeFigureOut">
              <a:rPr lang="it-IT" smtClean="0"/>
              <a:t>31/10/2019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C7DF-A8A0-A84D-88E2-EC0D2630F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244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7E74-F35B-CD4A-87D6-18B03E51D6C0}" type="datetimeFigureOut">
              <a:rPr lang="it-IT" smtClean="0"/>
              <a:t>31/10/2019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C7DF-A8A0-A84D-88E2-EC0D2630F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852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7E74-F35B-CD4A-87D6-18B03E51D6C0}" type="datetimeFigureOut">
              <a:rPr lang="it-IT" smtClean="0"/>
              <a:t>31/10/2019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C7DF-A8A0-A84D-88E2-EC0D2630F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875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7E74-F35B-CD4A-87D6-18B03E51D6C0}" type="datetimeFigureOut">
              <a:rPr lang="it-IT" smtClean="0"/>
              <a:t>31/10/2019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C7DF-A8A0-A84D-88E2-EC0D2630F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8205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7E74-F35B-CD4A-87D6-18B03E51D6C0}" type="datetimeFigureOut">
              <a:rPr lang="it-IT" smtClean="0"/>
              <a:t>31/10/2019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C7DF-A8A0-A84D-88E2-EC0D2630F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6121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7E74-F35B-CD4A-87D6-18B03E51D6C0}" type="datetimeFigureOut">
              <a:rPr lang="it-IT" smtClean="0"/>
              <a:t>31/10/2019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C7DF-A8A0-A84D-88E2-EC0D2630F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03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7E74-F35B-CD4A-87D6-18B03E51D6C0}" type="datetimeFigureOut">
              <a:rPr lang="it-IT" smtClean="0"/>
              <a:t>31/10/2019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C7DF-A8A0-A84D-88E2-EC0D2630F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64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7E74-F35B-CD4A-87D6-18B03E51D6C0}" type="datetimeFigureOut">
              <a:rPr lang="it-IT" smtClean="0"/>
              <a:t>31/10/2019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C7DF-A8A0-A84D-88E2-EC0D2630F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240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7E74-F35B-CD4A-87D6-18B03E51D6C0}" type="datetimeFigureOut">
              <a:rPr lang="it-IT" smtClean="0"/>
              <a:t>31/10/2019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C7DF-A8A0-A84D-88E2-EC0D2630F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10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7E74-F35B-CD4A-87D6-18B03E51D6C0}" type="datetimeFigureOut">
              <a:rPr lang="it-IT" smtClean="0"/>
              <a:t>31/10/2019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C7DF-A8A0-A84D-88E2-EC0D2630F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594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7E74-F35B-CD4A-87D6-18B03E51D6C0}" type="datetimeFigureOut">
              <a:rPr lang="it-IT" smtClean="0"/>
              <a:t>31/10/2019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C7DF-A8A0-A84D-88E2-EC0D2630F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94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7E74-F35B-CD4A-87D6-18B03E51D6C0}" type="datetimeFigureOut">
              <a:rPr lang="it-IT" smtClean="0"/>
              <a:t>31/10/2019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DC7DF-A8A0-A84D-88E2-EC0D2630F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094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5457" y="270777"/>
            <a:ext cx="8229600" cy="1538241"/>
          </a:xfrm>
        </p:spPr>
        <p:txBody>
          <a:bodyPr>
            <a:normAutofit/>
          </a:bodyPr>
          <a:lstStyle/>
          <a:p>
            <a:pPr algn="r"/>
            <a:r>
              <a:rPr lang="it-IT" sz="2000" dirty="0" smtClean="0">
                <a:solidFill>
                  <a:srgbClr val="3366FF"/>
                </a:solidFill>
              </a:rPr>
              <a:t/>
            </a:r>
            <a:br>
              <a:rPr lang="it-IT" sz="2000" dirty="0" smtClean="0">
                <a:solidFill>
                  <a:srgbClr val="3366FF"/>
                </a:solidFill>
              </a:rPr>
            </a:br>
            <a:endParaRPr lang="it-IT" sz="2000" dirty="0">
              <a:solidFill>
                <a:srgbClr val="3366FF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48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sz="2800" b="1" dirty="0" smtClean="0">
                <a:solidFill>
                  <a:srgbClr val="3366FF"/>
                </a:solidFill>
              </a:rPr>
              <a:t>             </a:t>
            </a:r>
            <a:r>
              <a:rPr lang="it-IT" sz="2800" b="1" i="1" dirty="0" smtClean="0">
                <a:solidFill>
                  <a:srgbClr val="3366FF"/>
                </a:solidFill>
              </a:rPr>
              <a:t>Corso </a:t>
            </a:r>
            <a:r>
              <a:rPr lang="it-IT" sz="2800" b="1" i="1" dirty="0">
                <a:solidFill>
                  <a:srgbClr val="3366FF"/>
                </a:solidFill>
              </a:rPr>
              <a:t>di specializzazione </a:t>
            </a:r>
            <a:r>
              <a:rPr lang="it-IT" sz="2800" b="1" i="1" dirty="0" smtClean="0">
                <a:solidFill>
                  <a:srgbClr val="3366FF"/>
                </a:solidFill>
              </a:rPr>
              <a:t> per il sostegno SSSG</a:t>
            </a:r>
            <a:r>
              <a:rPr lang="it-IT" sz="2800" b="1" i="1" dirty="0">
                <a:solidFill>
                  <a:srgbClr val="3366FF"/>
                </a:solidFill>
              </a:rPr>
              <a:t/>
            </a:r>
            <a:br>
              <a:rPr lang="it-IT" sz="2800" b="1" i="1" dirty="0">
                <a:solidFill>
                  <a:srgbClr val="3366FF"/>
                </a:solidFill>
              </a:rPr>
            </a:br>
            <a:endParaRPr lang="it-IT" sz="2800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sz="2800" i="1" dirty="0" smtClean="0">
                <a:solidFill>
                  <a:srgbClr val="FF0000"/>
                </a:solidFill>
              </a:rPr>
              <a:t>Modulo G3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rgbClr val="FF0000"/>
                </a:solidFill>
              </a:rPr>
              <a:t>PROGETTAZIONE DEL POF,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rgbClr val="FF0000"/>
                </a:solidFill>
              </a:rPr>
              <a:t>DEL </a:t>
            </a:r>
            <a:r>
              <a:rPr lang="it-IT" dirty="0">
                <a:solidFill>
                  <a:srgbClr val="FF0000"/>
                </a:solidFill>
              </a:rPr>
              <a:t>PEI-</a:t>
            </a:r>
            <a:r>
              <a:rPr lang="it-IT" dirty="0" smtClean="0">
                <a:solidFill>
                  <a:srgbClr val="FF0000"/>
                </a:solidFill>
              </a:rPr>
              <a:t>PROGETTO DI </a:t>
            </a:r>
            <a:r>
              <a:rPr lang="it-IT" dirty="0">
                <a:solidFill>
                  <a:srgbClr val="FF0000"/>
                </a:solidFill>
              </a:rPr>
              <a:t>VITA </a:t>
            </a:r>
            <a:endParaRPr lang="it-IT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rgbClr val="FF0000"/>
                </a:solidFill>
              </a:rPr>
              <a:t>E </a:t>
            </a:r>
            <a:r>
              <a:rPr lang="it-IT" dirty="0">
                <a:solidFill>
                  <a:srgbClr val="FF0000"/>
                </a:solidFill>
              </a:rPr>
              <a:t>MODELLI DI QUALITA’DELLA VITA: </a:t>
            </a:r>
            <a:endParaRPr lang="it-IT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rgbClr val="FF0000"/>
                </a:solidFill>
              </a:rPr>
              <a:t>DALLA </a:t>
            </a:r>
            <a:r>
              <a:rPr lang="it-IT" dirty="0">
                <a:solidFill>
                  <a:srgbClr val="FF0000"/>
                </a:solidFill>
              </a:rPr>
              <a:t>PROGRAMMAZIONE ALLA </a:t>
            </a:r>
            <a:r>
              <a:rPr lang="it-IT" dirty="0" smtClean="0">
                <a:solidFill>
                  <a:srgbClr val="FF0000"/>
                </a:solidFill>
              </a:rPr>
              <a:t>VALUTAZIONE</a:t>
            </a:r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sz="2000" dirty="0" smtClean="0">
                <a:solidFill>
                  <a:srgbClr val="3366FF"/>
                </a:solidFill>
              </a:rPr>
              <a:t>Professoressa Annalisa Piaggesi</a:t>
            </a:r>
            <a:endParaRPr lang="it-IT" sz="2000" dirty="0">
              <a:solidFill>
                <a:srgbClr val="3366FF"/>
              </a:solidFill>
            </a:endParaRPr>
          </a:p>
        </p:txBody>
      </p:sp>
      <p:pic>
        <p:nvPicPr>
          <p:cNvPr id="4" name="Immagine 3" descr="logo università Macer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38" y="189927"/>
            <a:ext cx="3141353" cy="118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92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67618"/>
            <a:ext cx="8229600" cy="5758546"/>
          </a:xfrm>
        </p:spPr>
        <p:txBody>
          <a:bodyPr/>
          <a:lstStyle/>
          <a:p>
            <a:pPr marL="0" indent="0">
              <a:buNone/>
            </a:pPr>
            <a:r>
              <a:rPr lang="it-IT" sz="2800" dirty="0" smtClean="0">
                <a:solidFill>
                  <a:srgbClr val="3366FF"/>
                </a:solidFill>
              </a:rPr>
              <a:t>Un significativo cambiamento di atteggiamenti di pensiero intorno ai “DIVERSI” è avvenuto verso la metà del 700, con attribuzione di etichetta </a:t>
            </a:r>
            <a:r>
              <a:rPr lang="it-IT" sz="2800" i="1" dirty="0" err="1" smtClean="0">
                <a:solidFill>
                  <a:srgbClr val="3366FF"/>
                </a:solidFill>
              </a:rPr>
              <a:t>sauvage</a:t>
            </a:r>
            <a:r>
              <a:rPr lang="it-IT" sz="2800" i="1" dirty="0" smtClean="0">
                <a:solidFill>
                  <a:srgbClr val="3366FF"/>
                </a:solidFill>
              </a:rPr>
              <a:t> </a:t>
            </a:r>
            <a:r>
              <a:rPr lang="it-IT" sz="2800" dirty="0" smtClean="0">
                <a:solidFill>
                  <a:srgbClr val="3366FF"/>
                </a:solidFill>
              </a:rPr>
              <a:t>(selvaggio)</a:t>
            </a:r>
          </a:p>
          <a:p>
            <a:pPr marL="0" indent="0">
              <a:buNone/>
            </a:pPr>
            <a:endParaRPr lang="it-IT" sz="28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sz="2800" dirty="0" smtClean="0">
              <a:solidFill>
                <a:srgbClr val="3366FF"/>
              </a:solidFill>
            </a:endParaRPr>
          </a:p>
          <a:p>
            <a:pPr marL="0" indent="0" algn="just">
              <a:buNone/>
            </a:pPr>
            <a:r>
              <a:rPr lang="it-IT" sz="2800" dirty="0" smtClean="0">
                <a:solidFill>
                  <a:srgbClr val="3366FF"/>
                </a:solidFill>
              </a:rPr>
              <a:t>In questo contesto scientifico, le varie forme di anomalie trovano una prima forma di riconoscimento socio-culturale e una prima strada per rendersi visibili alla scienza del tempo, anche da punto di vista dell’educazione</a:t>
            </a:r>
          </a:p>
          <a:p>
            <a:pPr marL="0" indent="0" algn="just">
              <a:buNone/>
            </a:pPr>
            <a:endParaRPr lang="it-IT" sz="2800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Freccia giù 3"/>
          <p:cNvSpPr/>
          <p:nvPr/>
        </p:nvSpPr>
        <p:spPr>
          <a:xfrm>
            <a:off x="2718411" y="2144429"/>
            <a:ext cx="484632" cy="83549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/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48836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CF 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r="8530"/>
          <a:stretch>
            <a:fillRect/>
          </a:stretch>
        </p:blipFill>
        <p:spPr>
          <a:xfrm>
            <a:off x="457200" y="542925"/>
            <a:ext cx="8229600" cy="5583238"/>
          </a:xfrm>
        </p:spPr>
      </p:pic>
    </p:spTree>
    <p:extLst>
      <p:ext uri="{BB962C8B-B14F-4D97-AF65-F5344CB8AC3E}">
        <p14:creationId xmlns:p14="http://schemas.microsoft.com/office/powerpoint/2010/main" val="3333288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BES 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1" b="4681"/>
          <a:stretch>
            <a:fillRect/>
          </a:stretch>
        </p:blipFill>
        <p:spPr>
          <a:xfrm>
            <a:off x="457200" y="531813"/>
            <a:ext cx="8229600" cy="5594350"/>
          </a:xfrm>
        </p:spPr>
      </p:pic>
    </p:spTree>
    <p:extLst>
      <p:ext uri="{BB962C8B-B14F-4D97-AF65-F5344CB8AC3E}">
        <p14:creationId xmlns:p14="http://schemas.microsoft.com/office/powerpoint/2010/main" val="306820603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BES 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>
            <a:off x="457200" y="639763"/>
            <a:ext cx="8229600" cy="5486400"/>
          </a:xfrm>
        </p:spPr>
      </p:pic>
    </p:spTree>
    <p:extLst>
      <p:ext uri="{BB962C8B-B14F-4D97-AF65-F5344CB8AC3E}">
        <p14:creationId xmlns:p14="http://schemas.microsoft.com/office/powerpoint/2010/main" val="378764756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BES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7" b="3807"/>
          <a:stretch>
            <a:fillRect/>
          </a:stretch>
        </p:blipFill>
        <p:spPr>
          <a:xfrm>
            <a:off x="457200" y="423863"/>
            <a:ext cx="8229600" cy="5702300"/>
          </a:xfrm>
        </p:spPr>
      </p:pic>
    </p:spTree>
    <p:extLst>
      <p:ext uri="{BB962C8B-B14F-4D97-AF65-F5344CB8AC3E}">
        <p14:creationId xmlns:p14="http://schemas.microsoft.com/office/powerpoint/2010/main" val="412683184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BES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4" b="4064"/>
          <a:stretch>
            <a:fillRect/>
          </a:stretch>
        </p:blipFill>
        <p:spPr>
          <a:xfrm>
            <a:off x="457200" y="455613"/>
            <a:ext cx="8229600" cy="5670550"/>
          </a:xfrm>
        </p:spPr>
      </p:pic>
    </p:spTree>
    <p:extLst>
      <p:ext uri="{BB962C8B-B14F-4D97-AF65-F5344CB8AC3E}">
        <p14:creationId xmlns:p14="http://schemas.microsoft.com/office/powerpoint/2010/main" val="301666569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BES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8" b="5118"/>
          <a:stretch>
            <a:fillRect/>
          </a:stretch>
        </p:blipFill>
        <p:spPr>
          <a:xfrm>
            <a:off x="457200" y="585788"/>
            <a:ext cx="8229600" cy="5540375"/>
          </a:xfrm>
        </p:spPr>
      </p:pic>
    </p:spTree>
    <p:extLst>
      <p:ext uri="{BB962C8B-B14F-4D97-AF65-F5344CB8AC3E}">
        <p14:creationId xmlns:p14="http://schemas.microsoft.com/office/powerpoint/2010/main" val="273896170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BES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4" b="4244"/>
          <a:stretch>
            <a:fillRect/>
          </a:stretch>
        </p:blipFill>
        <p:spPr>
          <a:xfrm>
            <a:off x="457200" y="477838"/>
            <a:ext cx="8229600" cy="5648325"/>
          </a:xfrm>
        </p:spPr>
      </p:pic>
    </p:spTree>
    <p:extLst>
      <p:ext uri="{BB962C8B-B14F-4D97-AF65-F5344CB8AC3E}">
        <p14:creationId xmlns:p14="http://schemas.microsoft.com/office/powerpoint/2010/main" val="225972649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BES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" b="3356"/>
          <a:stretch>
            <a:fillRect/>
          </a:stretch>
        </p:blipFill>
        <p:spPr>
          <a:xfrm>
            <a:off x="457200" y="368300"/>
            <a:ext cx="8229600" cy="5757863"/>
          </a:xfrm>
        </p:spPr>
      </p:pic>
    </p:spTree>
    <p:extLst>
      <p:ext uri="{BB962C8B-B14F-4D97-AF65-F5344CB8AC3E}">
        <p14:creationId xmlns:p14="http://schemas.microsoft.com/office/powerpoint/2010/main" val="18275357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BES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031279"/>
            <a:ext cx="8229600" cy="4975474"/>
          </a:xfrm>
        </p:spPr>
      </p:pic>
      <p:pic>
        <p:nvPicPr>
          <p:cNvPr id="5" name="Immagine 4" descr="BES 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1569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BES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8" b="5028"/>
          <a:stretch>
            <a:fillRect/>
          </a:stretch>
        </p:blipFill>
        <p:spPr>
          <a:xfrm>
            <a:off x="457200" y="574675"/>
            <a:ext cx="8229600" cy="5551488"/>
          </a:xfrm>
        </p:spPr>
      </p:pic>
    </p:spTree>
    <p:extLst>
      <p:ext uri="{BB962C8B-B14F-4D97-AF65-F5344CB8AC3E}">
        <p14:creationId xmlns:p14="http://schemas.microsoft.com/office/powerpoint/2010/main" val="3479235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90416"/>
            <a:ext cx="8229600" cy="5535748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E’ all’interno di questo clima culturale, in cui si ha una particolare sensibilità verso tutto ciò che è </a:t>
            </a:r>
            <a:r>
              <a:rPr lang="it-IT" b="1" i="1" dirty="0" smtClean="0">
                <a:solidFill>
                  <a:srgbClr val="3366FF"/>
                </a:solidFill>
              </a:rPr>
              <a:t>naturale-selvaggio</a:t>
            </a:r>
            <a:r>
              <a:rPr lang="it-IT" dirty="0" smtClean="0">
                <a:solidFill>
                  <a:srgbClr val="3366FF"/>
                </a:solidFill>
              </a:rPr>
              <a:t>, che si colloca anche quello che è considerato il </a:t>
            </a:r>
            <a:r>
              <a:rPr lang="it-IT" b="1" dirty="0" smtClean="0">
                <a:solidFill>
                  <a:srgbClr val="FF0000"/>
                </a:solidFill>
              </a:rPr>
              <a:t>primo esperimento scientifico di EDUCAZIONE SPECIALE, </a:t>
            </a:r>
            <a:r>
              <a:rPr lang="it-IT" dirty="0" smtClean="0">
                <a:solidFill>
                  <a:srgbClr val="3366FF"/>
                </a:solidFill>
              </a:rPr>
              <a:t>documentato dal famoso medico Jean-Marco-</a:t>
            </a:r>
            <a:r>
              <a:rPr lang="it-IT" dirty="0" err="1" smtClean="0">
                <a:solidFill>
                  <a:srgbClr val="3366FF"/>
                </a:solidFill>
              </a:rPr>
              <a:t>Gaspard</a:t>
            </a:r>
            <a:r>
              <a:rPr lang="it-IT" dirty="0" smtClean="0">
                <a:solidFill>
                  <a:srgbClr val="3366FF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Itard</a:t>
            </a:r>
            <a:r>
              <a:rPr lang="it-IT" dirty="0" smtClean="0">
                <a:solidFill>
                  <a:srgbClr val="3366FF"/>
                </a:solidFill>
              </a:rPr>
              <a:t> (1774-1838), il quale decise di provare ad educare un ragazzo selvaggio, al quale attributi il nome di Victor, trovato nella foresta  dell’</a:t>
            </a:r>
            <a:r>
              <a:rPr lang="it-IT" dirty="0" err="1" smtClean="0">
                <a:solidFill>
                  <a:srgbClr val="3366FF"/>
                </a:solidFill>
              </a:rPr>
              <a:t>Aveyron</a:t>
            </a:r>
            <a:r>
              <a:rPr lang="it-IT" dirty="0" smtClean="0">
                <a:solidFill>
                  <a:srgbClr val="3366FF"/>
                </a:solidFill>
              </a:rPr>
              <a:t>, in Francia, alla fine del 700.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2229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BES2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" b="5736"/>
          <a:stretch>
            <a:fillRect/>
          </a:stretch>
        </p:blipFill>
        <p:spPr>
          <a:xfrm>
            <a:off x="457200" y="661988"/>
            <a:ext cx="8229600" cy="5464175"/>
          </a:xfrm>
        </p:spPr>
      </p:pic>
      <p:pic>
        <p:nvPicPr>
          <p:cNvPr id="5" name="Immagine 4" descr="BES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739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56478"/>
            <a:ext cx="8229600" cy="5769686"/>
          </a:xfrm>
        </p:spPr>
        <p:txBody>
          <a:bodyPr/>
          <a:lstStyle/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IL SISTEMA DI CLASSIFICAZIONE ICF A SCUOLA</a:t>
            </a:r>
          </a:p>
          <a:p>
            <a:pPr marL="0" indent="0">
              <a:buNone/>
            </a:pP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1" descr="ICF 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8" b="5208"/>
          <a:stretch>
            <a:fillRect/>
          </a:stretch>
        </p:blipFill>
        <p:spPr>
          <a:xfrm>
            <a:off x="813294" y="1268151"/>
            <a:ext cx="7230529" cy="485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1376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89638"/>
            <a:ext cx="8229600" cy="5836526"/>
          </a:xfrm>
        </p:spPr>
        <p:txBody>
          <a:bodyPr/>
          <a:lstStyle/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DECRETO LEGISLATIVO 13 aprile 2017, n. 66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Norme per la promozione dell’inclusione scolastica degli studenti con disabilità</a:t>
            </a: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it-IT" sz="2400" dirty="0" smtClean="0">
                <a:solidFill>
                  <a:srgbClr val="3366FF"/>
                </a:solidFill>
              </a:rPr>
              <a:t>Art. 1-l’inclusione scolastica </a:t>
            </a:r>
            <a:r>
              <a:rPr lang="mr-IN" sz="2400" dirty="0" smtClean="0">
                <a:solidFill>
                  <a:srgbClr val="3366FF"/>
                </a:solidFill>
              </a:rPr>
              <a:t>…</a:t>
            </a:r>
            <a:r>
              <a:rPr lang="it-IT" sz="2400" dirty="0" smtClean="0">
                <a:solidFill>
                  <a:srgbClr val="3366FF"/>
                </a:solidFill>
              </a:rPr>
              <a:t> risponde ai differenti bisogni educativi e si realizza attraverso strategie educative e didattiche finalizzate allo sviluppo delle potenzialità di ciascuno nel rispetto del diritto </a:t>
            </a:r>
            <a:r>
              <a:rPr lang="it-IT" sz="2400" dirty="0" err="1" smtClean="0">
                <a:solidFill>
                  <a:srgbClr val="3366FF"/>
                </a:solidFill>
              </a:rPr>
              <a:t>al’autodeterminazione</a:t>
            </a:r>
            <a:r>
              <a:rPr lang="it-IT" sz="2400" dirty="0" smtClean="0">
                <a:solidFill>
                  <a:srgbClr val="3366FF"/>
                </a:solidFill>
              </a:rPr>
              <a:t> ..</a:t>
            </a:r>
          </a:p>
          <a:p>
            <a:pPr marL="0" indent="0" algn="just">
              <a:buNone/>
            </a:pPr>
            <a:endParaRPr lang="it-IT" sz="2400" dirty="0">
              <a:solidFill>
                <a:srgbClr val="3366FF"/>
              </a:solidFill>
            </a:endParaRPr>
          </a:p>
          <a:p>
            <a:pPr marL="0" indent="0" algn="just">
              <a:buNone/>
            </a:pPr>
            <a:r>
              <a:rPr lang="it-IT" sz="2400" dirty="0" smtClean="0">
                <a:solidFill>
                  <a:srgbClr val="3366FF"/>
                </a:solidFill>
              </a:rPr>
              <a:t>Art. 2- l’inclusione scolastica è attuata attraverso la definizione e la condivisione del Piano Educativo Individualizzato (PEI</a:t>
            </a:r>
            <a:r>
              <a:rPr lang="it-IT" sz="1800" dirty="0" smtClean="0">
                <a:solidFill>
                  <a:srgbClr val="3366FF"/>
                </a:solidFill>
              </a:rPr>
              <a:t>)..</a:t>
            </a:r>
            <a:endParaRPr lang="it-IT" sz="1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20177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56996"/>
            <a:ext cx="8229600" cy="5569168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Altre modifiche alla legge 104/ 92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>
                <a:solidFill>
                  <a:srgbClr val="3366FF"/>
                </a:solidFill>
              </a:rPr>
              <a:t>Le commissioni mediche sono composte da </a:t>
            </a:r>
            <a:r>
              <a:rPr lang="it-IT" b="1" u="sng" dirty="0" smtClean="0">
                <a:solidFill>
                  <a:srgbClr val="3366FF"/>
                </a:solidFill>
              </a:rPr>
              <a:t>un medico legale</a:t>
            </a:r>
            <a:r>
              <a:rPr lang="it-IT" dirty="0" smtClean="0">
                <a:solidFill>
                  <a:srgbClr val="3366FF"/>
                </a:solidFill>
              </a:rPr>
              <a:t>, con funzioni di presidente, e da </a:t>
            </a:r>
            <a:r>
              <a:rPr lang="it-IT" b="1" u="sng" dirty="0" smtClean="0">
                <a:solidFill>
                  <a:srgbClr val="3366FF"/>
                </a:solidFill>
              </a:rPr>
              <a:t>due medici specialisti in pediatria</a:t>
            </a:r>
            <a:r>
              <a:rPr lang="it-IT" dirty="0" smtClean="0">
                <a:solidFill>
                  <a:srgbClr val="3366FF"/>
                </a:solidFill>
              </a:rPr>
              <a:t>, </a:t>
            </a:r>
            <a:r>
              <a:rPr lang="it-IT" dirty="0">
                <a:solidFill>
                  <a:srgbClr val="3366FF"/>
                </a:solidFill>
              </a:rPr>
              <a:t>u</a:t>
            </a:r>
            <a:r>
              <a:rPr lang="it-IT" dirty="0" smtClean="0">
                <a:solidFill>
                  <a:srgbClr val="3366FF"/>
                </a:solidFill>
              </a:rPr>
              <a:t>n </a:t>
            </a:r>
            <a:r>
              <a:rPr lang="it-IT" b="1" u="sng" dirty="0" smtClean="0">
                <a:solidFill>
                  <a:srgbClr val="3366FF"/>
                </a:solidFill>
              </a:rPr>
              <a:t>neuropsichiatria infantile </a:t>
            </a:r>
            <a:r>
              <a:rPr lang="it-IT" dirty="0" smtClean="0">
                <a:solidFill>
                  <a:srgbClr val="3366FF"/>
                </a:solidFill>
              </a:rPr>
              <a:t>o nella specializzazione inerente la condizione di salute del soggetto.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     Tali commissioni sono integrate da un   </a:t>
            </a:r>
            <a:r>
              <a:rPr lang="it-IT" b="1" u="sng" dirty="0" smtClean="0">
                <a:solidFill>
                  <a:srgbClr val="3366FF"/>
                </a:solidFill>
              </a:rPr>
              <a:t>assistente sociale </a:t>
            </a:r>
            <a:r>
              <a:rPr lang="it-IT" dirty="0" smtClean="0">
                <a:solidFill>
                  <a:srgbClr val="3366FF"/>
                </a:solidFill>
              </a:rPr>
              <a:t>individuato dal medico INPS.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5759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90156"/>
            <a:ext cx="8229600" cy="56360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>
                <a:solidFill>
                  <a:srgbClr val="3366FF"/>
                </a:solidFill>
              </a:rPr>
              <a:t>2</a:t>
            </a:r>
            <a:r>
              <a:rPr lang="it-IT" dirty="0" smtClean="0">
                <a:solidFill>
                  <a:srgbClr val="3366FF"/>
                </a:solidFill>
              </a:rPr>
              <a:t>.Successivamente </a:t>
            </a:r>
            <a:r>
              <a:rPr lang="it-IT" b="1" u="sng" dirty="0" smtClean="0">
                <a:solidFill>
                  <a:srgbClr val="3366FF"/>
                </a:solidFill>
              </a:rPr>
              <a:t>all’accertamento della condizione di disabilità</a:t>
            </a:r>
            <a:r>
              <a:rPr lang="it-IT" dirty="0" smtClean="0">
                <a:solidFill>
                  <a:srgbClr val="3366FF"/>
                </a:solidFill>
              </a:rPr>
              <a:t> del soggetto è redatto il </a:t>
            </a:r>
            <a:r>
              <a:rPr lang="it-IT" dirty="0" smtClean="0">
                <a:solidFill>
                  <a:srgbClr val="FF0000"/>
                </a:solidFill>
              </a:rPr>
              <a:t>PROFILO DI FUNZIONAMENTO </a:t>
            </a:r>
            <a:r>
              <a:rPr lang="it-IT" dirty="0" smtClean="0">
                <a:solidFill>
                  <a:srgbClr val="3366FF"/>
                </a:solidFill>
              </a:rPr>
              <a:t>secondo i criteri del modello </a:t>
            </a:r>
            <a:r>
              <a:rPr lang="it-IT" dirty="0" err="1" smtClean="0">
                <a:solidFill>
                  <a:srgbClr val="3366FF"/>
                </a:solidFill>
              </a:rPr>
              <a:t>bio</a:t>
            </a:r>
            <a:r>
              <a:rPr lang="it-IT" dirty="0" smtClean="0">
                <a:solidFill>
                  <a:srgbClr val="3366FF"/>
                </a:solidFill>
              </a:rPr>
              <a:t>-</a:t>
            </a:r>
            <a:r>
              <a:rPr lang="it-IT" dirty="0" err="1" smtClean="0">
                <a:solidFill>
                  <a:srgbClr val="3366FF"/>
                </a:solidFill>
              </a:rPr>
              <a:t>psico</a:t>
            </a:r>
            <a:r>
              <a:rPr lang="it-IT" dirty="0" smtClean="0">
                <a:solidFill>
                  <a:srgbClr val="3366FF"/>
                </a:solidFill>
              </a:rPr>
              <a:t>-sociale, dell’ICF, ai fini della formulazione del progetto individuale, nonché per la </a:t>
            </a:r>
            <a:r>
              <a:rPr lang="it-IT" dirty="0" smtClean="0">
                <a:solidFill>
                  <a:srgbClr val="FF0000"/>
                </a:solidFill>
              </a:rPr>
              <a:t>predisposizione del PEI.</a:t>
            </a:r>
          </a:p>
          <a:p>
            <a:pPr marL="0" indent="0" algn="just">
              <a:buNone/>
            </a:pP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1837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90416"/>
            <a:ext cx="8229600" cy="5535748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 </a:t>
            </a:r>
            <a:r>
              <a:rPr lang="it-IT" dirty="0" smtClean="0">
                <a:solidFill>
                  <a:srgbClr val="3366FF"/>
                </a:solidFill>
              </a:rPr>
              <a:t>la DIAGNOSI FUNZIONALE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rgbClr val="3366FF"/>
                </a:solidFill>
              </a:rPr>
              <a:t>(Sostituita dalla </a:t>
            </a:r>
          </a:p>
          <a:p>
            <a:pPr marL="0" indent="0" algn="ctr">
              <a:buNone/>
            </a:pPr>
            <a:r>
              <a:rPr lang="it-IT" b="1" dirty="0" smtClean="0">
                <a:solidFill>
                  <a:srgbClr val="FF0000"/>
                </a:solidFill>
              </a:rPr>
              <a:t>CERTIFICAZIONE DELLA DISABILITA’)</a:t>
            </a:r>
            <a:endParaRPr lang="it-IT" dirty="0">
              <a:solidFill>
                <a:srgbClr val="3366FF"/>
              </a:solidFill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rgbClr val="3366FF"/>
                </a:solidFill>
              </a:rPr>
              <a:t>ed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rgbClr val="3366FF"/>
                </a:solidFill>
              </a:rPr>
              <a:t>Il  PROFILO DINAMICO FUNZIONALE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rgbClr val="3366FF"/>
                </a:solidFill>
              </a:rPr>
              <a:t> lasceranno il posto ad un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rgbClr val="FF0000"/>
                </a:solidFill>
              </a:rPr>
              <a:t>nuovo documento </a:t>
            </a:r>
          </a:p>
          <a:p>
            <a:pPr marL="0" indent="0" algn="ctr">
              <a:buNone/>
            </a:pPr>
            <a:r>
              <a:rPr lang="it-IT" b="1" dirty="0" smtClean="0">
                <a:solidFill>
                  <a:srgbClr val="FF0000"/>
                </a:solidFill>
              </a:rPr>
              <a:t>IL PROFILO DI FUNZIONAMENTO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285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23058"/>
            <a:ext cx="8229600" cy="604915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sz="5100" b="1" dirty="0">
                <a:solidFill>
                  <a:srgbClr val="FF0000"/>
                </a:solidFill>
              </a:rPr>
              <a:t>Il PROFILO DI FUNZIONAMENTO </a:t>
            </a:r>
            <a:r>
              <a:rPr lang="it-IT" sz="5100" dirty="0" smtClean="0">
                <a:solidFill>
                  <a:srgbClr val="FF0000"/>
                </a:solidFill>
              </a:rPr>
              <a:t>( comprende la DIAGNOSI </a:t>
            </a:r>
            <a:r>
              <a:rPr lang="it-IT" sz="5100" dirty="0">
                <a:solidFill>
                  <a:srgbClr val="FF0000"/>
                </a:solidFill>
              </a:rPr>
              <a:t>FUNZIONALE E PROFILO DINAMICO </a:t>
            </a:r>
            <a:r>
              <a:rPr lang="it-IT" sz="5100" dirty="0" smtClean="0">
                <a:solidFill>
                  <a:srgbClr val="FF0000"/>
                </a:solidFill>
              </a:rPr>
              <a:t>FUNZIONALE)</a:t>
            </a:r>
          </a:p>
          <a:p>
            <a:pPr marL="0" indent="0">
              <a:buNone/>
            </a:pPr>
            <a:endParaRPr lang="it-IT" sz="5100" dirty="0">
              <a:solidFill>
                <a:srgbClr val="3366FF"/>
              </a:solidFill>
            </a:endParaRPr>
          </a:p>
          <a:p>
            <a:pPr marL="457200" indent="-457200">
              <a:buAutoNum type="alphaLcPeriod"/>
            </a:pPr>
            <a:r>
              <a:rPr lang="it-IT" sz="3400" b="1" dirty="0" smtClean="0">
                <a:solidFill>
                  <a:srgbClr val="3366FF"/>
                </a:solidFill>
              </a:rPr>
              <a:t>è il documento propedeutico e necessario alla predisposizione del PROGETTO INDIVIDUALE  e del PEI;</a:t>
            </a:r>
          </a:p>
          <a:p>
            <a:pPr marL="457200" indent="-457200">
              <a:buAutoNum type="alphaLcPeriod"/>
            </a:pPr>
            <a:endParaRPr lang="it-IT" sz="3400" b="1" dirty="0" smtClean="0">
              <a:solidFill>
                <a:srgbClr val="3366FF"/>
              </a:solidFill>
            </a:endParaRPr>
          </a:p>
          <a:p>
            <a:pPr marL="457200" indent="-457200">
              <a:buAutoNum type="alphaLcPeriod"/>
            </a:pPr>
            <a:r>
              <a:rPr lang="it-IT" sz="3400" b="1" dirty="0" smtClean="0">
                <a:solidFill>
                  <a:srgbClr val="3366FF"/>
                </a:solidFill>
              </a:rPr>
              <a:t>Si redige successivamente all’accertamento della condizione di disabilità;</a:t>
            </a:r>
          </a:p>
          <a:p>
            <a:pPr marL="457200" indent="-457200">
              <a:buAutoNum type="alphaLcPeriod"/>
            </a:pPr>
            <a:endParaRPr lang="it-IT" sz="3400" b="1" dirty="0" smtClean="0">
              <a:solidFill>
                <a:srgbClr val="3366FF"/>
              </a:solidFill>
            </a:endParaRPr>
          </a:p>
          <a:p>
            <a:pPr marL="457200" indent="-457200">
              <a:buFont typeface="Arial"/>
              <a:buAutoNum type="alphaLcPeriod"/>
            </a:pPr>
            <a:r>
              <a:rPr lang="it-IT" sz="3400" b="1" dirty="0" smtClean="0">
                <a:solidFill>
                  <a:srgbClr val="3366FF"/>
                </a:solidFill>
              </a:rPr>
              <a:t>È redatto secondo i criteri del modello </a:t>
            </a:r>
            <a:r>
              <a:rPr lang="it-IT" sz="3400" b="1" dirty="0" err="1" smtClean="0">
                <a:solidFill>
                  <a:srgbClr val="3366FF"/>
                </a:solidFill>
              </a:rPr>
              <a:t>bio</a:t>
            </a:r>
            <a:r>
              <a:rPr lang="it-IT" sz="3400" b="1" dirty="0" smtClean="0">
                <a:solidFill>
                  <a:srgbClr val="3366FF"/>
                </a:solidFill>
              </a:rPr>
              <a:t>-</a:t>
            </a:r>
            <a:r>
              <a:rPr lang="it-IT" sz="3400" b="1" dirty="0" err="1" smtClean="0">
                <a:solidFill>
                  <a:srgbClr val="3366FF"/>
                </a:solidFill>
              </a:rPr>
              <a:t>psico</a:t>
            </a:r>
            <a:r>
              <a:rPr lang="it-IT" sz="3400" b="1" dirty="0" smtClean="0">
                <a:solidFill>
                  <a:srgbClr val="3366FF"/>
                </a:solidFill>
              </a:rPr>
              <a:t>-sociale dell’ICF;</a:t>
            </a:r>
            <a:r>
              <a:rPr lang="it-IT" sz="3400" b="1" dirty="0">
                <a:solidFill>
                  <a:srgbClr val="3366FF"/>
                </a:solidFill>
              </a:rPr>
              <a:t> </a:t>
            </a:r>
            <a:endParaRPr lang="it-IT" sz="3400" b="1" dirty="0" smtClean="0">
              <a:solidFill>
                <a:srgbClr val="3366FF"/>
              </a:solidFill>
            </a:endParaRPr>
          </a:p>
          <a:p>
            <a:pPr marL="457200" indent="-457200">
              <a:buFont typeface="Arial"/>
              <a:buAutoNum type="alphaLcPeriod"/>
            </a:pPr>
            <a:endParaRPr lang="it-IT" sz="3400" b="1" dirty="0" smtClean="0">
              <a:solidFill>
                <a:srgbClr val="3366FF"/>
              </a:solidFill>
            </a:endParaRPr>
          </a:p>
          <a:p>
            <a:pPr marL="457200" indent="-457200">
              <a:buFont typeface="Arial"/>
              <a:buAutoNum type="alphaLcPeriod"/>
            </a:pPr>
            <a:r>
              <a:rPr lang="it-IT" sz="3400" b="1" dirty="0" smtClean="0">
                <a:solidFill>
                  <a:srgbClr val="3366FF"/>
                </a:solidFill>
              </a:rPr>
              <a:t>definisce </a:t>
            </a:r>
            <a:r>
              <a:rPr lang="it-IT" sz="3400" b="1" dirty="0">
                <a:solidFill>
                  <a:srgbClr val="3366FF"/>
                </a:solidFill>
              </a:rPr>
              <a:t>anche le competenze professionali e la tipologia delle misure di sostegno e delle risorse strutturali necessarie per l’inclusione scolastica</a:t>
            </a:r>
            <a:r>
              <a:rPr lang="it-IT" sz="3400" b="1" dirty="0" smtClean="0">
                <a:solidFill>
                  <a:srgbClr val="3366FF"/>
                </a:solidFill>
              </a:rPr>
              <a:t>;</a:t>
            </a:r>
          </a:p>
          <a:p>
            <a:pPr marL="0" indent="0">
              <a:buNone/>
            </a:pPr>
            <a:endParaRPr lang="it-IT" sz="3400" b="1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3400" b="1" dirty="0" smtClean="0">
                <a:solidFill>
                  <a:srgbClr val="3366FF"/>
                </a:solidFill>
              </a:rPr>
              <a:t>e.    </a:t>
            </a:r>
            <a:r>
              <a:rPr lang="it-IT" sz="3400" b="1" dirty="0">
                <a:solidFill>
                  <a:srgbClr val="3366FF"/>
                </a:solidFill>
              </a:rPr>
              <a:t>aggiornato al passaggio di ogni grado di istruzione  a partire dalla </a:t>
            </a:r>
            <a:r>
              <a:rPr lang="it-IT" sz="3400" b="1" dirty="0" smtClean="0">
                <a:solidFill>
                  <a:srgbClr val="3366FF"/>
                </a:solidFill>
              </a:rPr>
              <a:t>   scuola dell’infanzia</a:t>
            </a:r>
            <a:r>
              <a:rPr lang="it-IT" sz="3400" b="1" dirty="0">
                <a:solidFill>
                  <a:srgbClr val="3366FF"/>
                </a:solidFill>
              </a:rPr>
              <a:t>.</a:t>
            </a:r>
          </a:p>
          <a:p>
            <a:pPr marL="0" indent="0">
              <a:buNone/>
            </a:pPr>
            <a:endParaRPr lang="it-IT" sz="3400" dirty="0">
              <a:solidFill>
                <a:srgbClr val="3366FF"/>
              </a:solidFill>
            </a:endParaRPr>
          </a:p>
          <a:p>
            <a:pPr marL="457200" indent="-457200">
              <a:buFont typeface="Arial"/>
              <a:buAutoNum type="alphaLcPeriod"/>
            </a:pPr>
            <a:endParaRPr lang="it-IT" sz="2400" dirty="0">
              <a:solidFill>
                <a:srgbClr val="3366FF"/>
              </a:solidFill>
            </a:endParaRPr>
          </a:p>
          <a:p>
            <a:pPr marL="457200" indent="-457200">
              <a:buAutoNum type="alphaLcPeriod"/>
            </a:pPr>
            <a:endParaRPr lang="it-IT" sz="2400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sz="2400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2400" dirty="0" smtClean="0">
                <a:solidFill>
                  <a:srgbClr val="3366FF"/>
                </a:solidFill>
              </a:rPr>
              <a:t> 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26171455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01296"/>
            <a:ext cx="8229600" cy="5624868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Il profilo di funzionamento è redatto da:</a:t>
            </a:r>
          </a:p>
          <a:p>
            <a:pPr marL="514350" indent="-514350">
              <a:buAutoNum type="alphaLcPeriod"/>
            </a:pPr>
            <a:r>
              <a:rPr lang="it-IT" dirty="0" smtClean="0">
                <a:solidFill>
                  <a:srgbClr val="3366FF"/>
                </a:solidFill>
              </a:rPr>
              <a:t>Un medico specialista o un esperto della condizione di salute della persona;</a:t>
            </a:r>
          </a:p>
          <a:p>
            <a:pPr marL="514350" indent="-514350">
              <a:buAutoNum type="alphaLcPeriod"/>
            </a:pPr>
            <a:r>
              <a:rPr lang="it-IT" dirty="0" smtClean="0">
                <a:solidFill>
                  <a:srgbClr val="3366FF"/>
                </a:solidFill>
              </a:rPr>
              <a:t>Uno specialista in neuropsichiatria infantile;</a:t>
            </a:r>
          </a:p>
          <a:p>
            <a:pPr marL="514350" indent="-514350">
              <a:buAutoNum type="alphaLcPeriod"/>
            </a:pPr>
            <a:r>
              <a:rPr lang="it-IT" dirty="0" smtClean="0">
                <a:solidFill>
                  <a:srgbClr val="3366FF"/>
                </a:solidFill>
              </a:rPr>
              <a:t>Un terapista della riabilitazione;</a:t>
            </a:r>
          </a:p>
          <a:p>
            <a:pPr marL="514350" indent="-514350">
              <a:buAutoNum type="alphaLcPeriod"/>
            </a:pPr>
            <a:r>
              <a:rPr lang="it-IT" dirty="0" smtClean="0">
                <a:solidFill>
                  <a:srgbClr val="3366FF"/>
                </a:solidFill>
              </a:rPr>
              <a:t>Un assistente sociale</a:t>
            </a:r>
          </a:p>
          <a:p>
            <a:pPr marL="514350" indent="-514350">
              <a:buAutoNum type="alphaLcPeriod"/>
            </a:pPr>
            <a:endParaRPr lang="it-IT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- Con la collaborazione dei genitori dell’alunno , </a:t>
            </a:r>
            <a:r>
              <a:rPr lang="it-IT" dirty="0" err="1" smtClean="0">
                <a:solidFill>
                  <a:srgbClr val="3366FF"/>
                </a:solidFill>
              </a:rPr>
              <a:t>nonchè</a:t>
            </a:r>
            <a:r>
              <a:rPr lang="it-IT" dirty="0" smtClean="0">
                <a:solidFill>
                  <a:srgbClr val="3366FF"/>
                </a:solidFill>
              </a:rPr>
              <a:t> docente scuola frequentata.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8110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757514"/>
            <a:ext cx="8229600" cy="5368650"/>
          </a:xfrm>
        </p:spPr>
        <p:txBody>
          <a:bodyPr/>
          <a:lstStyle/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Quali i documenti?</a:t>
            </a:r>
          </a:p>
          <a:p>
            <a:pPr marL="0" indent="0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Accertamento della disabilità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Il profilo di funzionamento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Progetto Individuale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PEI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184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9631" y="612695"/>
            <a:ext cx="8229600" cy="5636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Capo IV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Progettazione e organizzazione scolastica per l’inclusione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Art. 6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IL PROGETTO INDIVIDUALE (DI VITA)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Il progetto individuale è redatto dal competente ente locale sulla base del Profilo di Funzionamento, su richiesta e con la collaborazione dei genitori .</a:t>
            </a:r>
          </a:p>
          <a:p>
            <a:pPr marL="0" indent="0">
              <a:buNone/>
            </a:pP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1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TARD 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" b="4077"/>
          <a:stretch>
            <a:fillRect/>
          </a:stretch>
        </p:blipFill>
        <p:spPr>
          <a:xfrm>
            <a:off x="457200" y="457200"/>
            <a:ext cx="8229600" cy="5668963"/>
          </a:xfrm>
        </p:spPr>
      </p:pic>
    </p:spTree>
    <p:extLst>
      <p:ext uri="{BB962C8B-B14F-4D97-AF65-F5344CB8AC3E}">
        <p14:creationId xmlns:p14="http://schemas.microsoft.com/office/powerpoint/2010/main" val="34055663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01556"/>
            <a:ext cx="8229600" cy="5524608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Art. 7</a:t>
            </a:r>
          </a:p>
          <a:p>
            <a:pPr marL="0" indent="0">
              <a:buNone/>
            </a:pPr>
            <a:r>
              <a:rPr lang="it-IT" sz="3600" b="1" dirty="0" smtClean="0">
                <a:solidFill>
                  <a:srgbClr val="FF0000"/>
                </a:solidFill>
              </a:rPr>
              <a:t>Il Piano </a:t>
            </a:r>
            <a:r>
              <a:rPr lang="it-IT" sz="3600" b="1" dirty="0">
                <a:solidFill>
                  <a:srgbClr val="FF0000"/>
                </a:solidFill>
              </a:rPr>
              <a:t>E</a:t>
            </a:r>
            <a:r>
              <a:rPr lang="it-IT" sz="3600" b="1" dirty="0" smtClean="0">
                <a:solidFill>
                  <a:srgbClr val="FF0000"/>
                </a:solidFill>
              </a:rPr>
              <a:t>ducativo Individualizzato 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rgbClr val="FF0000"/>
                </a:solidFill>
              </a:rPr>
              <a:t>(modifiche dal presente decreto)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a. È elaborato e approvato dai </a:t>
            </a:r>
            <a:r>
              <a:rPr lang="it-IT" b="1" dirty="0" smtClean="0">
                <a:solidFill>
                  <a:srgbClr val="3366FF"/>
                </a:solidFill>
              </a:rPr>
              <a:t>docenti</a:t>
            </a:r>
            <a:r>
              <a:rPr lang="it-IT" dirty="0" smtClean="0">
                <a:solidFill>
                  <a:srgbClr val="3366FF"/>
                </a:solidFill>
              </a:rPr>
              <a:t> contitolari con la partecipazione dei </a:t>
            </a:r>
            <a:r>
              <a:rPr lang="it-IT" b="1" dirty="0" smtClean="0">
                <a:solidFill>
                  <a:srgbClr val="3366FF"/>
                </a:solidFill>
              </a:rPr>
              <a:t>genitori</a:t>
            </a:r>
            <a:r>
              <a:rPr lang="it-IT" dirty="0" smtClean="0">
                <a:solidFill>
                  <a:srgbClr val="3366FF"/>
                </a:solidFill>
              </a:rPr>
              <a:t>, dalle </a:t>
            </a:r>
            <a:r>
              <a:rPr lang="it-IT" b="1" dirty="0" smtClean="0">
                <a:solidFill>
                  <a:srgbClr val="3366FF"/>
                </a:solidFill>
              </a:rPr>
              <a:t>figure professionali specifiche interne o esterne alla scuola</a:t>
            </a:r>
            <a:r>
              <a:rPr lang="it-IT" dirty="0" smtClean="0">
                <a:solidFill>
                  <a:srgbClr val="3366FF"/>
                </a:solidFill>
              </a:rPr>
              <a:t>, nonché </a:t>
            </a:r>
            <a:r>
              <a:rPr lang="it-IT" b="1" dirty="0" smtClean="0">
                <a:solidFill>
                  <a:srgbClr val="3366FF"/>
                </a:solidFill>
              </a:rPr>
              <a:t>l’unità di valutazione multidisciplinare </a:t>
            </a:r>
            <a:r>
              <a:rPr lang="it-IT" dirty="0" smtClean="0">
                <a:solidFill>
                  <a:srgbClr val="3366FF"/>
                </a:solidFill>
              </a:rPr>
              <a:t>di riferimento;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b. </a:t>
            </a:r>
            <a:r>
              <a:rPr lang="it-IT" b="1" dirty="0" smtClean="0">
                <a:solidFill>
                  <a:srgbClr val="FF0000"/>
                </a:solidFill>
              </a:rPr>
              <a:t>Tiene conto della certificazione di disabilità e del profilo di funzionamento;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521243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45856"/>
            <a:ext cx="8229600" cy="558030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c.</a:t>
            </a:r>
            <a:r>
              <a:rPr lang="it-IT" dirty="0" smtClean="0"/>
              <a:t> </a:t>
            </a:r>
            <a:r>
              <a:rPr lang="it-IT" i="1" dirty="0" smtClean="0">
                <a:solidFill>
                  <a:srgbClr val="FF0000"/>
                </a:solidFill>
              </a:rPr>
              <a:t>Individua strumenti, strategie e modalità per realizzare un ambiente di apprendimento </a:t>
            </a:r>
            <a:r>
              <a:rPr lang="it-IT" i="1" dirty="0" smtClean="0">
                <a:solidFill>
                  <a:srgbClr val="3366FF"/>
                </a:solidFill>
              </a:rPr>
              <a:t>nelle dimensioni della relazione della socializzazione, della, della comunicazione, dell’interazione dell’orientamento e delle autonomie;</a:t>
            </a:r>
          </a:p>
          <a:p>
            <a:pPr marL="0" indent="0" algn="just">
              <a:buNone/>
            </a:pPr>
            <a:r>
              <a:rPr lang="it-IT" i="1" dirty="0" smtClean="0">
                <a:solidFill>
                  <a:srgbClr val="3366FF"/>
                </a:solidFill>
              </a:rPr>
              <a:t>d. esplicita le modalità didattiche e di valutazione in relazione alla programmazione individualizzata;</a:t>
            </a:r>
          </a:p>
          <a:p>
            <a:pPr marL="0" indent="0" algn="just">
              <a:buNone/>
            </a:pPr>
            <a:r>
              <a:rPr lang="it-IT" i="1" dirty="0" smtClean="0">
                <a:solidFill>
                  <a:srgbClr val="3366FF"/>
                </a:solidFill>
              </a:rPr>
              <a:t>e. </a:t>
            </a:r>
            <a:r>
              <a:rPr lang="it-IT" i="1" dirty="0" smtClean="0">
                <a:solidFill>
                  <a:srgbClr val="FF0000"/>
                </a:solidFill>
              </a:rPr>
              <a:t>definisce gli strumenti per l’effettivo svolgimento dell’alternanza scuola-lavoro</a:t>
            </a:r>
            <a:r>
              <a:rPr lang="it-IT" i="1" dirty="0" smtClean="0">
                <a:solidFill>
                  <a:srgbClr val="3366FF"/>
                </a:solidFill>
              </a:rPr>
              <a:t>, assicurando la partecipazione dei soggetti coinvolti nel progetto di inclusione; </a:t>
            </a:r>
            <a:endParaRPr lang="it-IT" i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377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824352"/>
            <a:ext cx="8229600" cy="53018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err="1" smtClean="0">
                <a:solidFill>
                  <a:srgbClr val="3366FF"/>
                </a:solidFill>
              </a:rPr>
              <a:t>f</a:t>
            </a:r>
            <a:r>
              <a:rPr lang="it-IT" dirty="0" smtClean="0">
                <a:solidFill>
                  <a:srgbClr val="3366FF"/>
                </a:solidFill>
              </a:rPr>
              <a:t>. </a:t>
            </a:r>
            <a:r>
              <a:rPr lang="it-IT" dirty="0" smtClean="0">
                <a:solidFill>
                  <a:srgbClr val="FF0000"/>
                </a:solidFill>
              </a:rPr>
              <a:t>Indica le modalità di coordinamento </a:t>
            </a:r>
            <a:r>
              <a:rPr lang="it-IT" dirty="0" smtClean="0">
                <a:solidFill>
                  <a:srgbClr val="3366FF"/>
                </a:solidFill>
              </a:rPr>
              <a:t>degli interventi ivi previsti e la loro interazione con il progetto individuale;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g. </a:t>
            </a:r>
            <a:r>
              <a:rPr lang="it-IT" dirty="0">
                <a:solidFill>
                  <a:srgbClr val="FF0000"/>
                </a:solidFill>
              </a:rPr>
              <a:t>è</a:t>
            </a:r>
            <a:r>
              <a:rPr lang="it-IT" dirty="0" smtClean="0">
                <a:solidFill>
                  <a:srgbClr val="FF0000"/>
                </a:solidFill>
              </a:rPr>
              <a:t> redatto all’inizio dell’anno scolastico, a partire dalla scuola dell’infanzia</a:t>
            </a:r>
            <a:r>
              <a:rPr lang="it-IT" dirty="0" smtClean="0">
                <a:solidFill>
                  <a:srgbClr val="3366FF"/>
                </a:solidFill>
              </a:rPr>
              <a:t>, ed è aggiornato in presenza di nuove e sopravvenute condizioni di funzionamento della persona nei passaggi tra i gradi di istruzione, compresi i casi di trasferimento tra scuole, è assicurata l’interlocuzione tra i docenti della scuola di provenienza e quelli della scuola di destinazione.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8714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68136"/>
            <a:ext cx="8229600" cy="55580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ART. 8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PIANO PER L’ INCLUSIONE 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Ciascuna istituzione scolastica, nell’ambito della definizione del </a:t>
            </a:r>
            <a:r>
              <a:rPr lang="it-IT" dirty="0" smtClean="0">
                <a:solidFill>
                  <a:srgbClr val="FF0000"/>
                </a:solidFill>
              </a:rPr>
              <a:t>piano triennale dell’offerta formativa, </a:t>
            </a:r>
            <a:r>
              <a:rPr lang="it-IT" dirty="0" smtClean="0">
                <a:solidFill>
                  <a:srgbClr val="3366FF"/>
                </a:solidFill>
              </a:rPr>
              <a:t>predispone il </a:t>
            </a:r>
            <a:r>
              <a:rPr lang="it-IT" b="1" dirty="0" smtClean="0">
                <a:solidFill>
                  <a:srgbClr val="FF0000"/>
                </a:solidFill>
              </a:rPr>
              <a:t>PIANO PER L’INCLUSIONE</a:t>
            </a:r>
            <a:r>
              <a:rPr lang="it-IT" dirty="0" smtClean="0">
                <a:solidFill>
                  <a:srgbClr val="3366FF"/>
                </a:solidFill>
              </a:rPr>
              <a:t> che definisce le modalità per l’utilizzo delle risorse, compresi il superamento delle barriere e l’individuazione dei facilitatori del contesto di riferimento nonché per progettare e programmare gli interventi di miglioramento della qualità dell’inclusione scolastica.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7733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34974"/>
            <a:ext cx="8229600" cy="54911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Art. 9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GRUPPI PER L’INCLUSIONE SCOLASTICA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Presso ogni ufficio scolastico regionale (USR) è istituito il gruppo di lavoro (GLIR) </a:t>
            </a:r>
            <a:r>
              <a:rPr lang="it-IT" dirty="0" smtClean="0">
                <a:solidFill>
                  <a:srgbClr val="3366FF"/>
                </a:solidFill>
              </a:rPr>
              <a:t>con compiti:</a:t>
            </a:r>
          </a:p>
          <a:p>
            <a:pPr marL="514350" indent="-514350">
              <a:buAutoNum type="alphaLcPeriod"/>
            </a:pPr>
            <a:r>
              <a:rPr lang="it-IT" dirty="0">
                <a:solidFill>
                  <a:srgbClr val="3366FF"/>
                </a:solidFill>
              </a:rPr>
              <a:t>d</a:t>
            </a:r>
            <a:r>
              <a:rPr lang="it-IT" dirty="0" smtClean="0">
                <a:solidFill>
                  <a:srgbClr val="3366FF"/>
                </a:solidFill>
              </a:rPr>
              <a:t>i consulenza e proposta all’USR </a:t>
            </a:r>
          </a:p>
          <a:p>
            <a:pPr marL="514350" indent="-514350">
              <a:buAutoNum type="alphaLcPeriod"/>
            </a:pPr>
            <a:r>
              <a:rPr lang="it-IT" dirty="0" smtClean="0">
                <a:solidFill>
                  <a:srgbClr val="FF0000"/>
                </a:solidFill>
              </a:rPr>
              <a:t>Supporto ai Gruppi per l’Inclusione territoriale (GIT);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Il GIT </a:t>
            </a:r>
            <a:r>
              <a:rPr lang="it-IT" dirty="0" smtClean="0">
                <a:solidFill>
                  <a:srgbClr val="3366FF"/>
                </a:solidFill>
              </a:rPr>
              <a:t>è composto da un dirigente tecnico o scolastico che lo presiede, tre dirigenti scolastici, due docenti per la scuola dell’infanzia e il primo ciclo di istruzione e uno per il secondo ciclo di istruzione , nominati con decreto dell’USR.</a:t>
            </a:r>
          </a:p>
          <a:p>
            <a:pPr marL="514350" indent="-514350">
              <a:buAutoNum type="alphaLcPeriod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026405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90674"/>
            <a:ext cx="8229600" cy="5435489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Presso ciascuna istituzione scolastica è istituito il gruppo di lavoro per l’inclusione (GLI). Il GLI è composto da docenti curricolari, docenti di sostegno, ed eventualmente da personale ATA, nonché da specialisti dell’ASL. 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9097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79276"/>
            <a:ext cx="8229600" cy="554688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b="1" dirty="0" smtClean="0">
                <a:solidFill>
                  <a:srgbClr val="FF0000"/>
                </a:solidFill>
              </a:rPr>
              <a:t>La valutazione della disabilità attraverso l’ICF</a:t>
            </a:r>
          </a:p>
          <a:p>
            <a:pPr marL="0" indent="0"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it-IT" sz="24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L’ICF rientra tra le classificazioni dell’OMS. </a:t>
            </a:r>
          </a:p>
          <a:p>
            <a:pPr marL="0" indent="0" algn="just">
              <a:buNone/>
            </a:pPr>
            <a:r>
              <a:rPr lang="it-IT" sz="2400" dirty="0" smtClean="0">
                <a:solidFill>
                  <a:srgbClr val="3366FF"/>
                </a:solidFill>
              </a:rPr>
              <a:t>Con la redazione dell’ICF, l’OMS ha proposto un </a:t>
            </a:r>
            <a:r>
              <a:rPr lang="it-IT" sz="2400" b="1" i="1" dirty="0" smtClean="0">
                <a:solidFill>
                  <a:srgbClr val="FF0000"/>
                </a:solidFill>
              </a:rPr>
              <a:t>modello internazionale capace di descrivere “le componenti della salute” non sanitarie che contribuiscono in modo sostanziale a definire il quadro complessivo di una persona, attraverso una prospettiva “positiva”, non concentrata unicamente sui deficit.</a:t>
            </a:r>
          </a:p>
          <a:p>
            <a:pPr marL="0" indent="0" algn="just">
              <a:buNone/>
            </a:pPr>
            <a:endParaRPr lang="it-IT" sz="2400" dirty="0">
              <a:solidFill>
                <a:srgbClr val="3366FF"/>
              </a:solidFill>
            </a:endParaRPr>
          </a:p>
          <a:p>
            <a:pPr marL="0" indent="0" algn="just">
              <a:buNone/>
            </a:pPr>
            <a:r>
              <a:rPr lang="it-IT" sz="2400" dirty="0" smtClean="0">
                <a:solidFill>
                  <a:srgbClr val="3366FF"/>
                </a:solidFill>
              </a:rPr>
              <a:t>Secondo la famosa definizione dell’OMS (1948), infatti, </a:t>
            </a:r>
            <a:r>
              <a:rPr lang="it-IT" sz="2400" b="1" i="1" dirty="0" smtClean="0">
                <a:solidFill>
                  <a:srgbClr val="FF0000"/>
                </a:solidFill>
              </a:rPr>
              <a:t>“la sanità è uno stato di completo benessere fisico, mentale e sociale, e non consiste solo in un’assenza di malattia o infermità. Il possesso del miglio stato di sanità possibile costituisce un diritto fondamentale di ogni essere umana”.</a:t>
            </a:r>
          </a:p>
          <a:p>
            <a:pPr marL="0" indent="0"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5287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67876"/>
            <a:ext cx="8229600" cy="5658287"/>
          </a:xfrm>
        </p:spPr>
        <p:txBody>
          <a:bodyPr/>
          <a:lstStyle/>
          <a:p>
            <a:pPr marL="0" indent="0" algn="just">
              <a:buNone/>
            </a:pPr>
            <a:r>
              <a:rPr lang="it-IT" i="1" dirty="0" smtClean="0">
                <a:solidFill>
                  <a:srgbClr val="3366FF"/>
                </a:solidFill>
              </a:rPr>
              <a:t>Di conseguenza le relazioni interpersonali, i progressi educativi e scolastici, la qualità del tempi libero, la mobilità, l’autosufficienza economica ecc. vanno considerati “determinanti della salute” al pari delle condizioni cliniche. </a:t>
            </a:r>
            <a:r>
              <a:rPr lang="it-IT" b="1" dirty="0" smtClean="0">
                <a:solidFill>
                  <a:srgbClr val="FF0000"/>
                </a:solidFill>
              </a:rPr>
              <a:t>Sono proprio questi gli aspetti  che l’ICF permette di descrivere grazie all’approccio </a:t>
            </a:r>
            <a:r>
              <a:rPr lang="it-IT" b="1" dirty="0" err="1" smtClean="0">
                <a:solidFill>
                  <a:srgbClr val="FF0000"/>
                </a:solidFill>
              </a:rPr>
              <a:t>biopsicosociale</a:t>
            </a:r>
            <a:r>
              <a:rPr lang="it-IT" b="1" dirty="0" smtClean="0">
                <a:solidFill>
                  <a:srgbClr val="FF0000"/>
                </a:solidFill>
              </a:rPr>
              <a:t> .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3323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L’impiego  dell’ICF con scopi valutativi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L’ICF  nasce come strumento di classificazione  in funzione valutativa, </a:t>
            </a:r>
            <a:r>
              <a:rPr lang="it-IT" dirty="0" smtClean="0">
                <a:solidFill>
                  <a:srgbClr val="3366FF"/>
                </a:solidFill>
              </a:rPr>
              <a:t>grazie alla selezione di 1500 item. </a:t>
            </a:r>
          </a:p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</a:rPr>
              <a:t>I</a:t>
            </a:r>
            <a:r>
              <a:rPr lang="it-IT" b="1" dirty="0" smtClean="0">
                <a:solidFill>
                  <a:srgbClr val="FF0000"/>
                </a:solidFill>
              </a:rPr>
              <a:t>l valore aggiuntivo </a:t>
            </a:r>
            <a:r>
              <a:rPr lang="it-IT" dirty="0" smtClean="0">
                <a:solidFill>
                  <a:srgbClr val="3366FF"/>
                </a:solidFill>
              </a:rPr>
              <a:t>consente la comparazione di quadri neuropsicologici complessi.</a:t>
            </a:r>
          </a:p>
          <a:p>
            <a:pPr marL="0" indent="0">
              <a:buNone/>
            </a:pP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9788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90416"/>
            <a:ext cx="8229600" cy="5535748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Per comprendere il profilo di funzionamento ed elaborare il PEI  su base ICF, è necessario conoscere gli </a:t>
            </a:r>
            <a:r>
              <a:rPr lang="it-IT" b="1" u="sng" dirty="0" smtClean="0">
                <a:solidFill>
                  <a:srgbClr val="FF0000"/>
                </a:solidFill>
              </a:rPr>
              <a:t>elementi essenziali </a:t>
            </a:r>
            <a:r>
              <a:rPr lang="it-IT" dirty="0" smtClean="0">
                <a:solidFill>
                  <a:srgbClr val="FF0000"/>
                </a:solidFill>
              </a:rPr>
              <a:t>della classificazione.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Freccia giù 3"/>
          <p:cNvSpPr/>
          <p:nvPr/>
        </p:nvSpPr>
        <p:spPr>
          <a:xfrm>
            <a:off x="3097206" y="3843265"/>
            <a:ext cx="1793706" cy="152616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5951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TARD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7" b="4707"/>
          <a:stretch>
            <a:fillRect/>
          </a:stretch>
        </p:blipFill>
        <p:spPr>
          <a:xfrm>
            <a:off x="457200" y="534988"/>
            <a:ext cx="8229600" cy="5591175"/>
          </a:xfrm>
        </p:spPr>
      </p:pic>
    </p:spTree>
    <p:extLst>
      <p:ext uri="{BB962C8B-B14F-4D97-AF65-F5344CB8AC3E}">
        <p14:creationId xmlns:p14="http://schemas.microsoft.com/office/powerpoint/2010/main" val="254961427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CF 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8" b="5588"/>
          <a:stretch>
            <a:fillRect/>
          </a:stretch>
        </p:blipFill>
        <p:spPr>
          <a:xfrm>
            <a:off x="457200" y="650875"/>
            <a:ext cx="8229600" cy="5475288"/>
          </a:xfrm>
        </p:spPr>
      </p:pic>
    </p:spTree>
    <p:extLst>
      <p:ext uri="{BB962C8B-B14F-4D97-AF65-F5344CB8AC3E}">
        <p14:creationId xmlns:p14="http://schemas.microsoft.com/office/powerpoint/2010/main" val="344955883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56736"/>
            <a:ext cx="8229600" cy="5669427"/>
          </a:xfrm>
        </p:spPr>
        <p:txBody>
          <a:bodyPr/>
          <a:lstStyle/>
          <a:p>
            <a:pPr marL="0" indent="0" algn="just">
              <a:buNone/>
            </a:pPr>
            <a:r>
              <a:rPr lang="it-IT" b="1" i="1" dirty="0" smtClean="0">
                <a:solidFill>
                  <a:srgbClr val="FF0000"/>
                </a:solidFill>
              </a:rPr>
              <a:t>Le condizioni di salute </a:t>
            </a:r>
            <a:r>
              <a:rPr lang="it-IT" dirty="0" smtClean="0">
                <a:solidFill>
                  <a:srgbClr val="3366FF"/>
                </a:solidFill>
              </a:rPr>
              <a:t>sono definite dalla diagnosi funzionale (che verrà sostituita del documento </a:t>
            </a:r>
            <a:r>
              <a:rPr lang="it-IT" i="1" dirty="0" smtClean="0">
                <a:solidFill>
                  <a:srgbClr val="3366FF"/>
                </a:solidFill>
              </a:rPr>
              <a:t>“accertamento della disabilità”</a:t>
            </a:r>
            <a:r>
              <a:rPr lang="it-IT" dirty="0" smtClean="0">
                <a:solidFill>
                  <a:srgbClr val="3366FF"/>
                </a:solidFill>
              </a:rPr>
              <a:t>). 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A seconda del tipo di disturbo vi possono essere menomazioni di diversa entità nelle </a:t>
            </a:r>
            <a:r>
              <a:rPr lang="it-IT" b="1" i="1" dirty="0" smtClean="0">
                <a:solidFill>
                  <a:srgbClr val="FF0000"/>
                </a:solidFill>
              </a:rPr>
              <a:t>strutture</a:t>
            </a:r>
            <a:r>
              <a:rPr lang="it-IT" b="1" dirty="0" smtClean="0">
                <a:solidFill>
                  <a:srgbClr val="FF0000"/>
                </a:solidFill>
              </a:rPr>
              <a:t> anatomiche o nelle </a:t>
            </a:r>
            <a:r>
              <a:rPr lang="it-IT" b="1" i="1" dirty="0" smtClean="0">
                <a:solidFill>
                  <a:srgbClr val="FF0000"/>
                </a:solidFill>
              </a:rPr>
              <a:t>funzioni </a:t>
            </a:r>
            <a:r>
              <a:rPr lang="it-IT" b="1" dirty="0" smtClean="0">
                <a:solidFill>
                  <a:srgbClr val="FF0000"/>
                </a:solidFill>
              </a:rPr>
              <a:t>del corpo</a:t>
            </a:r>
            <a:r>
              <a:rPr lang="it-IT" dirty="0" smtClean="0">
                <a:solidFill>
                  <a:srgbClr val="3366FF"/>
                </a:solidFill>
              </a:rPr>
              <a:t>; tra quest’ultime sono classificate le funzioni </a:t>
            </a:r>
            <a:r>
              <a:rPr lang="it-IT" dirty="0" smtClean="0">
                <a:solidFill>
                  <a:srgbClr val="FF0000"/>
                </a:solidFill>
              </a:rPr>
              <a:t>neuropsicologiche.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Il funzionamento o le limitazioni si rendono manifesti nella componente di </a:t>
            </a:r>
            <a:r>
              <a:rPr lang="it-IT" b="1" i="1" u="sng" dirty="0" smtClean="0">
                <a:solidFill>
                  <a:srgbClr val="FF0000"/>
                </a:solidFill>
              </a:rPr>
              <a:t>attività</a:t>
            </a:r>
            <a:r>
              <a:rPr lang="it-IT" b="1" u="sng" dirty="0" smtClean="0">
                <a:solidFill>
                  <a:srgbClr val="FF0000"/>
                </a:solidFill>
              </a:rPr>
              <a:t> </a:t>
            </a:r>
            <a:r>
              <a:rPr lang="it-IT" b="1" i="1" u="sng" dirty="0" smtClean="0">
                <a:solidFill>
                  <a:srgbClr val="FF0000"/>
                </a:solidFill>
              </a:rPr>
              <a:t>e</a:t>
            </a:r>
            <a:r>
              <a:rPr lang="it-IT" b="1" u="sng" dirty="0" smtClean="0">
                <a:solidFill>
                  <a:srgbClr val="FF0000"/>
                </a:solidFill>
              </a:rPr>
              <a:t> </a:t>
            </a:r>
            <a:r>
              <a:rPr lang="it-IT" b="1" i="1" u="sng" dirty="0" smtClean="0">
                <a:solidFill>
                  <a:srgbClr val="FF0000"/>
                </a:solidFill>
              </a:rPr>
              <a:t>partecipazione.</a:t>
            </a:r>
            <a:endParaRPr lang="it-IT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75275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79275"/>
            <a:ext cx="8229600" cy="58930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Nel manuale dell’ICF si legge che ..</a:t>
            </a:r>
          </a:p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</a:rPr>
              <a:t>-</a:t>
            </a:r>
            <a:r>
              <a:rPr lang="it-IT" b="1" dirty="0" smtClean="0">
                <a:solidFill>
                  <a:srgbClr val="FF0000"/>
                </a:solidFill>
              </a:rPr>
              <a:t>L’attività </a:t>
            </a:r>
            <a:r>
              <a:rPr lang="it-IT" dirty="0" smtClean="0">
                <a:solidFill>
                  <a:srgbClr val="3366FF"/>
                </a:solidFill>
              </a:rPr>
              <a:t>è l’esecuzione di un compito  o di una azione da parte di una persona.</a:t>
            </a:r>
          </a:p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</a:rPr>
              <a:t>-</a:t>
            </a:r>
            <a:r>
              <a:rPr lang="it-IT" b="1" dirty="0" smtClean="0">
                <a:solidFill>
                  <a:srgbClr val="FF0000"/>
                </a:solidFill>
              </a:rPr>
              <a:t>La partecipazione </a:t>
            </a:r>
            <a:r>
              <a:rPr lang="it-IT" dirty="0" smtClean="0">
                <a:solidFill>
                  <a:srgbClr val="3366FF"/>
                </a:solidFill>
              </a:rPr>
              <a:t>è il coinvolgimento in una situazione di vita.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ATTIVITA’ e PARTECIPAZIONE </a:t>
            </a:r>
            <a:r>
              <a:rPr lang="it-IT" b="1" i="1" dirty="0" smtClean="0">
                <a:solidFill>
                  <a:srgbClr val="3366FF"/>
                </a:solidFill>
              </a:rPr>
              <a:t>sono declinate in 9 diverse aree di vita  della persona </a:t>
            </a:r>
            <a:r>
              <a:rPr lang="it-IT" dirty="0" smtClean="0">
                <a:solidFill>
                  <a:srgbClr val="3366FF"/>
                </a:solidFill>
              </a:rPr>
              <a:t>e codificate con la lettera D (Domini-Capitoli della classificazione):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.</a:t>
            </a:r>
            <a:r>
              <a:rPr lang="it-IT" sz="2800" i="1" dirty="0" smtClean="0">
                <a:solidFill>
                  <a:srgbClr val="3366FF"/>
                </a:solidFill>
              </a:rPr>
              <a:t>D1 Apprendimento e applicazione della conoscenza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.</a:t>
            </a:r>
            <a:r>
              <a:rPr lang="it-IT" sz="2800" i="1" dirty="0" smtClean="0">
                <a:solidFill>
                  <a:srgbClr val="3366FF"/>
                </a:solidFill>
              </a:rPr>
              <a:t>D2 compiti e richieste di carattere generale</a:t>
            </a:r>
            <a:endParaRPr lang="it-IT" sz="2800" i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2194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12694"/>
            <a:ext cx="8229600" cy="5513469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.</a:t>
            </a:r>
            <a:r>
              <a:rPr lang="it-IT" i="1" dirty="0" smtClean="0">
                <a:solidFill>
                  <a:srgbClr val="3366FF"/>
                </a:solidFill>
              </a:rPr>
              <a:t>D3. Comunicazione</a:t>
            </a:r>
          </a:p>
          <a:p>
            <a:pPr marL="0" indent="0">
              <a:buNone/>
            </a:pPr>
            <a:r>
              <a:rPr lang="it-IT" i="1" dirty="0" smtClean="0">
                <a:solidFill>
                  <a:srgbClr val="3366FF"/>
                </a:solidFill>
              </a:rPr>
              <a:t>.D4. </a:t>
            </a:r>
            <a:r>
              <a:rPr lang="it-IT" i="1" dirty="0">
                <a:solidFill>
                  <a:srgbClr val="3366FF"/>
                </a:solidFill>
              </a:rPr>
              <a:t>M</a:t>
            </a:r>
            <a:r>
              <a:rPr lang="it-IT" i="1" dirty="0" smtClean="0">
                <a:solidFill>
                  <a:srgbClr val="3366FF"/>
                </a:solidFill>
              </a:rPr>
              <a:t>obilità</a:t>
            </a:r>
          </a:p>
          <a:p>
            <a:pPr marL="0" indent="0">
              <a:buNone/>
            </a:pPr>
            <a:r>
              <a:rPr lang="it-IT" i="1" dirty="0" smtClean="0">
                <a:solidFill>
                  <a:srgbClr val="3366FF"/>
                </a:solidFill>
              </a:rPr>
              <a:t>.D5. cura della propria persona</a:t>
            </a:r>
          </a:p>
          <a:p>
            <a:pPr marL="0" indent="0">
              <a:buNone/>
            </a:pPr>
            <a:r>
              <a:rPr lang="it-IT" i="1" dirty="0" smtClean="0">
                <a:solidFill>
                  <a:srgbClr val="3366FF"/>
                </a:solidFill>
              </a:rPr>
              <a:t>.D6. vita domestica</a:t>
            </a:r>
          </a:p>
          <a:p>
            <a:pPr marL="0" indent="0">
              <a:buNone/>
            </a:pPr>
            <a:r>
              <a:rPr lang="it-IT" i="1" dirty="0" smtClean="0">
                <a:solidFill>
                  <a:srgbClr val="3366FF"/>
                </a:solidFill>
              </a:rPr>
              <a:t>.D7. interazioni  e relazioni interpersonali</a:t>
            </a:r>
          </a:p>
          <a:p>
            <a:pPr marL="0" indent="0">
              <a:buNone/>
            </a:pPr>
            <a:r>
              <a:rPr lang="it-IT" i="1" dirty="0" smtClean="0">
                <a:solidFill>
                  <a:srgbClr val="3366FF"/>
                </a:solidFill>
              </a:rPr>
              <a:t>.D8.principali aree della vita</a:t>
            </a:r>
          </a:p>
          <a:p>
            <a:pPr marL="0" indent="0">
              <a:buNone/>
            </a:pPr>
            <a:r>
              <a:rPr lang="it-IT" i="1" dirty="0" smtClean="0">
                <a:solidFill>
                  <a:srgbClr val="3366FF"/>
                </a:solidFill>
              </a:rPr>
              <a:t>.D9.vita di comunità, sociale e civica</a:t>
            </a:r>
            <a:endParaRPr lang="it-IT" i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365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45596"/>
            <a:ext cx="8229600" cy="568056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b="1" dirty="0" smtClean="0">
                <a:solidFill>
                  <a:srgbClr val="FF0000"/>
                </a:solidFill>
              </a:rPr>
              <a:t>CAPACITA’ </a:t>
            </a:r>
            <a:r>
              <a:rPr lang="it-IT" b="1" dirty="0">
                <a:solidFill>
                  <a:srgbClr val="FF0000"/>
                </a:solidFill>
              </a:rPr>
              <a:t>e</a:t>
            </a:r>
            <a:r>
              <a:rPr lang="it-IT" b="1" dirty="0" smtClean="0">
                <a:solidFill>
                  <a:srgbClr val="FF0000"/>
                </a:solidFill>
              </a:rPr>
              <a:t> PERFORMANCE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A scuola si sente  ripetere spesso “</a:t>
            </a:r>
            <a:r>
              <a:rPr lang="it-IT" i="1" dirty="0" smtClean="0">
                <a:solidFill>
                  <a:srgbClr val="3366FF"/>
                </a:solidFill>
              </a:rPr>
              <a:t>avrebbe la capacità ma non si applica”</a:t>
            </a:r>
            <a:r>
              <a:rPr lang="it-IT" dirty="0" smtClean="0">
                <a:solidFill>
                  <a:srgbClr val="3366FF"/>
                </a:solidFill>
              </a:rPr>
              <a:t>, marcando cosi la distinzione tra ciò che si ritiene un alunno possa fare e quello che realmente mette in atto nel quotidiano.</a:t>
            </a:r>
          </a:p>
          <a:p>
            <a:pPr marL="0" indent="0" algn="just">
              <a:buNone/>
            </a:pPr>
            <a:r>
              <a:rPr lang="it-IT" dirty="0">
                <a:solidFill>
                  <a:srgbClr val="3366FF"/>
                </a:solidFill>
              </a:rPr>
              <a:t> </a:t>
            </a:r>
            <a:r>
              <a:rPr lang="it-IT" dirty="0" smtClean="0">
                <a:solidFill>
                  <a:srgbClr val="3366FF"/>
                </a:solidFill>
              </a:rPr>
              <a:t>in modo preciso nell’ICF per :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- </a:t>
            </a:r>
            <a:r>
              <a:rPr lang="it-IT" b="1" dirty="0" smtClean="0">
                <a:solidFill>
                  <a:srgbClr val="FF0000"/>
                </a:solidFill>
              </a:rPr>
              <a:t>Capacità</a:t>
            </a:r>
            <a:r>
              <a:rPr lang="it-IT" dirty="0">
                <a:solidFill>
                  <a:srgbClr val="3366FF"/>
                </a:solidFill>
              </a:rPr>
              <a:t> </a:t>
            </a:r>
            <a:r>
              <a:rPr lang="it-IT" b="1" i="1" dirty="0" smtClean="0">
                <a:solidFill>
                  <a:srgbClr val="3366FF"/>
                </a:solidFill>
              </a:rPr>
              <a:t>si intende l’abilità dell’individuo nell’eseguire un compito o una azione, senza l’aiuto di un’altra persona o l’assistenza fornita da uno strumento o da qualunque altro fattore ambientale.</a:t>
            </a:r>
            <a:endParaRPr lang="it-IT" b="1" i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833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12436"/>
            <a:ext cx="8229600" cy="561372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Quindi con il </a:t>
            </a:r>
            <a:r>
              <a:rPr lang="it-IT" i="1" u="sng" dirty="0" smtClean="0">
                <a:solidFill>
                  <a:srgbClr val="3366FF"/>
                </a:solidFill>
              </a:rPr>
              <a:t>costrutto di capacità </a:t>
            </a:r>
            <a:r>
              <a:rPr lang="it-IT" dirty="0" smtClean="0">
                <a:solidFill>
                  <a:srgbClr val="3366FF"/>
                </a:solidFill>
              </a:rPr>
              <a:t>si definisce una </a:t>
            </a:r>
            <a:r>
              <a:rPr lang="it-IT" b="1" dirty="0" smtClean="0">
                <a:solidFill>
                  <a:srgbClr val="FF0000"/>
                </a:solidFill>
              </a:rPr>
              <a:t>POTENZIALITA’ </a:t>
            </a:r>
            <a:r>
              <a:rPr lang="it-IT" dirty="0" smtClean="0">
                <a:solidFill>
                  <a:srgbClr val="3366FF"/>
                </a:solidFill>
              </a:rPr>
              <a:t>che </a:t>
            </a:r>
            <a:r>
              <a:rPr lang="it-IT" dirty="0" smtClean="0">
                <a:solidFill>
                  <a:srgbClr val="FF0000"/>
                </a:solidFill>
              </a:rPr>
              <a:t>dipende</a:t>
            </a:r>
            <a:r>
              <a:rPr lang="it-IT" dirty="0" smtClean="0">
                <a:solidFill>
                  <a:srgbClr val="3366FF"/>
                </a:solidFill>
              </a:rPr>
              <a:t> essenzialmente da </a:t>
            </a:r>
            <a:r>
              <a:rPr lang="it-IT" dirty="0" smtClean="0">
                <a:solidFill>
                  <a:srgbClr val="FF0000"/>
                </a:solidFill>
              </a:rPr>
              <a:t>due fattori</a:t>
            </a:r>
            <a:r>
              <a:rPr lang="it-IT" dirty="0" smtClean="0">
                <a:solidFill>
                  <a:srgbClr val="3366FF"/>
                </a:solidFill>
              </a:rPr>
              <a:t>: </a:t>
            </a:r>
          </a:p>
          <a:p>
            <a:pPr marL="514350" indent="-514350" algn="just">
              <a:buAutoNum type="arabicPeriod"/>
            </a:pPr>
            <a:r>
              <a:rPr lang="it-IT" dirty="0" smtClean="0">
                <a:solidFill>
                  <a:srgbClr val="3366FF"/>
                </a:solidFill>
              </a:rPr>
              <a:t>essere nelle condizioni mentali e fisiche di fare una certa attività (assenza di menomazioni)</a:t>
            </a:r>
          </a:p>
          <a:p>
            <a:pPr marL="514350" indent="-514350" algn="just">
              <a:buAutoNum type="arabicPeriod"/>
            </a:pPr>
            <a:r>
              <a:rPr lang="it-IT" dirty="0" smtClean="0">
                <a:solidFill>
                  <a:srgbClr val="3366FF"/>
                </a:solidFill>
              </a:rPr>
              <a:t>aver acquistato specifiche abilità (apprendimento).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Ex. 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La capacità di leggere scaturisce dalla sinergia dell’apparato visivo  con quello fonatorio e dalle funzioni della memoria.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5392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746374"/>
            <a:ext cx="8229600" cy="5379790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Nell’ICF si esplica che </a:t>
            </a:r>
            <a:r>
              <a:rPr lang="it-IT" dirty="0" smtClean="0">
                <a:solidFill>
                  <a:srgbClr val="FF0000"/>
                </a:solidFill>
              </a:rPr>
              <a:t>la capacità di svolgere una specifica azione </a:t>
            </a:r>
            <a:r>
              <a:rPr lang="it-IT" dirty="0" smtClean="0">
                <a:solidFill>
                  <a:srgbClr val="3366FF"/>
                </a:solidFill>
              </a:rPr>
              <a:t>non si manifesta automaticamente in una performance (azione), corrispondente.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Ne consegue che ciò che si può osservare a scuola non sono le capacità di un alunno ma le </a:t>
            </a:r>
            <a:r>
              <a:rPr lang="it-IT" dirty="0" smtClean="0">
                <a:solidFill>
                  <a:srgbClr val="FF0000"/>
                </a:solidFill>
              </a:rPr>
              <a:t>sue performance sempre condizionate dall’ambiente: che può fungere da facilitatore o da limite.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4767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23834"/>
            <a:ext cx="8229600" cy="5502329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E’ importante comprendere che con l’adozione dell’ICF si “guadagna” un </a:t>
            </a:r>
            <a:r>
              <a:rPr lang="it-IT" b="1" dirty="0" smtClean="0">
                <a:solidFill>
                  <a:srgbClr val="FF0000"/>
                </a:solidFill>
              </a:rPr>
              <a:t>approccio più analitico</a:t>
            </a:r>
            <a:r>
              <a:rPr lang="it-IT" dirty="0" smtClean="0">
                <a:solidFill>
                  <a:srgbClr val="3366FF"/>
                </a:solidFill>
              </a:rPr>
              <a:t> e meno approssimativo al comportamento.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Grazie all’ICF è possibile indagare in modo rigoroso </a:t>
            </a:r>
            <a:r>
              <a:rPr lang="it-IT" dirty="0" smtClean="0">
                <a:solidFill>
                  <a:srgbClr val="FF0000"/>
                </a:solidFill>
              </a:rPr>
              <a:t>i problemi di comportamento</a:t>
            </a:r>
            <a:r>
              <a:rPr lang="it-IT" dirty="0" smtClean="0">
                <a:solidFill>
                  <a:srgbClr val="3366FF"/>
                </a:solidFill>
              </a:rPr>
              <a:t>,       chiarendo:</a:t>
            </a:r>
          </a:p>
          <a:p>
            <a:pPr marL="0" indent="0" algn="just">
              <a:buNone/>
            </a:pPr>
            <a:r>
              <a:rPr lang="it-IT" dirty="0">
                <a:solidFill>
                  <a:srgbClr val="3366FF"/>
                </a:solidFill>
              </a:rPr>
              <a:t>-</a:t>
            </a:r>
            <a:r>
              <a:rPr lang="it-IT" dirty="0" smtClean="0">
                <a:solidFill>
                  <a:srgbClr val="3366FF"/>
                </a:solidFill>
              </a:rPr>
              <a:t>le relazioni (D7), 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-il  modo di affrontare il lavoro scolastico (D2),  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-la comunicazione con gli altri(D3), 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-la cura di sé (D5). 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80345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56736"/>
            <a:ext cx="8229600" cy="566942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In definitiva, gli insegnanti che adottano il modello di lettura del funzionamento proposto dall’ICF </a:t>
            </a:r>
            <a:r>
              <a:rPr lang="it-IT" b="1" dirty="0" smtClean="0">
                <a:solidFill>
                  <a:srgbClr val="FF0000"/>
                </a:solidFill>
              </a:rPr>
              <a:t>sviluppano una competenza di analisi delle situazione problematiche </a:t>
            </a:r>
            <a:r>
              <a:rPr lang="it-IT" dirty="0" smtClean="0">
                <a:solidFill>
                  <a:srgbClr val="3366FF"/>
                </a:solidFill>
              </a:rPr>
              <a:t>che risulta utilizzabile a favore di </a:t>
            </a:r>
            <a:r>
              <a:rPr lang="it-IT" dirty="0" smtClean="0">
                <a:solidFill>
                  <a:srgbClr val="FF0000"/>
                </a:solidFill>
              </a:rPr>
              <a:t>ogni alunno con bisogni  educativi speciali.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9935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90156"/>
            <a:ext cx="8229600" cy="563600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it-IT" b="1" dirty="0" smtClean="0">
                <a:solidFill>
                  <a:srgbClr val="FF0000"/>
                </a:solidFill>
              </a:rPr>
              <a:t>Il ruolo del contesto (contestuali)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rgbClr val="3366FF"/>
                </a:solidFill>
              </a:rPr>
              <a:t>L’ICF ascrive tra i fattori contestuali sia quelli </a:t>
            </a:r>
            <a:r>
              <a:rPr lang="it-IT" b="1" dirty="0" smtClean="0">
                <a:solidFill>
                  <a:srgbClr val="FF0000"/>
                </a:solidFill>
              </a:rPr>
              <a:t>personali</a:t>
            </a:r>
            <a:r>
              <a:rPr lang="it-IT" dirty="0" smtClean="0">
                <a:solidFill>
                  <a:srgbClr val="3366FF"/>
                </a:solidFill>
              </a:rPr>
              <a:t> sia quelli </a:t>
            </a:r>
            <a:r>
              <a:rPr lang="it-IT" b="1" dirty="0" smtClean="0">
                <a:solidFill>
                  <a:srgbClr val="FF0000"/>
                </a:solidFill>
              </a:rPr>
              <a:t>ambientali</a:t>
            </a:r>
          </a:p>
          <a:p>
            <a:pPr marL="0" indent="0" algn="just">
              <a:buNone/>
            </a:pPr>
            <a:endParaRPr lang="it-IT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it-IT" b="1" dirty="0" smtClean="0">
                <a:solidFill>
                  <a:srgbClr val="FF0000"/>
                </a:solidFill>
              </a:rPr>
              <a:t>I fattori personali </a:t>
            </a:r>
            <a:r>
              <a:rPr lang="it-IT" sz="2400" dirty="0" smtClean="0">
                <a:solidFill>
                  <a:srgbClr val="3366FF"/>
                </a:solidFill>
              </a:rPr>
              <a:t>comprendono l’età, il genere, la razza, i fattori socioeconomici, lo stile di vita, l’educazione ricevuta, la motivazione, l’autostima, la storia pregressa</a:t>
            </a:r>
            <a:r>
              <a:rPr lang="mr-IN" sz="2400" dirty="0" smtClean="0">
                <a:solidFill>
                  <a:srgbClr val="3366FF"/>
                </a:solidFill>
              </a:rPr>
              <a:t>…</a:t>
            </a:r>
            <a:endParaRPr lang="it-IT" sz="2400" dirty="0" smtClean="0">
              <a:solidFill>
                <a:srgbClr val="3366FF"/>
              </a:solidFill>
            </a:endParaRPr>
          </a:p>
          <a:p>
            <a:pPr marL="0" indent="0" algn="just">
              <a:buNone/>
            </a:pPr>
            <a:r>
              <a:rPr lang="it-IT" sz="2400" dirty="0" smtClean="0">
                <a:solidFill>
                  <a:srgbClr val="3366FF"/>
                </a:solidFill>
              </a:rPr>
              <a:t>Essi rappresentano il </a:t>
            </a:r>
            <a:r>
              <a:rPr lang="it-IT" sz="2400" dirty="0" smtClean="0">
                <a:solidFill>
                  <a:srgbClr val="FF0000"/>
                </a:solidFill>
              </a:rPr>
              <a:t>“terreno” </a:t>
            </a:r>
            <a:r>
              <a:rPr lang="it-IT" sz="2400" dirty="0" smtClean="0">
                <a:solidFill>
                  <a:srgbClr val="3366FF"/>
                </a:solidFill>
              </a:rPr>
              <a:t>di un individuo e possono avere una grande influenza sul funzionamento o sulla condizione di disabilità.</a:t>
            </a:r>
          </a:p>
          <a:p>
            <a:pPr marL="0" indent="0" algn="just">
              <a:buNone/>
            </a:pPr>
            <a:endParaRPr lang="it-IT" sz="2600" dirty="0" smtClean="0">
              <a:solidFill>
                <a:srgbClr val="3366FF"/>
              </a:solidFill>
            </a:endParaRPr>
          </a:p>
          <a:p>
            <a:pPr marL="0" indent="0" algn="just">
              <a:buNone/>
            </a:pPr>
            <a:r>
              <a:rPr lang="it-IT" sz="2600" dirty="0" smtClean="0">
                <a:solidFill>
                  <a:srgbClr val="FF0000"/>
                </a:solidFill>
              </a:rPr>
              <a:t>Nei fattori ambientali </a:t>
            </a:r>
            <a:r>
              <a:rPr lang="it-IT" sz="2600" dirty="0" smtClean="0">
                <a:solidFill>
                  <a:srgbClr val="3366FF"/>
                </a:solidFill>
              </a:rPr>
              <a:t>sono presi in considerazione tutti gli elementi che possono influenzare la partecipazione dell’individuo  come membro della società e le sue attività quotidiane.</a:t>
            </a:r>
          </a:p>
          <a:p>
            <a:pPr marL="0" indent="0">
              <a:buNone/>
            </a:pPr>
            <a:r>
              <a:rPr lang="it-IT" sz="2600" dirty="0" smtClean="0">
                <a:solidFill>
                  <a:srgbClr val="3366FF"/>
                </a:solidFill>
              </a:rPr>
              <a:t> </a:t>
            </a:r>
            <a:endParaRPr lang="it-IT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06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TARD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6" b="8106"/>
          <a:stretch>
            <a:fillRect/>
          </a:stretch>
        </p:blipFill>
        <p:spPr>
          <a:xfrm>
            <a:off x="980411" y="473464"/>
            <a:ext cx="3208616" cy="2106273"/>
          </a:xfrm>
        </p:spPr>
      </p:pic>
      <p:pic>
        <p:nvPicPr>
          <p:cNvPr id="5" name="Immagine 4" descr="ITARD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724" y="446137"/>
            <a:ext cx="3810000" cy="2133600"/>
          </a:xfrm>
          <a:prstGeom prst="rect">
            <a:avLst/>
          </a:prstGeom>
        </p:spPr>
      </p:pic>
      <p:pic>
        <p:nvPicPr>
          <p:cNvPr id="9" name="Immagine 8" descr="ITARD 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27" y="3091631"/>
            <a:ext cx="3162300" cy="2578100"/>
          </a:xfrm>
          <a:prstGeom prst="rect">
            <a:avLst/>
          </a:prstGeom>
        </p:spPr>
      </p:pic>
      <p:pic>
        <p:nvPicPr>
          <p:cNvPr id="10" name="Immagine 9" descr="ITARD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723" y="3091631"/>
            <a:ext cx="3497315" cy="255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3398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it-IT" sz="2800" dirty="0" smtClean="0">
                <a:solidFill>
                  <a:srgbClr val="3366FF"/>
                </a:solidFill>
              </a:rPr>
              <a:t>L’OMS ha individuato  5 </a:t>
            </a:r>
            <a:r>
              <a:rPr lang="it-IT" sz="2800" dirty="0" err="1" smtClean="0">
                <a:solidFill>
                  <a:srgbClr val="3366FF"/>
                </a:solidFill>
              </a:rPr>
              <a:t>macrocategorie</a:t>
            </a:r>
            <a:r>
              <a:rPr lang="it-IT" sz="2800" dirty="0" smtClean="0">
                <a:solidFill>
                  <a:srgbClr val="3366FF"/>
                </a:solidFill>
              </a:rPr>
              <a:t> di fattori ambientali, </a:t>
            </a:r>
            <a:br>
              <a:rPr lang="it-IT" sz="2800" dirty="0" smtClean="0">
                <a:solidFill>
                  <a:srgbClr val="3366FF"/>
                </a:solidFill>
              </a:rPr>
            </a:br>
            <a:r>
              <a:rPr lang="it-IT" sz="2800" dirty="0" smtClean="0">
                <a:solidFill>
                  <a:srgbClr val="3366FF"/>
                </a:solidFill>
              </a:rPr>
              <a:t>che nell’ICF sono codificati con la lettere</a:t>
            </a:r>
            <a:r>
              <a:rPr lang="it-IT" sz="2800" dirty="0" smtClean="0"/>
              <a:t> </a:t>
            </a:r>
            <a:r>
              <a:rPr lang="it-IT" sz="3600" b="1" dirty="0" smtClean="0">
                <a:solidFill>
                  <a:srgbClr val="FF0000"/>
                </a:solidFill>
              </a:rPr>
              <a:t>E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E1. Prodotti e tecnologie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E2. Ambiente naturali e cambiamenti effettuati dall’uomo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E3. Relazioni e sostegno sociale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E4. Atteggiamenti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E5. Servizi, sistemi e politiche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I fattori ambientali di ciascun capitolo possono essere valutati come </a:t>
            </a:r>
            <a:r>
              <a:rPr lang="it-IT" b="1" dirty="0" smtClean="0">
                <a:solidFill>
                  <a:srgbClr val="FF0000"/>
                </a:solidFill>
              </a:rPr>
              <a:t>facilitatori o barriere </a:t>
            </a:r>
            <a:r>
              <a:rPr lang="it-IT" dirty="0" smtClean="0">
                <a:solidFill>
                  <a:srgbClr val="3366FF"/>
                </a:solidFill>
              </a:rPr>
              <a:t>rispetto alle singole attività del soggetto.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4104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La codifica di funzionamento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L’OMS con l’ICF propone una </a:t>
            </a:r>
            <a:r>
              <a:rPr lang="it-IT" b="1" i="1" dirty="0" smtClean="0">
                <a:solidFill>
                  <a:srgbClr val="FF0000"/>
                </a:solidFill>
              </a:rPr>
              <a:t>grammatica universale </a:t>
            </a:r>
            <a:r>
              <a:rPr lang="it-IT" dirty="0" smtClean="0">
                <a:solidFill>
                  <a:srgbClr val="FF0000"/>
                </a:solidFill>
              </a:rPr>
              <a:t>per la descrizione del funzionamento.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FF0000"/>
                </a:solidFill>
              </a:rPr>
              <a:t>Ogni componente </a:t>
            </a:r>
            <a:r>
              <a:rPr lang="it-IT" dirty="0" smtClean="0">
                <a:solidFill>
                  <a:srgbClr val="3366FF"/>
                </a:solidFill>
              </a:rPr>
              <a:t>viene approfondita facendo riferimento a </a:t>
            </a:r>
            <a:r>
              <a:rPr lang="it-IT" dirty="0" smtClean="0">
                <a:solidFill>
                  <a:srgbClr val="FF0000"/>
                </a:solidFill>
              </a:rPr>
              <a:t>codici alfanumerici </a:t>
            </a:r>
            <a:r>
              <a:rPr lang="it-IT" dirty="0" smtClean="0">
                <a:solidFill>
                  <a:srgbClr val="3366FF"/>
                </a:solidFill>
              </a:rPr>
              <a:t>che distinguono i diversi capitoli e all’interno di essi , i singoli item.</a:t>
            </a:r>
          </a:p>
        </p:txBody>
      </p:sp>
    </p:spTree>
    <p:extLst>
      <p:ext uri="{BB962C8B-B14F-4D97-AF65-F5344CB8AC3E}">
        <p14:creationId xmlns:p14="http://schemas.microsoft.com/office/powerpoint/2010/main" val="149048961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23834"/>
            <a:ext cx="8229600" cy="5502329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 smtClean="0">
                <a:solidFill>
                  <a:srgbClr val="FF0000"/>
                </a:solidFill>
              </a:rPr>
              <a:t>GRAMMATICA UNIVERSALE</a:t>
            </a:r>
            <a:endParaRPr lang="it-IT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-La </a:t>
            </a:r>
            <a:r>
              <a:rPr lang="it-IT" dirty="0">
                <a:solidFill>
                  <a:srgbClr val="3366FF"/>
                </a:solidFill>
              </a:rPr>
              <a:t>lettera </a:t>
            </a:r>
            <a:r>
              <a:rPr lang="it-IT" dirty="0" smtClean="0">
                <a:solidFill>
                  <a:srgbClr val="FF0000"/>
                </a:solidFill>
              </a:rPr>
              <a:t>D</a:t>
            </a:r>
            <a:r>
              <a:rPr lang="it-IT" dirty="0" smtClean="0">
                <a:solidFill>
                  <a:srgbClr val="3366FF"/>
                </a:solidFill>
              </a:rPr>
              <a:t> identifica la componente </a:t>
            </a:r>
            <a:r>
              <a:rPr lang="it-IT" i="1" dirty="0" smtClean="0">
                <a:solidFill>
                  <a:srgbClr val="FF0000"/>
                </a:solidFill>
              </a:rPr>
              <a:t>attività e partecipazione</a:t>
            </a:r>
            <a:r>
              <a:rPr lang="it-IT" dirty="0" smtClean="0">
                <a:solidFill>
                  <a:srgbClr val="3366FF"/>
                </a:solidFill>
              </a:rPr>
              <a:t> </a:t>
            </a:r>
          </a:p>
          <a:p>
            <a:pPr marL="0" indent="0">
              <a:buNone/>
            </a:pPr>
            <a:r>
              <a:rPr lang="it-IT" dirty="0">
                <a:solidFill>
                  <a:srgbClr val="3366FF"/>
                </a:solidFill>
              </a:rPr>
              <a:t>-</a:t>
            </a:r>
            <a:r>
              <a:rPr lang="it-IT" dirty="0" smtClean="0">
                <a:solidFill>
                  <a:srgbClr val="3366FF"/>
                </a:solidFill>
              </a:rPr>
              <a:t>la lettera </a:t>
            </a:r>
            <a:r>
              <a:rPr lang="it-IT" dirty="0" smtClean="0">
                <a:solidFill>
                  <a:srgbClr val="FF0000"/>
                </a:solidFill>
              </a:rPr>
              <a:t>E</a:t>
            </a:r>
            <a:r>
              <a:rPr lang="it-IT" dirty="0" smtClean="0">
                <a:solidFill>
                  <a:srgbClr val="3366FF"/>
                </a:solidFill>
              </a:rPr>
              <a:t> codifica i </a:t>
            </a:r>
            <a:r>
              <a:rPr lang="it-IT" i="1" dirty="0" smtClean="0">
                <a:solidFill>
                  <a:srgbClr val="FF0000"/>
                </a:solidFill>
              </a:rPr>
              <a:t>fattori ambientali</a:t>
            </a:r>
            <a:endParaRPr lang="it-IT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rgbClr val="3366FF"/>
                </a:solidFill>
              </a:rPr>
              <a:t>-</a:t>
            </a:r>
            <a:r>
              <a:rPr lang="it-IT" dirty="0" smtClean="0">
                <a:solidFill>
                  <a:srgbClr val="3366FF"/>
                </a:solidFill>
              </a:rPr>
              <a:t>la lettera </a:t>
            </a:r>
            <a:r>
              <a:rPr lang="it-IT" dirty="0" err="1" smtClean="0">
                <a:solidFill>
                  <a:srgbClr val="FF0000"/>
                </a:solidFill>
              </a:rPr>
              <a:t>S</a:t>
            </a:r>
            <a:r>
              <a:rPr lang="it-IT" dirty="0" smtClean="0">
                <a:solidFill>
                  <a:srgbClr val="3366FF"/>
                </a:solidFill>
              </a:rPr>
              <a:t> riguarda </a:t>
            </a:r>
            <a:r>
              <a:rPr lang="it-IT" i="1" dirty="0" smtClean="0">
                <a:solidFill>
                  <a:srgbClr val="FF0000"/>
                </a:solidFill>
              </a:rPr>
              <a:t>le strutture anatomiche</a:t>
            </a:r>
            <a:r>
              <a:rPr lang="it-IT" dirty="0" smtClean="0">
                <a:solidFill>
                  <a:srgbClr val="3366FF"/>
                </a:solidFill>
              </a:rPr>
              <a:t>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-la lettera </a:t>
            </a:r>
            <a:r>
              <a:rPr lang="it-IT" dirty="0" smtClean="0">
                <a:solidFill>
                  <a:srgbClr val="FF0000"/>
                </a:solidFill>
              </a:rPr>
              <a:t>B</a:t>
            </a:r>
            <a:r>
              <a:rPr lang="it-IT" dirty="0" smtClean="0">
                <a:solidFill>
                  <a:srgbClr val="3366FF"/>
                </a:solidFill>
              </a:rPr>
              <a:t>  viene utilizzata per </a:t>
            </a:r>
            <a:r>
              <a:rPr lang="it-IT" i="1" dirty="0" smtClean="0">
                <a:solidFill>
                  <a:srgbClr val="FF0000"/>
                </a:solidFill>
              </a:rPr>
              <a:t>le funzioni del corpo.</a:t>
            </a:r>
          </a:p>
          <a:p>
            <a:pPr marL="0" indent="0">
              <a:buNone/>
            </a:pPr>
            <a:endParaRPr lang="it-IT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371226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56996"/>
            <a:ext cx="8229600" cy="55691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Nella ricerca della cause si chiarisce che </a:t>
            </a:r>
            <a:r>
              <a:rPr lang="it-IT" b="1" dirty="0" smtClean="0">
                <a:solidFill>
                  <a:srgbClr val="FF0000"/>
                </a:solidFill>
              </a:rPr>
              <a:t>ogni individuo necessita di un personale combinazione di stimoli sensoriali, cerebrali e motori e sociali, </a:t>
            </a:r>
            <a:r>
              <a:rPr lang="it-IT" dirty="0" smtClean="0">
                <a:solidFill>
                  <a:srgbClr val="3366FF"/>
                </a:solidFill>
              </a:rPr>
              <a:t>che gli permettono di mantenere una condizione di benessere psicofisiologico.</a:t>
            </a:r>
          </a:p>
          <a:p>
            <a:pPr marL="0" indent="0" algn="ctr">
              <a:buNone/>
            </a:pPr>
            <a:r>
              <a:rPr lang="it-IT" dirty="0">
                <a:solidFill>
                  <a:srgbClr val="3366FF"/>
                </a:solidFill>
              </a:rPr>
              <a:t> </a:t>
            </a:r>
            <a:endParaRPr lang="it-IT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it-IT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2437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67358"/>
            <a:ext cx="8229600" cy="5858805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 descr="Copia di IC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13" y="267358"/>
            <a:ext cx="6947214" cy="6394845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169714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Copia di ICF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7" b="25607"/>
          <a:stretch>
            <a:fillRect/>
          </a:stretch>
        </p:blipFill>
        <p:spPr>
          <a:xfrm>
            <a:off x="585893" y="363089"/>
            <a:ext cx="8229600" cy="6082400"/>
          </a:xfrm>
        </p:spPr>
      </p:pic>
    </p:spTree>
    <p:extLst>
      <p:ext uri="{BB962C8B-B14F-4D97-AF65-F5344CB8AC3E}">
        <p14:creationId xmlns:p14="http://schemas.microsoft.com/office/powerpoint/2010/main" val="110894604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Copia di ICF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0" b="26880"/>
          <a:stretch>
            <a:fillRect/>
          </a:stretch>
        </p:blipFill>
        <p:spPr>
          <a:xfrm>
            <a:off x="457200" y="679450"/>
            <a:ext cx="8229600" cy="5446713"/>
          </a:xfrm>
        </p:spPr>
      </p:pic>
    </p:spTree>
    <p:extLst>
      <p:ext uri="{BB962C8B-B14F-4D97-AF65-F5344CB8AC3E}">
        <p14:creationId xmlns:p14="http://schemas.microsoft.com/office/powerpoint/2010/main" val="412507765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746374"/>
            <a:ext cx="8229600" cy="537979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FF0000"/>
                </a:solidFill>
              </a:rPr>
              <a:t>L’ICF</a:t>
            </a:r>
            <a:r>
              <a:rPr lang="it-IT" dirty="0" smtClean="0">
                <a:solidFill>
                  <a:srgbClr val="3366FF"/>
                </a:solidFill>
              </a:rPr>
              <a:t> è strutturato come </a:t>
            </a:r>
            <a:r>
              <a:rPr lang="it-IT" dirty="0" smtClean="0">
                <a:solidFill>
                  <a:srgbClr val="FF0000"/>
                </a:solidFill>
              </a:rPr>
              <a:t>un sistema gerarchico </a:t>
            </a:r>
            <a:r>
              <a:rPr lang="it-IT" dirty="0" smtClean="0">
                <a:solidFill>
                  <a:srgbClr val="3366FF"/>
                </a:solidFill>
              </a:rPr>
              <a:t>nel quale </a:t>
            </a:r>
            <a:r>
              <a:rPr lang="it-IT" dirty="0" smtClean="0">
                <a:solidFill>
                  <a:srgbClr val="FF0000"/>
                </a:solidFill>
              </a:rPr>
              <a:t>le componenti </a:t>
            </a:r>
            <a:r>
              <a:rPr lang="it-IT" dirty="0" smtClean="0">
                <a:solidFill>
                  <a:srgbClr val="3366FF"/>
                </a:solidFill>
              </a:rPr>
              <a:t>costituiscono le parti principali e che a loro volta si suddividono in ulteriori livelli.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Si tratta di un sistema apparentemente complesso, ma che diventa intuitivo dopo una prima familiarizzazione.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FF0000"/>
                </a:solidFill>
              </a:rPr>
              <a:t>Per il suo utilizzo non è necessario memorizzare i diversi codici ma saper distinguere le componenti principali della classificazione.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468387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90416"/>
            <a:ext cx="8229600" cy="553574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Un volta acquisita tale competenza di base è possibile cimentarsi con </a:t>
            </a:r>
            <a:r>
              <a:rPr lang="it-IT" dirty="0" smtClean="0">
                <a:solidFill>
                  <a:srgbClr val="FF0000"/>
                </a:solidFill>
              </a:rPr>
              <a:t>QUALIFICATORI</a:t>
            </a:r>
            <a:r>
              <a:rPr lang="it-IT" dirty="0" smtClean="0">
                <a:solidFill>
                  <a:srgbClr val="3366FF"/>
                </a:solidFill>
              </a:rPr>
              <a:t> che l’ICF propone </a:t>
            </a:r>
            <a:r>
              <a:rPr lang="it-IT" dirty="0" smtClean="0">
                <a:solidFill>
                  <a:srgbClr val="FF0000"/>
                </a:solidFill>
              </a:rPr>
              <a:t>per descrivere e valutate il grado di compromissione </a:t>
            </a:r>
            <a:r>
              <a:rPr lang="it-IT" dirty="0" smtClean="0">
                <a:solidFill>
                  <a:srgbClr val="3366FF"/>
                </a:solidFill>
              </a:rPr>
              <a:t>anatomico-funzionale  o le </a:t>
            </a:r>
            <a:r>
              <a:rPr lang="it-IT" dirty="0" smtClean="0">
                <a:solidFill>
                  <a:srgbClr val="FF0000"/>
                </a:solidFill>
              </a:rPr>
              <a:t>limitazioni</a:t>
            </a:r>
            <a:r>
              <a:rPr lang="it-IT" dirty="0" smtClean="0">
                <a:solidFill>
                  <a:srgbClr val="3366FF"/>
                </a:solidFill>
              </a:rPr>
              <a:t> nelle attività quotidiane e nella partecipazione sociale.</a:t>
            </a:r>
          </a:p>
          <a:p>
            <a:pPr marL="0" indent="0" algn="just">
              <a:buNone/>
            </a:pP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31397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5932"/>
          </a:xfrm>
        </p:spPr>
        <p:txBody>
          <a:bodyPr/>
          <a:lstStyle/>
          <a:p>
            <a:r>
              <a:rPr lang="it-IT" dirty="0"/>
              <a:t>	</a:t>
            </a:r>
            <a:r>
              <a:rPr lang="it-IT" b="1" dirty="0" smtClean="0">
                <a:solidFill>
                  <a:srgbClr val="FF0000"/>
                </a:solidFill>
              </a:rPr>
              <a:t>QUALIFICATORI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03109"/>
            <a:ext cx="8229600" cy="54028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I codici ICF richiedono l’uso di uno o più qualificatori, che denotano l’entità del livello di salute o la gravità del problema in questione.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I qualificatori </a:t>
            </a:r>
            <a:r>
              <a:rPr lang="it-IT" dirty="0" smtClean="0">
                <a:solidFill>
                  <a:srgbClr val="3366FF"/>
                </a:solidFill>
              </a:rPr>
              <a:t>vengono codificati come uno o più </a:t>
            </a:r>
            <a:r>
              <a:rPr lang="it-IT" dirty="0" smtClean="0">
                <a:solidFill>
                  <a:srgbClr val="FF0000"/>
                </a:solidFill>
              </a:rPr>
              <a:t>numeri</a:t>
            </a:r>
            <a:r>
              <a:rPr lang="it-IT" dirty="0" smtClean="0">
                <a:solidFill>
                  <a:srgbClr val="3366FF"/>
                </a:solidFill>
              </a:rPr>
              <a:t> dopo il punto. </a:t>
            </a:r>
          </a:p>
          <a:p>
            <a:pPr marL="0" indent="0">
              <a:buNone/>
            </a:pPr>
            <a:endParaRPr lang="it-IT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2000" b="1" dirty="0" smtClean="0">
                <a:solidFill>
                  <a:srgbClr val="FF0000"/>
                </a:solidFill>
              </a:rPr>
              <a:t>xxx.0 NESSUN problema       (assente, trascurabile..)    0-4%</a:t>
            </a:r>
          </a:p>
          <a:p>
            <a:pPr marL="0" indent="0">
              <a:buNone/>
            </a:pPr>
            <a:r>
              <a:rPr lang="it-IT" sz="2000" b="1" dirty="0" smtClean="0">
                <a:solidFill>
                  <a:srgbClr val="FF0000"/>
                </a:solidFill>
              </a:rPr>
              <a:t>xxx.1  problema LIEVE           ( leggero, piccolo</a:t>
            </a:r>
            <a:r>
              <a:rPr lang="mr-IN" sz="2000" b="1" dirty="0" smtClean="0">
                <a:solidFill>
                  <a:srgbClr val="FF0000"/>
                </a:solidFill>
              </a:rPr>
              <a:t>……</a:t>
            </a:r>
            <a:r>
              <a:rPr lang="it-IT" sz="2000" b="1" dirty="0" smtClean="0">
                <a:solidFill>
                  <a:srgbClr val="FF0000"/>
                </a:solidFill>
              </a:rPr>
              <a:t>)       5-24%</a:t>
            </a:r>
          </a:p>
          <a:p>
            <a:pPr marL="0" indent="0">
              <a:buNone/>
            </a:pPr>
            <a:r>
              <a:rPr lang="it-IT" sz="2000" b="1" dirty="0" smtClean="0">
                <a:solidFill>
                  <a:srgbClr val="FF0000"/>
                </a:solidFill>
              </a:rPr>
              <a:t>xxx.2 problema MEDIO          ( moderato, discreto</a:t>
            </a:r>
            <a:r>
              <a:rPr lang="mr-IN" sz="2000" b="1" dirty="0" smtClean="0">
                <a:solidFill>
                  <a:srgbClr val="FF0000"/>
                </a:solidFill>
              </a:rPr>
              <a:t>…</a:t>
            </a:r>
            <a:r>
              <a:rPr lang="it-IT" sz="2000" b="1" dirty="0" smtClean="0">
                <a:solidFill>
                  <a:srgbClr val="FF0000"/>
                </a:solidFill>
              </a:rPr>
              <a:t>.)   25-49&amp;  </a:t>
            </a:r>
          </a:p>
          <a:p>
            <a:pPr marL="0" indent="0">
              <a:buNone/>
            </a:pPr>
            <a:r>
              <a:rPr lang="it-IT" sz="2000" b="1" dirty="0" smtClean="0">
                <a:solidFill>
                  <a:srgbClr val="FF0000"/>
                </a:solidFill>
              </a:rPr>
              <a:t>xxx.3 problema GRAVE           (notevole-estremo</a:t>
            </a:r>
            <a:r>
              <a:rPr lang="mr-IN" sz="2000" b="1" dirty="0" smtClean="0">
                <a:solidFill>
                  <a:srgbClr val="FF0000"/>
                </a:solidFill>
              </a:rPr>
              <a:t>……</a:t>
            </a:r>
            <a:r>
              <a:rPr lang="it-IT" sz="2000" b="1" dirty="0" smtClean="0">
                <a:solidFill>
                  <a:srgbClr val="FF0000"/>
                </a:solidFill>
              </a:rPr>
              <a:t>)   50-95%</a:t>
            </a:r>
          </a:p>
          <a:p>
            <a:pPr marL="0" indent="0">
              <a:buNone/>
            </a:pPr>
            <a:r>
              <a:rPr lang="it-IT" sz="2000" b="1" dirty="0" smtClean="0">
                <a:solidFill>
                  <a:srgbClr val="FF0000"/>
                </a:solidFill>
              </a:rPr>
              <a:t>xxx.4 problema COMPLETO   (totale</a:t>
            </a:r>
            <a:r>
              <a:rPr lang="mr-IN" sz="2000" b="1" dirty="0" smtClean="0">
                <a:solidFill>
                  <a:srgbClr val="FF0000"/>
                </a:solidFill>
              </a:rPr>
              <a:t>…</a:t>
            </a:r>
            <a:r>
              <a:rPr lang="it-IT" sz="2000" b="1" dirty="0" smtClean="0">
                <a:solidFill>
                  <a:srgbClr val="FF0000"/>
                </a:solidFill>
              </a:rPr>
              <a:t>.)                           96-100%</a:t>
            </a:r>
          </a:p>
          <a:p>
            <a:pPr marL="0" indent="0">
              <a:buNone/>
            </a:pPr>
            <a:r>
              <a:rPr lang="it-IT" sz="2000" b="1" dirty="0" smtClean="0">
                <a:solidFill>
                  <a:srgbClr val="FF0000"/>
                </a:solidFill>
              </a:rPr>
              <a:t>xxx.8 non specificato</a:t>
            </a:r>
          </a:p>
          <a:p>
            <a:pPr marL="0" indent="0">
              <a:buNone/>
            </a:pPr>
            <a:r>
              <a:rPr lang="it-IT" sz="2000" b="1" dirty="0" smtClean="0">
                <a:solidFill>
                  <a:srgbClr val="FF0000"/>
                </a:solidFill>
              </a:rPr>
              <a:t>xxx.9 non applicabile</a:t>
            </a:r>
          </a:p>
        </p:txBody>
      </p:sp>
    </p:spTree>
    <p:extLst>
      <p:ext uri="{BB962C8B-B14F-4D97-AF65-F5344CB8AC3E}">
        <p14:creationId xmlns:p14="http://schemas.microsoft.com/office/powerpoint/2010/main" val="4117741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TARD 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r="9676"/>
          <a:stretch>
            <a:fillRect/>
          </a:stretch>
        </p:blipFill>
        <p:spPr>
          <a:xfrm>
            <a:off x="4980040" y="478987"/>
            <a:ext cx="3654420" cy="2428526"/>
          </a:xfrm>
          <a:prstGeom prst="rect">
            <a:avLst/>
          </a:prstGeom>
        </p:spPr>
      </p:pic>
      <p:pic>
        <p:nvPicPr>
          <p:cNvPr id="5" name="Immagine 4" descr="ITARD 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5" y="478987"/>
            <a:ext cx="3790087" cy="2362200"/>
          </a:xfrm>
          <a:prstGeom prst="rect">
            <a:avLst/>
          </a:prstGeom>
        </p:spPr>
      </p:pic>
      <p:pic>
        <p:nvPicPr>
          <p:cNvPr id="6" name="Immagine 5" descr="ITARD 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5" y="3466853"/>
            <a:ext cx="4088758" cy="2430539"/>
          </a:xfrm>
          <a:prstGeom prst="rect">
            <a:avLst/>
          </a:prstGeom>
        </p:spPr>
      </p:pic>
      <p:pic>
        <p:nvPicPr>
          <p:cNvPr id="7" name="Immagine 6" descr="ITARD 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309" y="3466852"/>
            <a:ext cx="3554151" cy="243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5158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Esempi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9631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3366FF"/>
                </a:solidFill>
              </a:rPr>
              <a:t>b</a:t>
            </a:r>
            <a:r>
              <a:rPr lang="it-IT" dirty="0" smtClean="0">
                <a:solidFill>
                  <a:srgbClr val="3366FF"/>
                </a:solidFill>
              </a:rPr>
              <a:t>117.1 </a:t>
            </a:r>
            <a:endParaRPr lang="it-IT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rgbClr val="3366FF"/>
                </a:solidFill>
              </a:rPr>
              <a:t>Descrive una </a:t>
            </a:r>
            <a:r>
              <a:rPr lang="it-IT" i="1" dirty="0">
                <a:solidFill>
                  <a:srgbClr val="3366FF"/>
                </a:solidFill>
              </a:rPr>
              <a:t>lieve(</a:t>
            </a:r>
            <a:r>
              <a:rPr lang="it-IT" dirty="0">
                <a:solidFill>
                  <a:srgbClr val="3366FF"/>
                </a:solidFill>
              </a:rPr>
              <a:t>qualificatore)  menomazione nel funzionamento </a:t>
            </a:r>
            <a:r>
              <a:rPr lang="it-IT" dirty="0" smtClean="0">
                <a:solidFill>
                  <a:srgbClr val="3366FF"/>
                </a:solidFill>
              </a:rPr>
              <a:t>intellettivo.</a:t>
            </a:r>
          </a:p>
          <a:p>
            <a:pPr marL="0" indent="0">
              <a:buNone/>
            </a:pPr>
            <a:endParaRPr lang="it-IT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s260.3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d140.21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d910.23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098299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835492"/>
            <a:ext cx="8229600" cy="5290671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FF0000"/>
                </a:solidFill>
              </a:rPr>
              <a:t>I codici ICF </a:t>
            </a:r>
            <a:r>
              <a:rPr lang="it-IT" dirty="0">
                <a:solidFill>
                  <a:srgbClr val="3366FF"/>
                </a:solidFill>
              </a:rPr>
              <a:t>richiedono </a:t>
            </a:r>
            <a:r>
              <a:rPr lang="it-IT" dirty="0">
                <a:solidFill>
                  <a:srgbClr val="FF0000"/>
                </a:solidFill>
              </a:rPr>
              <a:t>l’uso di uno o più qualificatori, che denotano l’entità del livello di salute o la gravità del problema in questione.</a:t>
            </a:r>
          </a:p>
          <a:p>
            <a:pPr marL="0" indent="0">
              <a:buNone/>
            </a:pPr>
            <a:endParaRPr lang="it-IT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I </a:t>
            </a:r>
            <a:r>
              <a:rPr lang="it-IT" b="1" dirty="0">
                <a:solidFill>
                  <a:srgbClr val="FF0000"/>
                </a:solidFill>
              </a:rPr>
              <a:t>qualificatori vengono codificati come uno o più numeri dopo il punto. </a:t>
            </a:r>
          </a:p>
          <a:p>
            <a:pPr marL="0" indent="0">
              <a:buNone/>
            </a:pPr>
            <a:r>
              <a:rPr lang="it-IT" dirty="0">
                <a:solidFill>
                  <a:srgbClr val="3366FF"/>
                </a:solidFill>
              </a:rPr>
              <a:t>ex. B117.1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3366FF"/>
                </a:solidFill>
              </a:rPr>
              <a:t>Descrive una </a:t>
            </a:r>
            <a:r>
              <a:rPr lang="it-IT" sz="2400" i="1" dirty="0">
                <a:solidFill>
                  <a:srgbClr val="3366FF"/>
                </a:solidFill>
              </a:rPr>
              <a:t>lieve(</a:t>
            </a:r>
            <a:r>
              <a:rPr lang="it-IT" sz="2400" dirty="0">
                <a:solidFill>
                  <a:srgbClr val="3366FF"/>
                </a:solidFill>
              </a:rPr>
              <a:t>qualificatore)  menomazione nel funzionamento intellettivo.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452717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12435"/>
            <a:ext cx="8229600" cy="62160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rgbClr val="FF0000"/>
                </a:solidFill>
              </a:rPr>
              <a:t>Nella componente attività e partecipazione, i qualificatori per descrivere i problemi relativi a capacità e </a:t>
            </a:r>
            <a:r>
              <a:rPr lang="it-IT" dirty="0" smtClean="0">
                <a:solidFill>
                  <a:srgbClr val="FF0000"/>
                </a:solidFill>
              </a:rPr>
              <a:t>performance </a:t>
            </a:r>
            <a:r>
              <a:rPr lang="it-IT" dirty="0">
                <a:solidFill>
                  <a:srgbClr val="FF0000"/>
                </a:solidFill>
              </a:rPr>
              <a:t>sono </a:t>
            </a:r>
            <a:r>
              <a:rPr lang="it-IT" dirty="0" smtClean="0">
                <a:solidFill>
                  <a:srgbClr val="FF0000"/>
                </a:solidFill>
              </a:rPr>
              <a:t>2:</a:t>
            </a:r>
            <a:endParaRPr lang="it-IT" dirty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it-IT" sz="2400" dirty="0">
                <a:solidFill>
                  <a:srgbClr val="FF0000"/>
                </a:solidFill>
              </a:rPr>
              <a:t>Qualificatore di performance</a:t>
            </a:r>
          </a:p>
          <a:p>
            <a:pPr marL="514350" indent="-514350">
              <a:buAutoNum type="arabicPeriod"/>
            </a:pPr>
            <a:r>
              <a:rPr lang="it-IT" sz="2400" dirty="0">
                <a:solidFill>
                  <a:srgbClr val="FF0000"/>
                </a:solidFill>
              </a:rPr>
              <a:t>Qualificatore di </a:t>
            </a:r>
            <a:r>
              <a:rPr lang="it-IT" sz="2400" dirty="0" smtClean="0">
                <a:solidFill>
                  <a:srgbClr val="FF0000"/>
                </a:solidFill>
              </a:rPr>
              <a:t>capacità</a:t>
            </a: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Ex.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d130.23</a:t>
            </a:r>
          </a:p>
          <a:p>
            <a:pPr marL="0" indent="0">
              <a:buNone/>
            </a:pPr>
            <a:r>
              <a:rPr lang="it-IT" dirty="0">
                <a:solidFill>
                  <a:srgbClr val="FF0000"/>
                </a:solidFill>
              </a:rPr>
              <a:t>d</a:t>
            </a:r>
            <a:r>
              <a:rPr lang="it-IT" dirty="0" smtClean="0">
                <a:solidFill>
                  <a:srgbClr val="FF0000"/>
                </a:solidFill>
              </a:rPr>
              <a:t>130</a:t>
            </a:r>
            <a:r>
              <a:rPr lang="it-IT" dirty="0" smtClean="0">
                <a:solidFill>
                  <a:srgbClr val="3366FF"/>
                </a:solidFill>
              </a:rPr>
              <a:t> (codice del leggere) </a:t>
            </a:r>
            <a:r>
              <a:rPr lang="it-IT" dirty="0" smtClean="0">
                <a:solidFill>
                  <a:srgbClr val="FF0000"/>
                </a:solidFill>
              </a:rPr>
              <a:t>2</a:t>
            </a:r>
            <a:r>
              <a:rPr lang="it-IT" dirty="0" smtClean="0">
                <a:solidFill>
                  <a:srgbClr val="3366FF"/>
                </a:solidFill>
              </a:rPr>
              <a:t>(grado di problema nella performance nel leggere) </a:t>
            </a:r>
            <a:r>
              <a:rPr lang="it-IT" dirty="0" smtClean="0">
                <a:solidFill>
                  <a:srgbClr val="FF0000"/>
                </a:solidFill>
              </a:rPr>
              <a:t>3</a:t>
            </a:r>
            <a:r>
              <a:rPr lang="it-IT" dirty="0" smtClean="0">
                <a:solidFill>
                  <a:srgbClr val="3366FF"/>
                </a:solidFill>
              </a:rPr>
              <a:t> (grado di problema nella capacità di lettura)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8243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9378"/>
            <a:ext cx="8229600" cy="5936786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I fattori ambientali sono codificati con la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stessa scala, ma per dare evidenza dei facilitatori si usa il segno +. </a:t>
            </a: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sz="2800" dirty="0" smtClean="0">
                <a:solidFill>
                  <a:srgbClr val="3366FF"/>
                </a:solidFill>
              </a:rPr>
              <a:t>EX</a:t>
            </a:r>
          </a:p>
          <a:p>
            <a:pPr marL="0" indent="0">
              <a:buNone/>
            </a:pPr>
            <a:r>
              <a:rPr lang="it-IT" sz="2800" dirty="0" smtClean="0">
                <a:solidFill>
                  <a:srgbClr val="3366FF"/>
                </a:solidFill>
              </a:rPr>
              <a:t>e310.3 ( quando un familiare ostacola in modo grave)</a:t>
            </a:r>
          </a:p>
          <a:p>
            <a:pPr marL="0" indent="0">
              <a:buNone/>
            </a:pPr>
            <a:endParaRPr lang="it-IT" sz="2800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2800" dirty="0" smtClean="0">
                <a:solidFill>
                  <a:srgbClr val="3366FF"/>
                </a:solidFill>
              </a:rPr>
              <a:t>E310.+3 (quando un familiare funge da facilitatore sostanziale per una determina attività ) </a:t>
            </a:r>
            <a:endParaRPr lang="it-IT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6652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813214"/>
            <a:ext cx="8229600" cy="572590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L’OMS adotta un </a:t>
            </a:r>
            <a:r>
              <a:rPr lang="it-IT" b="1" dirty="0" smtClean="0">
                <a:solidFill>
                  <a:srgbClr val="FF0000"/>
                </a:solidFill>
              </a:rPr>
              <a:t>approccio qualitativo </a:t>
            </a:r>
            <a:r>
              <a:rPr lang="it-IT" dirty="0" smtClean="0">
                <a:solidFill>
                  <a:srgbClr val="3366FF"/>
                </a:solidFill>
              </a:rPr>
              <a:t>e, pertanto, i 5 qualificatori dell’ICF non costituiscono una scala ordinale, ma una </a:t>
            </a:r>
            <a:r>
              <a:rPr lang="it-IT" dirty="0" smtClean="0">
                <a:solidFill>
                  <a:srgbClr val="FF0000"/>
                </a:solidFill>
              </a:rPr>
              <a:t>scala nominale.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Tutte le valutazioni qualitative non possono pretendere di essere esatte poiché sono esposte alla soggettività dell’osservatore. </a:t>
            </a:r>
          </a:p>
          <a:p>
            <a:pPr marL="0" indent="0" algn="just">
              <a:buNone/>
            </a:pPr>
            <a:endParaRPr lang="it-IT" dirty="0" smtClean="0">
              <a:solidFill>
                <a:srgbClr val="3366FF"/>
              </a:solidFill>
            </a:endParaRP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Tuttavia, questo non esclude a priori la possibilità di valutare una valutazione valida e attendibile del funzionamento e della disabilità.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3325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3366FF"/>
                </a:solidFill>
              </a:rPr>
              <a:t>Esercitazioni!!</a:t>
            </a:r>
            <a:endParaRPr lang="it-IT" dirty="0">
              <a:solidFill>
                <a:srgbClr val="3366FF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3221"/>
          </a:xfrm>
        </p:spPr>
        <p:txBody>
          <a:bodyPr/>
          <a:lstStyle/>
          <a:p>
            <a:pPr>
              <a:buFontTx/>
              <a:buChar char="-"/>
            </a:pPr>
            <a:r>
              <a:rPr lang="it-IT" dirty="0" smtClean="0">
                <a:solidFill>
                  <a:srgbClr val="FF0000"/>
                </a:solidFill>
              </a:rPr>
              <a:t>Manuale ICF-CY</a:t>
            </a:r>
          </a:p>
          <a:p>
            <a:pPr marL="514350" indent="-514350">
              <a:buAutoNum type="arabicPeriod"/>
            </a:pPr>
            <a:r>
              <a:rPr lang="it-IT" dirty="0" smtClean="0">
                <a:solidFill>
                  <a:srgbClr val="FF0000"/>
                </a:solidFill>
              </a:rPr>
              <a:t>classificazione a un livello (elenco dei titoli dei capitoli della classificazione)</a:t>
            </a:r>
          </a:p>
          <a:p>
            <a:pPr marL="514350" indent="-514350">
              <a:buAutoNum type="arabicPeriod"/>
            </a:pPr>
            <a:r>
              <a:rPr lang="it-IT" dirty="0" smtClean="0">
                <a:solidFill>
                  <a:srgbClr val="FF0000"/>
                </a:solidFill>
              </a:rPr>
              <a:t>Classificazione a due livelli ( elenco dei titoli dei capitoli e il primo livello di diramazione all’interno della classificazione)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599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it-IT" sz="2800" dirty="0" smtClean="0">
                <a:solidFill>
                  <a:srgbClr val="FF0000"/>
                </a:solidFill>
              </a:rPr>
              <a:t/>
            </a:r>
            <a:br>
              <a:rPr lang="it-IT" sz="2800" dirty="0" smtClean="0">
                <a:solidFill>
                  <a:srgbClr val="FF0000"/>
                </a:solidFill>
              </a:rPr>
            </a:br>
            <a:r>
              <a:rPr lang="it-IT" sz="2800" dirty="0" smtClean="0">
                <a:solidFill>
                  <a:srgbClr val="FF0000"/>
                </a:solidFill>
              </a:rPr>
              <a:t>Il </a:t>
            </a:r>
            <a:r>
              <a:rPr lang="it-IT" sz="2800" dirty="0">
                <a:solidFill>
                  <a:srgbClr val="FF0000"/>
                </a:solidFill>
              </a:rPr>
              <a:t>“cruscotto” interpretativo del funzionamento</a:t>
            </a:r>
            <a:br>
              <a:rPr lang="it-IT" sz="2800" dirty="0">
                <a:solidFill>
                  <a:srgbClr val="FF0000"/>
                </a:solidFill>
              </a:rPr>
            </a:br>
            <a:r>
              <a:rPr lang="it-IT" sz="2800" dirty="0">
                <a:solidFill>
                  <a:srgbClr val="FF0000"/>
                </a:solidFill>
              </a:rPr>
              <a:t>del PEI in chiave ICF</a:t>
            </a:r>
            <a:br>
              <a:rPr lang="it-IT" sz="2800" dirty="0">
                <a:solidFill>
                  <a:srgbClr val="FF0000"/>
                </a:solidFill>
              </a:rPr>
            </a:br>
            <a:endParaRPr lang="it-IT" sz="2800" dirty="0"/>
          </a:p>
        </p:txBody>
      </p:sp>
      <p:graphicFrame>
        <p:nvGraphicFramePr>
          <p:cNvPr id="12" name="Segnaposto contenuto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6097246"/>
              </p:ext>
            </p:extLst>
          </p:nvPr>
        </p:nvGraphicFramePr>
        <p:xfrm>
          <a:off x="546328" y="141763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444743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68136"/>
            <a:ext cx="8229600" cy="55580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Le potenzialità applicative dell’ICF</a:t>
            </a:r>
          </a:p>
          <a:p>
            <a:pPr marL="0" indent="0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Si ribadisce il concetto che dall’ICF emerge una visione diversa dagli stereotipi con cui comunemente pensiamo alla disabilità.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L’essere un disabile non dipende unicamente da limitazioni soggettive ma dall’interazione tra le condizioni personali e l’ambiente in cui si vive.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Per questo motivo la disabilità non è necessariamente cronica, ma può evolvere positivamente anche quando le menomazioni sono stabili e progressive.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3054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90416"/>
            <a:ext cx="8229600" cy="553574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I fattori ambientali sono in grado di marcare questa differenza, di rendere meno limitante l’azione della componente biologica, oppure di enfatizzarla.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L’OMS ci consegna un concetto positivo per descrivere tale possibilità, quello di funzionamento.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Pertanto, l’ICF  ci permette di comprendere che il contrario di disabilità non è la perfetta salute ma la possibilità di fare come gli latri e con gli altri (partecipazione).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9445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57254"/>
            <a:ext cx="8229600" cy="5468909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Lavorare per migliorare il funzionamento, agendo sul VERSANTE PSICOSOCIALE, è una responsabilità condivisa che coinvolge direttamente l’istituzione scolastica nel suo complesso e ciascun insegnante singolarmente, accanto alla famiglia e ai servizi territoriali.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In definitiva. L’ICF può sostenere e migliorare la professionalità dei docenti attraverso un approccio basato sulle evidenze multidimensionali.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74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68136"/>
            <a:ext cx="8229600" cy="555802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it-IT" b="1" dirty="0" smtClean="0">
                <a:solidFill>
                  <a:srgbClr val="FF0000"/>
                </a:solidFill>
              </a:rPr>
              <a:t>Il ritrovamento e l’esperimento educativo di </a:t>
            </a:r>
            <a:r>
              <a:rPr lang="it-IT" b="1" dirty="0" err="1" smtClean="0">
                <a:solidFill>
                  <a:srgbClr val="FF0000"/>
                </a:solidFill>
              </a:rPr>
              <a:t>Itard</a:t>
            </a:r>
            <a:r>
              <a:rPr lang="it-IT" b="1" dirty="0" smtClean="0">
                <a:solidFill>
                  <a:srgbClr val="FF0000"/>
                </a:solidFill>
              </a:rPr>
              <a:t> suscitarono grande interesse e curiosità nella società del tempo.</a:t>
            </a:r>
          </a:p>
          <a:p>
            <a:pPr marL="0" indent="0" algn="just">
              <a:buNone/>
            </a:pPr>
            <a:r>
              <a:rPr lang="it-IT" u="sng" dirty="0" smtClean="0">
                <a:solidFill>
                  <a:srgbClr val="FF0000"/>
                </a:solidFill>
              </a:rPr>
              <a:t>La sperimentazione di tipo pedagogico </a:t>
            </a:r>
            <a:r>
              <a:rPr lang="it-IT" dirty="0" smtClean="0">
                <a:solidFill>
                  <a:srgbClr val="3366FF"/>
                </a:solidFill>
              </a:rPr>
              <a:t>messa in atto dal medico francese si concretizzò:</a:t>
            </a:r>
          </a:p>
          <a:p>
            <a:pPr marL="514350" indent="-514350" algn="just">
              <a:buAutoNum type="arabicPeriod"/>
            </a:pPr>
            <a:r>
              <a:rPr lang="it-IT" dirty="0" smtClean="0">
                <a:solidFill>
                  <a:srgbClr val="3366FF"/>
                </a:solidFill>
              </a:rPr>
              <a:t>Verificare la possibilità di </a:t>
            </a:r>
            <a:r>
              <a:rPr lang="it-IT" dirty="0" smtClean="0">
                <a:solidFill>
                  <a:srgbClr val="FF0000"/>
                </a:solidFill>
              </a:rPr>
              <a:t>trasformare lo “stato naturale”</a:t>
            </a:r>
            <a:r>
              <a:rPr lang="it-IT" dirty="0" smtClean="0">
                <a:solidFill>
                  <a:srgbClr val="3366FF"/>
                </a:solidFill>
              </a:rPr>
              <a:t> del selvaggio in uno </a:t>
            </a:r>
            <a:r>
              <a:rPr lang="it-IT" dirty="0" smtClean="0">
                <a:solidFill>
                  <a:srgbClr val="FF0000"/>
                </a:solidFill>
              </a:rPr>
              <a:t>“stato civile”, attraverso l’educazione;</a:t>
            </a:r>
          </a:p>
          <a:p>
            <a:pPr marL="514350" indent="-514350" algn="just">
              <a:buAutoNum type="arabicPeriod"/>
            </a:pPr>
            <a:r>
              <a:rPr lang="it-IT" dirty="0" smtClean="0">
                <a:solidFill>
                  <a:srgbClr val="3366FF"/>
                </a:solidFill>
              </a:rPr>
              <a:t>Rappresentò </a:t>
            </a:r>
            <a:r>
              <a:rPr lang="it-IT" dirty="0" smtClean="0">
                <a:solidFill>
                  <a:srgbClr val="FF0000"/>
                </a:solidFill>
              </a:rPr>
              <a:t>l’embrionale sviluppo di una considerazione scientifica dei “div</a:t>
            </a:r>
            <a:r>
              <a:rPr lang="it-IT" dirty="0" smtClean="0">
                <a:solidFill>
                  <a:srgbClr val="3366FF"/>
                </a:solidFill>
              </a:rPr>
              <a:t>ersi”, che si </a:t>
            </a:r>
            <a:r>
              <a:rPr lang="it-IT" dirty="0">
                <a:solidFill>
                  <a:srgbClr val="3366FF"/>
                </a:solidFill>
              </a:rPr>
              <a:t>c</a:t>
            </a:r>
            <a:r>
              <a:rPr lang="it-IT" dirty="0" smtClean="0">
                <a:solidFill>
                  <a:srgbClr val="3366FF"/>
                </a:solidFill>
              </a:rPr>
              <a:t>ontrapponeva alla diffusa concezione pietistica e morale dei secoli precedenti.</a:t>
            </a:r>
          </a:p>
          <a:p>
            <a:pPr marL="0" indent="0">
              <a:buNone/>
            </a:pPr>
            <a:endParaRPr lang="it-IT" dirty="0" smtClean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2839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46114"/>
            <a:ext cx="8229600" cy="5480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Il profilo di funzionamento</a:t>
            </a:r>
          </a:p>
          <a:p>
            <a:pPr marL="0" indent="0">
              <a:buNone/>
            </a:pPr>
            <a:r>
              <a:rPr lang="it-IT" sz="2800" dirty="0" smtClean="0">
                <a:solidFill>
                  <a:srgbClr val="3366FF"/>
                </a:solidFill>
              </a:rPr>
              <a:t>Documentazioni</a:t>
            </a:r>
          </a:p>
          <a:p>
            <a:pPr marL="514350" indent="-514350">
              <a:buAutoNum type="arabicPeriod"/>
            </a:pPr>
            <a:r>
              <a:rPr lang="it-IT" sz="2800" dirty="0" smtClean="0">
                <a:solidFill>
                  <a:srgbClr val="3366FF"/>
                </a:solidFill>
              </a:rPr>
              <a:t>Certificato della disabilità (INPS-ASL)</a:t>
            </a:r>
          </a:p>
          <a:p>
            <a:pPr marL="514350" indent="-514350">
              <a:buAutoNum type="arabicPeriod"/>
            </a:pPr>
            <a:r>
              <a:rPr lang="it-IT" sz="2800" dirty="0" smtClean="0">
                <a:solidFill>
                  <a:srgbClr val="3366FF"/>
                </a:solidFill>
              </a:rPr>
              <a:t>PDF- Profilo di funzionamento (progetto di vita) (interazione di soggetti)</a:t>
            </a:r>
          </a:p>
          <a:p>
            <a:pPr marL="514350" indent="-514350">
              <a:buAutoNum type="arabicPeriod"/>
            </a:pPr>
            <a:r>
              <a:rPr lang="it-IT" sz="2800" dirty="0" smtClean="0">
                <a:solidFill>
                  <a:srgbClr val="3366FF"/>
                </a:solidFill>
              </a:rPr>
              <a:t>PEI </a:t>
            </a:r>
            <a:r>
              <a:rPr lang="it-IT" sz="2800" dirty="0">
                <a:solidFill>
                  <a:srgbClr val="3366FF"/>
                </a:solidFill>
              </a:rPr>
              <a:t> </a:t>
            </a:r>
            <a:r>
              <a:rPr lang="it-IT" sz="2800" dirty="0" smtClean="0">
                <a:solidFill>
                  <a:srgbClr val="3366FF"/>
                </a:solidFill>
              </a:rPr>
              <a:t>(scuola)</a:t>
            </a:r>
          </a:p>
          <a:p>
            <a:pPr marL="514350" indent="-514350">
              <a:buAutoNum type="arabicPeriod"/>
            </a:pPr>
            <a:endParaRPr lang="it-IT" sz="2800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2800" dirty="0" smtClean="0">
                <a:solidFill>
                  <a:srgbClr val="3366FF"/>
                </a:solidFill>
              </a:rPr>
              <a:t>Con il D. Legislativo 66/17,l’ICF entra in modo obbligatorio a scuola.</a:t>
            </a:r>
          </a:p>
          <a:p>
            <a:pPr marL="0" indent="0">
              <a:buNone/>
            </a:pPr>
            <a:r>
              <a:rPr lang="it-IT" sz="2800" dirty="0" smtClean="0">
                <a:solidFill>
                  <a:srgbClr val="FF0000"/>
                </a:solidFill>
              </a:rPr>
              <a:t> 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3691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790934"/>
            <a:ext cx="8229600" cy="5335230"/>
          </a:xfrm>
        </p:spPr>
        <p:txBody>
          <a:bodyPr>
            <a:normAutofit fontScale="85000" lnSpcReduction="10000"/>
          </a:bodyPr>
          <a:lstStyle/>
          <a:p>
            <a:r>
              <a:rPr lang="it-IT" b="1" dirty="0">
                <a:solidFill>
                  <a:srgbClr val="3366FF"/>
                </a:solidFill>
              </a:rPr>
              <a:t>QUESTIONARIO ICF-CY DI _____________________ </a:t>
            </a:r>
            <a:endParaRPr lang="it-IT" dirty="0">
              <a:solidFill>
                <a:srgbClr val="3366FF"/>
              </a:solidFill>
            </a:endParaRPr>
          </a:p>
          <a:p>
            <a:r>
              <a:rPr lang="it-IT" i="1" dirty="0">
                <a:solidFill>
                  <a:srgbClr val="3366FF"/>
                </a:solidFill>
              </a:rPr>
              <a:t>Versione 1.A, 7-12 anni* (Copyright </a:t>
            </a:r>
            <a:r>
              <a:rPr lang="it-IT" i="1" dirty="0" err="1">
                <a:solidFill>
                  <a:srgbClr val="3366FF"/>
                </a:solidFill>
              </a:rPr>
              <a:t>Italy</a:t>
            </a:r>
            <a:r>
              <a:rPr lang="it-IT" i="1" dirty="0">
                <a:solidFill>
                  <a:srgbClr val="3366FF"/>
                </a:solidFill>
              </a:rPr>
              <a:t>, Netherlands, </a:t>
            </a:r>
            <a:r>
              <a:rPr lang="it-IT" i="1" dirty="0" err="1">
                <a:solidFill>
                  <a:srgbClr val="3366FF"/>
                </a:solidFill>
              </a:rPr>
              <a:t>Sweden</a:t>
            </a:r>
            <a:r>
              <a:rPr lang="it-IT" i="1" dirty="0">
                <a:solidFill>
                  <a:srgbClr val="3366FF"/>
                </a:solidFill>
              </a:rPr>
              <a:t>, </a:t>
            </a:r>
            <a:r>
              <a:rPr lang="it-IT" i="1" dirty="0" err="1">
                <a:solidFill>
                  <a:srgbClr val="3366FF"/>
                </a:solidFill>
              </a:rPr>
              <a:t>Switzerland</a:t>
            </a:r>
            <a:r>
              <a:rPr lang="it-IT" i="1" dirty="0">
                <a:solidFill>
                  <a:srgbClr val="3366FF"/>
                </a:solidFill>
              </a:rPr>
              <a:t>, USA) </a:t>
            </a:r>
            <a:endParaRPr lang="it-IT" dirty="0">
              <a:solidFill>
                <a:srgbClr val="3366FF"/>
              </a:solidFill>
            </a:endParaRPr>
          </a:p>
          <a:p>
            <a:r>
              <a:rPr lang="it-IT" i="1" dirty="0">
                <a:solidFill>
                  <a:srgbClr val="3366FF"/>
                </a:solidFill>
              </a:rPr>
              <a:t>Questa scheda è composta da una selezione di codici della </a:t>
            </a:r>
            <a:r>
              <a:rPr lang="it-IT" b="1" i="1" dirty="0">
                <a:solidFill>
                  <a:srgbClr val="3366FF"/>
                </a:solidFill>
              </a:rPr>
              <a:t>Classificazione Internazionale del Funzionamento, della Disabilità e della Salute: versione bambini e adolescenti (ICF-CY) </a:t>
            </a:r>
            <a:r>
              <a:rPr lang="it-IT" i="1" dirty="0">
                <a:solidFill>
                  <a:srgbClr val="3366FF"/>
                </a:solidFill>
              </a:rPr>
              <a:t>dell’OMS. E’ possibile completare la scheda per i bambini con disabilità o che presentano una determinata condizione di salute. La partecipazione è volontaria e chi compila la scheda è libero di rispondere o meno alle domande. </a:t>
            </a:r>
            <a:endParaRPr lang="it-IT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2886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6085" y="562293"/>
            <a:ext cx="8229600" cy="629570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it-IT" sz="5600" b="1" dirty="0">
                <a:solidFill>
                  <a:srgbClr val="3366FF"/>
                </a:solidFill>
              </a:rPr>
              <a:t>RACCOLTA INFORMAZIONI DELLA FAMIGLIA </a:t>
            </a:r>
            <a:endParaRPr lang="it-IT" sz="56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sz="5600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5600" dirty="0" smtClean="0">
                <a:solidFill>
                  <a:srgbClr val="3366FF"/>
                </a:solidFill>
              </a:rPr>
              <a:t>L’obiettivo </a:t>
            </a:r>
            <a:r>
              <a:rPr lang="it-IT" sz="5600" dirty="0">
                <a:solidFill>
                  <a:srgbClr val="3366FF"/>
                </a:solidFill>
              </a:rPr>
              <a:t>del questionario che segue ha la finalità di raccogliere informazioni relative al funzionamento di …………… in ambito famigliare. Pertanto la collaborazione richiesta alle famiglie consente di:</a:t>
            </a:r>
          </a:p>
          <a:p>
            <a:pPr marL="0" indent="0">
              <a:buNone/>
            </a:pPr>
            <a:r>
              <a:rPr lang="it-IT" sz="5600" dirty="0">
                <a:solidFill>
                  <a:srgbClr val="3366FF"/>
                </a:solidFill>
              </a:rPr>
              <a:t>focalizzare l’attenzione sull’alunno e valorizzare la sua storia personale e scolastica; </a:t>
            </a:r>
          </a:p>
          <a:p>
            <a:pPr marL="0" indent="0">
              <a:buNone/>
            </a:pPr>
            <a:r>
              <a:rPr lang="it-IT" sz="5600" dirty="0">
                <a:solidFill>
                  <a:srgbClr val="3366FF"/>
                </a:solidFill>
              </a:rPr>
              <a:t>raccogliere elementi sul funzionamento, sulle modalità relazionali e sulla consapevolezza personale dell’alunno; </a:t>
            </a:r>
          </a:p>
          <a:p>
            <a:pPr marL="0" indent="0">
              <a:buNone/>
            </a:pPr>
            <a:r>
              <a:rPr lang="it-IT" sz="5600" dirty="0">
                <a:solidFill>
                  <a:srgbClr val="3366FF"/>
                </a:solidFill>
              </a:rPr>
              <a:t>condividere informazioni, sia sulle criticità sia sulle potenzialità, ricercando insieme facilitatori da promuovere e barriere da rimuovere;</a:t>
            </a:r>
          </a:p>
          <a:p>
            <a:pPr marL="0" indent="0">
              <a:buNone/>
            </a:pPr>
            <a:r>
              <a:rPr lang="it-IT" sz="5600" dirty="0">
                <a:solidFill>
                  <a:srgbClr val="3366FF"/>
                </a:solidFill>
              </a:rPr>
              <a:t>far emergere situazioni di benessere e/o di disagio vissute a scuola garantendo coerenza nel percorso;</a:t>
            </a:r>
          </a:p>
          <a:p>
            <a:pPr marL="0" indent="0">
              <a:buNone/>
            </a:pPr>
            <a:r>
              <a:rPr lang="it-IT" sz="5600" dirty="0">
                <a:solidFill>
                  <a:srgbClr val="3366FF"/>
                </a:solidFill>
              </a:rPr>
              <a:t>condividere gli obiettivi; </a:t>
            </a:r>
          </a:p>
          <a:p>
            <a:pPr marL="0" indent="0">
              <a:buNone/>
            </a:pPr>
            <a:r>
              <a:rPr lang="it-IT" sz="5600" dirty="0">
                <a:solidFill>
                  <a:srgbClr val="3366FF"/>
                </a:solidFill>
              </a:rPr>
              <a:t>creare percorsi di partecipazione e corresponsabilità educativa; </a:t>
            </a:r>
          </a:p>
          <a:p>
            <a:pPr marL="0" indent="0">
              <a:buNone/>
            </a:pPr>
            <a:r>
              <a:rPr lang="it-IT" sz="5600" dirty="0">
                <a:solidFill>
                  <a:srgbClr val="3366FF"/>
                </a:solidFill>
              </a:rPr>
              <a:t>realizzare il “progetto di vita” dell’alunno.</a:t>
            </a:r>
          </a:p>
          <a:p>
            <a:pPr marL="0" indent="0">
              <a:buNone/>
            </a:pPr>
            <a:r>
              <a:rPr lang="it-IT" sz="5600" dirty="0">
                <a:solidFill>
                  <a:srgbClr val="3366FF"/>
                </a:solidFill>
              </a:rPr>
              <a:t> </a:t>
            </a:r>
          </a:p>
          <a:p>
            <a:pPr marL="0" indent="0">
              <a:buNone/>
            </a:pPr>
            <a:r>
              <a:rPr lang="it-IT" sz="5600" dirty="0">
                <a:solidFill>
                  <a:srgbClr val="3366FF"/>
                </a:solidFill>
              </a:rPr>
              <a:t>Le informazioni riportate dai genitori sono raccolte utilizzando i domini ICF e Qualità Della Vita (QDV) utilizzati anche dagli insegnanti per osservare il funzionamento dell’alunno nel contesto scolastico.</a:t>
            </a:r>
          </a:p>
          <a:p>
            <a:pPr marL="0" indent="0">
              <a:buNone/>
            </a:pPr>
            <a:r>
              <a:rPr lang="it-IT" sz="5600" dirty="0">
                <a:solidFill>
                  <a:srgbClr val="3366FF"/>
                </a:solidFill>
              </a:rPr>
              <a:t> </a:t>
            </a:r>
          </a:p>
          <a:p>
            <a:pPr marL="0" indent="0">
              <a:buNone/>
            </a:pPr>
            <a:r>
              <a:rPr lang="it-IT" sz="4800" dirty="0">
                <a:solidFill>
                  <a:srgbClr val="3366FF"/>
                </a:solidFill>
              </a:rPr>
              <a:t>DOMINI</a:t>
            </a:r>
          </a:p>
          <a:p>
            <a:pPr marL="0" indent="0">
              <a:buNone/>
            </a:pPr>
            <a:r>
              <a:rPr lang="it-IT" sz="4800" dirty="0">
                <a:solidFill>
                  <a:srgbClr val="3366FF"/>
                </a:solidFill>
              </a:rPr>
              <a:t>QUALITA’</a:t>
            </a:r>
          </a:p>
          <a:p>
            <a:pPr marL="0" indent="0">
              <a:buNone/>
            </a:pPr>
            <a:r>
              <a:rPr lang="it-IT" sz="4800" dirty="0">
                <a:solidFill>
                  <a:srgbClr val="3366FF"/>
                </a:solidFill>
              </a:rPr>
              <a:t>DELLA VITA</a:t>
            </a:r>
          </a:p>
          <a:p>
            <a:pPr marL="0" indent="0">
              <a:buNone/>
            </a:pPr>
            <a:r>
              <a:rPr lang="it-IT" sz="5600" dirty="0">
                <a:solidFill>
                  <a:srgbClr val="3366FF"/>
                </a:solidFill>
              </a:rPr>
              <a:t> </a:t>
            </a:r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300550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62190"/>
            <a:ext cx="8229600" cy="5463974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 </a:t>
            </a:r>
            <a:r>
              <a:rPr lang="it-IT" dirty="0">
                <a:solidFill>
                  <a:srgbClr val="FF0000"/>
                </a:solidFill>
              </a:rPr>
              <a:t>L</a:t>
            </a:r>
            <a:r>
              <a:rPr lang="it-IT" dirty="0" smtClean="0">
                <a:solidFill>
                  <a:srgbClr val="FF0000"/>
                </a:solidFill>
              </a:rPr>
              <a:t>ezione del 15 settembre 2019</a:t>
            </a:r>
          </a:p>
          <a:p>
            <a:pPr marL="0" indent="0" algn="ctr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2400" dirty="0" smtClean="0">
                <a:solidFill>
                  <a:srgbClr val="3366FF"/>
                </a:solidFill>
              </a:rPr>
              <a:t>Argomenti</a:t>
            </a:r>
          </a:p>
          <a:p>
            <a:pPr marL="514350" indent="-514350">
              <a:buAutoNum type="arabicPeriod"/>
            </a:pPr>
            <a:r>
              <a:rPr lang="it-IT" sz="2400" dirty="0" smtClean="0">
                <a:solidFill>
                  <a:srgbClr val="3366FF"/>
                </a:solidFill>
              </a:rPr>
              <a:t>Legge 66/17</a:t>
            </a:r>
          </a:p>
          <a:p>
            <a:pPr marL="514350" indent="-514350">
              <a:buAutoNum type="arabicPeriod"/>
            </a:pPr>
            <a:r>
              <a:rPr lang="it-IT" sz="2400" dirty="0" smtClean="0">
                <a:solidFill>
                  <a:srgbClr val="3366FF"/>
                </a:solidFill>
              </a:rPr>
              <a:t>Legge 96/19</a:t>
            </a:r>
          </a:p>
          <a:p>
            <a:pPr marL="514350" indent="-514350">
              <a:buAutoNum type="arabicPeriod"/>
            </a:pPr>
            <a:r>
              <a:rPr lang="it-IT" sz="2400" dirty="0" smtClean="0">
                <a:solidFill>
                  <a:srgbClr val="3366FF"/>
                </a:solidFill>
              </a:rPr>
              <a:t>Analisi MIUR-Convegno Nazionale ICF</a:t>
            </a:r>
          </a:p>
          <a:p>
            <a:pPr marL="514350" indent="-514350">
              <a:buAutoNum type="arabicPeriod"/>
            </a:pPr>
            <a:r>
              <a:rPr lang="it-IT" sz="2400" dirty="0" smtClean="0">
                <a:solidFill>
                  <a:srgbClr val="3366FF"/>
                </a:solidFill>
              </a:rPr>
              <a:t>Esempi di Diagnosi-ICF</a:t>
            </a:r>
          </a:p>
          <a:p>
            <a:pPr marL="514350" indent="-514350">
              <a:buAutoNum type="arabicPeriod"/>
            </a:pPr>
            <a:r>
              <a:rPr lang="it-IT" sz="2400" dirty="0" smtClean="0">
                <a:solidFill>
                  <a:srgbClr val="3366FF"/>
                </a:solidFill>
              </a:rPr>
              <a:t>Esempi di PEI-ICF</a:t>
            </a:r>
          </a:p>
          <a:p>
            <a:pPr marL="514350" indent="-514350">
              <a:buAutoNum type="arabicPeriod"/>
            </a:pPr>
            <a:r>
              <a:rPr lang="it-IT" sz="2400" dirty="0" smtClean="0">
                <a:solidFill>
                  <a:srgbClr val="3366FF"/>
                </a:solidFill>
              </a:rPr>
              <a:t>Bibliografia</a:t>
            </a:r>
          </a:p>
        </p:txBody>
      </p:sp>
    </p:spTree>
    <p:extLst>
      <p:ext uri="{BB962C8B-B14F-4D97-AF65-F5344CB8AC3E}">
        <p14:creationId xmlns:p14="http://schemas.microsoft.com/office/powerpoint/2010/main" val="172965731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97056"/>
            <a:ext cx="8229600" cy="5529107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Bibliografia</a:t>
            </a:r>
          </a:p>
          <a:p>
            <a:pPr marL="0" indent="0">
              <a:buNone/>
            </a:pPr>
            <a:r>
              <a:rPr lang="it-IT" sz="1400" dirty="0" smtClean="0">
                <a:solidFill>
                  <a:srgbClr val="3366FF"/>
                </a:solidFill>
              </a:rPr>
              <a:t>ANGELO LASCIOLI,LUCIANO PASQUALOTTO (2018), </a:t>
            </a:r>
            <a:r>
              <a:rPr lang="it-IT" sz="1400" i="1" dirty="0">
                <a:solidFill>
                  <a:srgbClr val="3366FF"/>
                </a:solidFill>
              </a:rPr>
              <a:t>I</a:t>
            </a:r>
            <a:r>
              <a:rPr lang="it-IT" sz="1400" i="1" dirty="0" smtClean="0">
                <a:solidFill>
                  <a:srgbClr val="3366FF"/>
                </a:solidFill>
              </a:rPr>
              <a:t>l piano educativo individualizzato si base ICF, strumenti e prospettive per la scuola,  </a:t>
            </a:r>
            <a:r>
              <a:rPr lang="it-IT" sz="1400" dirty="0" smtClean="0">
                <a:solidFill>
                  <a:srgbClr val="3366FF"/>
                </a:solidFill>
              </a:rPr>
              <a:t>Carocci </a:t>
            </a:r>
            <a:r>
              <a:rPr lang="it-IT" sz="1400" dirty="0" err="1" smtClean="0">
                <a:solidFill>
                  <a:srgbClr val="3366FF"/>
                </a:solidFill>
              </a:rPr>
              <a:t>Faber</a:t>
            </a:r>
            <a:r>
              <a:rPr lang="it-IT" sz="1400" dirty="0" smtClean="0">
                <a:solidFill>
                  <a:srgbClr val="3366FF"/>
                </a:solidFill>
              </a:rPr>
              <a:t> Editore, </a:t>
            </a:r>
            <a:r>
              <a:rPr lang="it-IT" sz="1400" dirty="0">
                <a:solidFill>
                  <a:srgbClr val="3366FF"/>
                </a:solidFill>
              </a:rPr>
              <a:t>R</a:t>
            </a:r>
            <a:r>
              <a:rPr lang="it-IT" sz="1400" dirty="0" smtClean="0">
                <a:solidFill>
                  <a:srgbClr val="3366FF"/>
                </a:solidFill>
              </a:rPr>
              <a:t>oma.</a:t>
            </a:r>
          </a:p>
          <a:p>
            <a:pPr marL="0" indent="0">
              <a:buNone/>
            </a:pPr>
            <a:endParaRPr lang="it-IT" sz="1400" i="1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1400" i="1" dirty="0" smtClean="0">
                <a:solidFill>
                  <a:srgbClr val="3366FF"/>
                </a:solidFill>
              </a:rPr>
              <a:t>ORGANIZZZIONE MONDIALE DELLA SANITA’ (2007) Manuale ICF-CY, classificazione Internazionale del funzionamento della disabilità e della salute, </a:t>
            </a:r>
            <a:r>
              <a:rPr lang="it-IT" sz="1400" i="1" dirty="0" err="1" smtClean="0">
                <a:solidFill>
                  <a:srgbClr val="3366FF"/>
                </a:solidFill>
              </a:rPr>
              <a:t>Erickson</a:t>
            </a:r>
            <a:r>
              <a:rPr lang="it-IT" sz="1400" i="1" dirty="0" smtClean="0">
                <a:solidFill>
                  <a:srgbClr val="3366FF"/>
                </a:solidFill>
              </a:rPr>
              <a:t>, Genova.</a:t>
            </a:r>
          </a:p>
          <a:p>
            <a:pPr marL="0" indent="0">
              <a:buNone/>
            </a:pPr>
            <a:endParaRPr lang="it-IT" sz="1400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1400" dirty="0" smtClean="0">
                <a:solidFill>
                  <a:srgbClr val="3366FF"/>
                </a:solidFill>
              </a:rPr>
              <a:t>Decreto  legislativo n. 66/17</a:t>
            </a:r>
          </a:p>
          <a:p>
            <a:pPr marL="0" indent="0">
              <a:buNone/>
            </a:pPr>
            <a:endParaRPr lang="it-IT" sz="1400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1400" dirty="0" smtClean="0">
                <a:solidFill>
                  <a:srgbClr val="3366FF"/>
                </a:solidFill>
              </a:rPr>
              <a:t>Decreto Legislativo 96/19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95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01556"/>
            <a:ext cx="8229600" cy="591629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Con </a:t>
            </a:r>
            <a:r>
              <a:rPr lang="it-IT" dirty="0" err="1" smtClean="0">
                <a:solidFill>
                  <a:srgbClr val="3366FF"/>
                </a:solidFill>
              </a:rPr>
              <a:t>Itard</a:t>
            </a:r>
            <a:r>
              <a:rPr lang="it-IT" dirty="0" smtClean="0">
                <a:solidFill>
                  <a:srgbClr val="3366FF"/>
                </a:solidFill>
              </a:rPr>
              <a:t>, per la prima volta, si prende in considerazione la possibilità di </a:t>
            </a:r>
            <a:r>
              <a:rPr lang="it-IT" dirty="0" smtClean="0">
                <a:solidFill>
                  <a:srgbClr val="FF0000"/>
                </a:solidFill>
              </a:rPr>
              <a:t>educare un individuo ritenuto </a:t>
            </a:r>
            <a:r>
              <a:rPr lang="it-IT" dirty="0" smtClean="0">
                <a:solidFill>
                  <a:srgbClr val="3366FF"/>
                </a:solidFill>
              </a:rPr>
              <a:t>dalla società scientifica dell’epoca come </a:t>
            </a:r>
            <a:r>
              <a:rPr lang="it-IT" u="sng" dirty="0" smtClean="0">
                <a:solidFill>
                  <a:srgbClr val="FF0000"/>
                </a:solidFill>
              </a:rPr>
              <a:t>ineducabile.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Quindi </a:t>
            </a:r>
            <a:r>
              <a:rPr lang="it-IT" dirty="0" smtClean="0">
                <a:solidFill>
                  <a:srgbClr val="FF0000"/>
                </a:solidFill>
              </a:rPr>
              <a:t>l’esperimento di </a:t>
            </a:r>
            <a:r>
              <a:rPr lang="it-IT" dirty="0" err="1" smtClean="0">
                <a:solidFill>
                  <a:srgbClr val="FF0000"/>
                </a:solidFill>
              </a:rPr>
              <a:t>Itard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>
                <a:solidFill>
                  <a:srgbClr val="3366FF"/>
                </a:solidFill>
              </a:rPr>
              <a:t>è considerato l’inizio  dello sviluppo di un </a:t>
            </a:r>
            <a:r>
              <a:rPr lang="it-IT" b="1" u="sng" dirty="0" smtClean="0">
                <a:solidFill>
                  <a:srgbClr val="FF0000"/>
                </a:solidFill>
              </a:rPr>
              <a:t>nuovo atteggiamento del mondo scientifico verso al disabilità,</a:t>
            </a:r>
            <a:r>
              <a:rPr lang="it-IT" dirty="0" smtClean="0">
                <a:solidFill>
                  <a:srgbClr val="3366FF"/>
                </a:solidFill>
              </a:rPr>
              <a:t> in particolare quelle di tipo mentale (folli, oligofrenici, idioti..)</a:t>
            </a:r>
            <a:endParaRPr lang="it-IT" dirty="0">
              <a:solidFill>
                <a:srgbClr val="3366FF"/>
              </a:solidFill>
            </a:endParaRPr>
          </a:p>
        </p:txBody>
      </p:sp>
      <p:pic>
        <p:nvPicPr>
          <p:cNvPr id="4" name="Immagine 3" descr="immagine 8 disabilità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98" y="4874678"/>
            <a:ext cx="2921201" cy="164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70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36908"/>
            <a:ext cx="8229600" cy="5789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dirty="0" smtClean="0">
                <a:solidFill>
                  <a:srgbClr val="FF0000"/>
                </a:solidFill>
              </a:rPr>
              <a:t>IL MODELLO MEDICO-INDIVIDUALE DELLA DISABILITA’</a:t>
            </a:r>
          </a:p>
          <a:p>
            <a:pPr marL="0" indent="0">
              <a:buNone/>
            </a:pPr>
            <a:endParaRPr lang="it-IT" sz="2800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it-IT" sz="2800" dirty="0" smtClean="0">
                <a:solidFill>
                  <a:srgbClr val="3366FF"/>
                </a:solidFill>
              </a:rPr>
              <a:t>Nella direzione dello sviluppo di una  concettualizzazione scientifica della disabilità ebbero grande merito i MEDICI </a:t>
            </a:r>
            <a:r>
              <a:rPr lang="mr-IN" sz="2800" dirty="0" smtClean="0">
                <a:solidFill>
                  <a:srgbClr val="3366FF"/>
                </a:solidFill>
              </a:rPr>
              <a:t>–</a:t>
            </a:r>
            <a:r>
              <a:rPr lang="it-IT" sz="2800" dirty="0" smtClean="0">
                <a:solidFill>
                  <a:srgbClr val="3366FF"/>
                </a:solidFill>
              </a:rPr>
              <a:t> PEDAGOGISTI, in quanto con la loro azione contribuirono all’affermarsi di una prospettiva di cura, anche in senso educativo delle disabilità.</a:t>
            </a:r>
          </a:p>
          <a:p>
            <a:pPr marL="0" indent="0" algn="just">
              <a:buNone/>
            </a:pPr>
            <a:r>
              <a:rPr lang="it-IT" sz="2800" dirty="0" smtClean="0">
                <a:solidFill>
                  <a:srgbClr val="3366FF"/>
                </a:solidFill>
              </a:rPr>
              <a:t>Uno straordinario apporto in questa direzione è fornito dall’opera di </a:t>
            </a:r>
            <a:r>
              <a:rPr lang="it-IT" sz="2800" b="1" dirty="0" smtClean="0">
                <a:solidFill>
                  <a:srgbClr val="FF0000"/>
                </a:solidFill>
              </a:rPr>
              <a:t>Maria Montessori</a:t>
            </a:r>
            <a:r>
              <a:rPr lang="it-IT" sz="2800" dirty="0" smtClean="0">
                <a:solidFill>
                  <a:srgbClr val="3366FF"/>
                </a:solidFill>
              </a:rPr>
              <a:t>( 1870-1952).</a:t>
            </a:r>
          </a:p>
          <a:p>
            <a:pPr marL="0" indent="0" algn="just">
              <a:buNone/>
            </a:pPr>
            <a:r>
              <a:rPr lang="it-IT" sz="2800" dirty="0" smtClean="0">
                <a:solidFill>
                  <a:srgbClr val="3366FF"/>
                </a:solidFill>
              </a:rPr>
              <a:t>La </a:t>
            </a:r>
            <a:r>
              <a:rPr lang="it-IT" sz="2800" dirty="0">
                <a:solidFill>
                  <a:srgbClr val="3366FF"/>
                </a:solidFill>
              </a:rPr>
              <a:t>M</a:t>
            </a:r>
            <a:r>
              <a:rPr lang="it-IT" sz="2800" dirty="0" smtClean="0">
                <a:solidFill>
                  <a:srgbClr val="3366FF"/>
                </a:solidFill>
              </a:rPr>
              <a:t>ontessori si dedicò al recupero educativo dei bambini e delle bambine con problemi psichici.</a:t>
            </a:r>
            <a:endParaRPr lang="it-IT" sz="28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407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79444"/>
            <a:ext cx="8229600" cy="56467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Tuttavia, tale modello era  ancora basato sul deficit= difettosi!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Pertanto, l’intervento educativo speciale era volto a </a:t>
            </a:r>
            <a:r>
              <a:rPr lang="it-IT" dirty="0" smtClean="0">
                <a:solidFill>
                  <a:srgbClr val="FF0000"/>
                </a:solidFill>
              </a:rPr>
              <a:t>“</a:t>
            </a:r>
            <a:r>
              <a:rPr lang="it-IT" b="1" dirty="0" smtClean="0">
                <a:solidFill>
                  <a:srgbClr val="FF0000"/>
                </a:solidFill>
              </a:rPr>
              <a:t>normalizzare”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>
                <a:solidFill>
                  <a:srgbClr val="3366FF"/>
                </a:solidFill>
              </a:rPr>
              <a:t>la persona con disabilità, portandolo a correggere i difetti e ad insegnare a comportarsi come gli altri, sfruttando  le cosiddette  abilità residue.</a:t>
            </a:r>
          </a:p>
          <a:p>
            <a:pPr marL="0" indent="0">
              <a:buNone/>
            </a:pPr>
            <a:endParaRPr lang="it-IT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Questa la radice da cui si sviluppa la “concezione segregativa” dell’educazione speciale, sulla base della quale sono nati e si sono </a:t>
            </a:r>
            <a:r>
              <a:rPr lang="it-IT" dirty="0" smtClean="0">
                <a:solidFill>
                  <a:srgbClr val="FF0000"/>
                </a:solidFill>
              </a:rPr>
              <a:t>sviluppati gli istituti e la scuola speciali.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38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1979"/>
            <a:ext cx="8229600" cy="639392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1800" i="1" dirty="0" smtClean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it-IT" sz="2800" dirty="0">
                <a:solidFill>
                  <a:srgbClr val="3366FF"/>
                </a:solidFill>
              </a:rPr>
              <a:t>Professoressa Annalisa </a:t>
            </a:r>
            <a:r>
              <a:rPr lang="it-IT" sz="2800" dirty="0" smtClean="0">
                <a:solidFill>
                  <a:srgbClr val="3366FF"/>
                </a:solidFill>
              </a:rPr>
              <a:t>Piaggesi</a:t>
            </a:r>
          </a:p>
          <a:p>
            <a:pPr marL="0" indent="0" algn="ctr">
              <a:buNone/>
            </a:pPr>
            <a:r>
              <a:rPr lang="it-IT" sz="2800" b="1" dirty="0" smtClean="0">
                <a:solidFill>
                  <a:srgbClr val="FF0000"/>
                </a:solidFill>
              </a:rPr>
              <a:t>  </a:t>
            </a:r>
            <a:endParaRPr lang="it-IT" sz="1800" i="1" dirty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r>
              <a:rPr lang="it-IT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Insegnante scuola primaria - </a:t>
            </a:r>
            <a:r>
              <a:rPr lang="it-IT" sz="2000" i="1" dirty="0">
                <a:solidFill>
                  <a:srgbClr val="3366FF"/>
                </a:solidFill>
                <a:latin typeface="Times New Roman"/>
                <a:cs typeface="Times New Roman"/>
              </a:rPr>
              <a:t>Figura strumentale </a:t>
            </a:r>
            <a:r>
              <a:rPr lang="it-IT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Inclusione</a:t>
            </a:r>
          </a:p>
          <a:p>
            <a:r>
              <a:rPr lang="it-IT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Pedagogista </a:t>
            </a:r>
            <a:r>
              <a:rPr lang="it-IT" sz="2000" i="1" dirty="0">
                <a:solidFill>
                  <a:srgbClr val="3366FF"/>
                </a:solidFill>
                <a:latin typeface="Times New Roman"/>
                <a:cs typeface="Times New Roman"/>
              </a:rPr>
              <a:t>clinica, Terapista </a:t>
            </a:r>
            <a:r>
              <a:rPr lang="it-IT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ITARD, </a:t>
            </a:r>
            <a:r>
              <a:rPr lang="it-IT" sz="2000" i="1" dirty="0">
                <a:solidFill>
                  <a:srgbClr val="3366FF"/>
                </a:solidFill>
                <a:latin typeface="Times New Roman"/>
                <a:cs typeface="Times New Roman"/>
              </a:rPr>
              <a:t>Membro INDEX-IPR </a:t>
            </a:r>
            <a:r>
              <a:rPr lang="it-IT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ITARD </a:t>
            </a:r>
            <a:r>
              <a:rPr lang="it-IT" sz="2000" i="1" dirty="0">
                <a:solidFill>
                  <a:srgbClr val="3366FF"/>
                </a:solidFill>
                <a:latin typeface="Times New Roman"/>
                <a:cs typeface="Times New Roman"/>
              </a:rPr>
              <a:t>per i DSA,CMT, </a:t>
            </a:r>
            <a:r>
              <a:rPr lang="it-IT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Nidi</a:t>
            </a:r>
          </a:p>
          <a:p>
            <a:r>
              <a:rPr lang="it-IT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Coordinatrice scientifico-pedagogica </a:t>
            </a:r>
            <a:r>
              <a:rPr lang="it-IT" sz="2000" i="1" dirty="0">
                <a:solidFill>
                  <a:srgbClr val="3366FF"/>
                </a:solidFill>
                <a:latin typeface="Times New Roman"/>
                <a:cs typeface="Times New Roman"/>
              </a:rPr>
              <a:t>Società </a:t>
            </a:r>
            <a:r>
              <a:rPr lang="it-IT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“Zero3” </a:t>
            </a:r>
            <a:r>
              <a:rPr lang="it-IT" sz="2000" i="1" dirty="0">
                <a:solidFill>
                  <a:srgbClr val="3366FF"/>
                </a:solidFill>
                <a:latin typeface="Times New Roman"/>
                <a:cs typeface="Times New Roman"/>
              </a:rPr>
              <a:t>di </a:t>
            </a:r>
            <a:r>
              <a:rPr lang="it-IT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Castelplanio </a:t>
            </a:r>
            <a:r>
              <a:rPr lang="it-IT" sz="2000" i="1" dirty="0">
                <a:solidFill>
                  <a:srgbClr val="3366FF"/>
                </a:solidFill>
                <a:latin typeface="Times New Roman"/>
                <a:cs typeface="Times New Roman"/>
              </a:rPr>
              <a:t>(AN) </a:t>
            </a:r>
            <a:endParaRPr lang="it-IT" sz="2000" i="1" dirty="0" smtClean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r>
              <a:rPr lang="it-IT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Consulente scientifico-pedagogica del </a:t>
            </a:r>
            <a:r>
              <a:rPr lang="it-IT" sz="2000" i="1" dirty="0">
                <a:solidFill>
                  <a:srgbClr val="3366FF"/>
                </a:solidFill>
                <a:latin typeface="Times New Roman"/>
                <a:cs typeface="Times New Roman"/>
              </a:rPr>
              <a:t>Centro </a:t>
            </a:r>
            <a:r>
              <a:rPr lang="it-IT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Pedagogico VICTOR di Bologna</a:t>
            </a:r>
            <a:endParaRPr lang="it-IT" altLang="ja-JP" sz="2000" i="1" dirty="0" smtClean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r>
              <a:rPr lang="it-IT" altLang="ja-JP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Membro </a:t>
            </a:r>
            <a:r>
              <a:rPr lang="it-IT" altLang="ja-JP" sz="2000" i="1" dirty="0">
                <a:solidFill>
                  <a:srgbClr val="3366FF"/>
                </a:solidFill>
                <a:latin typeface="Times New Roman"/>
                <a:cs typeface="Times New Roman"/>
              </a:rPr>
              <a:t>Direttivo Centro Studi </a:t>
            </a:r>
            <a:r>
              <a:rPr lang="it-IT" altLang="ja-JP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ITARD </a:t>
            </a:r>
            <a:r>
              <a:rPr lang="it-IT" altLang="ja-JP" sz="2000" i="1" dirty="0">
                <a:solidFill>
                  <a:srgbClr val="3366FF"/>
                </a:solidFill>
                <a:latin typeface="Times New Roman"/>
                <a:cs typeface="Times New Roman"/>
              </a:rPr>
              <a:t>e Istituto </a:t>
            </a:r>
            <a:r>
              <a:rPr lang="it-IT" altLang="ja-JP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ITARD</a:t>
            </a:r>
          </a:p>
          <a:p>
            <a:r>
              <a:rPr lang="it-IT" altLang="ja-JP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Ricercatrice e formatrice dell’Istituto ITARD</a:t>
            </a:r>
          </a:p>
          <a:p>
            <a:r>
              <a:rPr lang="it-IT" altLang="ja-JP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Dirigente </a:t>
            </a:r>
            <a:r>
              <a:rPr lang="it-IT" altLang="ja-JP" sz="2000" i="1" dirty="0">
                <a:solidFill>
                  <a:srgbClr val="3366FF"/>
                </a:solidFill>
                <a:latin typeface="Times New Roman"/>
                <a:cs typeface="Times New Roman"/>
              </a:rPr>
              <a:t>Centro Pedagogico Victor San </a:t>
            </a:r>
            <a:r>
              <a:rPr lang="it-IT" altLang="ja-JP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Marcell</a:t>
            </a:r>
            <a:r>
              <a:rPr lang="it-IT" altLang="ja-JP" sz="2000" i="1" dirty="0">
                <a:solidFill>
                  <a:srgbClr val="3366FF"/>
                </a:solidFill>
                <a:latin typeface="Times New Roman"/>
                <a:cs typeface="Times New Roman"/>
              </a:rPr>
              <a:t>o</a:t>
            </a:r>
            <a:endParaRPr lang="it-IT" altLang="ja-JP" sz="2000" i="1" dirty="0" smtClean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r>
              <a:rPr lang="it-IT" altLang="ja-JP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Terapista </a:t>
            </a:r>
            <a:r>
              <a:rPr lang="it-IT" altLang="ja-JP" sz="2000" i="1" dirty="0">
                <a:solidFill>
                  <a:srgbClr val="3366FF"/>
                </a:solidFill>
                <a:latin typeface="Times New Roman"/>
                <a:cs typeface="Times New Roman"/>
              </a:rPr>
              <a:t>Centro Pedagogico VICTOR di </a:t>
            </a:r>
            <a:r>
              <a:rPr lang="it-IT" altLang="ja-JP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Chiaravalle</a:t>
            </a:r>
          </a:p>
          <a:p>
            <a:r>
              <a:rPr lang="it-IT" altLang="ja-JP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Consulente Sportivo </a:t>
            </a:r>
          </a:p>
          <a:p>
            <a:r>
              <a:rPr lang="it-IT" altLang="ja-JP" sz="2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Docente </a:t>
            </a:r>
            <a:r>
              <a:rPr lang="it-IT" altLang="ja-JP" sz="2000" i="1" dirty="0">
                <a:solidFill>
                  <a:srgbClr val="3366FF"/>
                </a:solidFill>
                <a:latin typeface="Times New Roman"/>
                <a:cs typeface="Times New Roman"/>
              </a:rPr>
              <a:t>Università di Macerata</a:t>
            </a:r>
            <a:br>
              <a:rPr lang="it-IT" altLang="ja-JP" sz="2000" i="1" dirty="0">
                <a:solidFill>
                  <a:srgbClr val="3366FF"/>
                </a:solidFill>
                <a:latin typeface="Times New Roman"/>
                <a:cs typeface="Times New Roman"/>
              </a:rPr>
            </a:br>
            <a:r>
              <a:rPr lang="it-IT" sz="2000" i="1" dirty="0">
                <a:solidFill>
                  <a:srgbClr val="3366FF"/>
                </a:solidFill>
                <a:latin typeface="Times New Roman"/>
                <a:cs typeface="Times New Roman"/>
              </a:rPr>
              <a:t/>
            </a:r>
            <a:br>
              <a:rPr lang="it-IT" sz="2000" i="1" dirty="0">
                <a:solidFill>
                  <a:srgbClr val="3366FF"/>
                </a:solidFill>
                <a:latin typeface="Times New Roman"/>
                <a:cs typeface="Times New Roman"/>
              </a:rPr>
            </a:br>
            <a:endParaRPr lang="it-IT" sz="2000" i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Immagine 4" descr="insegna luminosa cent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820" y="151979"/>
            <a:ext cx="1980781" cy="148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05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5scuole special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" b="1458"/>
          <a:stretch>
            <a:fillRect/>
          </a:stretch>
        </p:blipFill>
        <p:spPr>
          <a:xfrm>
            <a:off x="457200" y="531813"/>
            <a:ext cx="8229600" cy="5594350"/>
          </a:xfrm>
        </p:spPr>
      </p:pic>
    </p:spTree>
    <p:extLst>
      <p:ext uri="{BB962C8B-B14F-4D97-AF65-F5344CB8AC3E}">
        <p14:creationId xmlns:p14="http://schemas.microsoft.com/office/powerpoint/2010/main" val="3914695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14386"/>
            <a:ext cx="8229600" cy="5011778"/>
          </a:xfrm>
        </p:spPr>
        <p:txBody>
          <a:bodyPr/>
          <a:lstStyle/>
          <a:p>
            <a:pPr marL="0" indent="0">
              <a:buNone/>
            </a:pPr>
            <a:r>
              <a:rPr lang="mr-IN" dirty="0">
                <a:solidFill>
                  <a:srgbClr val="FF0000"/>
                </a:solidFill>
              </a:rPr>
              <a:t>…</a:t>
            </a:r>
            <a:r>
              <a:rPr lang="it-IT" dirty="0">
                <a:solidFill>
                  <a:srgbClr val="FF0000"/>
                </a:solidFill>
              </a:rPr>
              <a:t>FATTA ECCEZIONE PER LA MONTESSORI!!!</a:t>
            </a: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 descr="montessori 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97" y="2720837"/>
            <a:ext cx="42926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17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MONTESSORI 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7" b="8327"/>
          <a:stretch>
            <a:fillRect/>
          </a:stretch>
        </p:blipFill>
        <p:spPr>
          <a:xfrm>
            <a:off x="457200" y="376238"/>
            <a:ext cx="8229600" cy="5749925"/>
          </a:xfrm>
        </p:spPr>
      </p:pic>
    </p:spTree>
    <p:extLst>
      <p:ext uri="{BB962C8B-B14F-4D97-AF65-F5344CB8AC3E}">
        <p14:creationId xmlns:p14="http://schemas.microsoft.com/office/powerpoint/2010/main" val="3795979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MONTESSORI 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" r="2619"/>
          <a:stretch>
            <a:fillRect/>
          </a:stretch>
        </p:blipFill>
        <p:spPr>
          <a:xfrm>
            <a:off x="457200" y="336550"/>
            <a:ext cx="8229600" cy="5789613"/>
          </a:xfrm>
        </p:spPr>
      </p:pic>
    </p:spTree>
    <p:extLst>
      <p:ext uri="{BB962C8B-B14F-4D97-AF65-F5344CB8AC3E}">
        <p14:creationId xmlns:p14="http://schemas.microsoft.com/office/powerpoint/2010/main" val="3867376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Montessori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4" b="4514"/>
          <a:stretch>
            <a:fillRect/>
          </a:stretch>
        </p:blipFill>
        <p:spPr>
          <a:xfrm>
            <a:off x="457200" y="504825"/>
            <a:ext cx="8229600" cy="5621338"/>
          </a:xfrm>
        </p:spPr>
      </p:pic>
    </p:spTree>
    <p:extLst>
      <p:ext uri="{BB962C8B-B14F-4D97-AF65-F5344CB8AC3E}">
        <p14:creationId xmlns:p14="http://schemas.microsoft.com/office/powerpoint/2010/main" val="2268118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MONTESSORI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r="700"/>
          <a:stretch>
            <a:fillRect/>
          </a:stretch>
        </p:blipFill>
        <p:spPr>
          <a:xfrm>
            <a:off x="457200" y="544513"/>
            <a:ext cx="8229600" cy="5581650"/>
          </a:xfrm>
        </p:spPr>
      </p:pic>
    </p:spTree>
    <p:extLst>
      <p:ext uri="{BB962C8B-B14F-4D97-AF65-F5344CB8AC3E}">
        <p14:creationId xmlns:p14="http://schemas.microsoft.com/office/powerpoint/2010/main" val="3580571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montessori u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7" b="16967"/>
          <a:stretch>
            <a:fillRect/>
          </a:stretch>
        </p:blipFill>
        <p:spPr>
          <a:xfrm>
            <a:off x="413054" y="722943"/>
            <a:ext cx="4232755" cy="2910836"/>
          </a:xfrm>
        </p:spPr>
      </p:pic>
      <p:pic>
        <p:nvPicPr>
          <p:cNvPr id="5" name="Immagine 4" descr="montessori 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581" y="3743006"/>
            <a:ext cx="4490228" cy="25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19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01698"/>
            <a:ext cx="8229600" cy="5724466"/>
          </a:xfrm>
        </p:spPr>
        <p:txBody>
          <a:bodyPr/>
          <a:lstStyle/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La prima classificazione dell’OMS: ICIDH (1980)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rgbClr val="3366FF"/>
                </a:solidFill>
              </a:rPr>
              <a:t>(OMS- Organizzazione Mondiale della Sanità)</a:t>
            </a:r>
          </a:p>
          <a:p>
            <a:pPr marL="0" indent="0" algn="ctr">
              <a:buNone/>
            </a:pPr>
            <a:endParaRPr lang="it-IT" sz="2400" dirty="0">
              <a:solidFill>
                <a:srgbClr val="3366FF"/>
              </a:solidFill>
            </a:endParaRPr>
          </a:p>
          <a:p>
            <a:pPr marL="0" indent="0" algn="ctr">
              <a:buNone/>
            </a:pPr>
            <a:r>
              <a:rPr lang="it-IT" sz="2400" dirty="0" smtClean="0">
                <a:solidFill>
                  <a:srgbClr val="3366FF"/>
                </a:solidFill>
              </a:rPr>
              <a:t>Le classificazioni dell’organizzazione mondiale della sanità (OMS) ebbero un ruolo fondamentale nella costruzione di una concettualizzazione scientifica della disabilità, distinguendola dalla menomazione e dagli handicap.</a:t>
            </a:r>
          </a:p>
          <a:p>
            <a:pPr marL="0" indent="0" algn="ctr">
              <a:buNone/>
            </a:pPr>
            <a:endParaRPr lang="it-IT" sz="2400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2400" dirty="0" smtClean="0">
                <a:solidFill>
                  <a:srgbClr val="FF0000"/>
                </a:solidFill>
              </a:rPr>
              <a:t>Modelli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rgbClr val="FF0000"/>
                </a:solidFill>
              </a:rPr>
              <a:t>1- modello sociale della disabilità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rgbClr val="FF0000"/>
                </a:solidFill>
              </a:rPr>
              <a:t>2- modello </a:t>
            </a:r>
            <a:r>
              <a:rPr lang="it-IT" sz="2400" dirty="0" err="1" smtClean="0">
                <a:solidFill>
                  <a:srgbClr val="FF0000"/>
                </a:solidFill>
              </a:rPr>
              <a:t>biopsicosociale</a:t>
            </a:r>
            <a:r>
              <a:rPr lang="it-IT" sz="2400" dirty="0" smtClean="0">
                <a:solidFill>
                  <a:srgbClr val="FF0000"/>
                </a:solidFill>
              </a:rPr>
              <a:t> delle disabilità</a:t>
            </a:r>
          </a:p>
          <a:p>
            <a:pPr marL="0" indent="0">
              <a:buNone/>
            </a:pPr>
            <a:endParaRPr lang="it-IT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81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66488"/>
            <a:ext cx="8229600" cy="5659676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FF0000"/>
                </a:solidFill>
              </a:rPr>
              <a:t>1- modello sociale della disabilità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Che nel modello medico-individuale di concepire la disabilità ci fosse qualcosa che non tornava se ne sono accorte per prime le persone disabili. Sono state loro insieme ai propri familiari ad attivarsi, a partire dalla seconda metà del XX,  per promuover un cambio di prospettiva scientifico-culturale nel modo di concepire la disabilità.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23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1658"/>
            <a:ext cx="8229600" cy="5914505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NUOVA CONSAPEVOLEZZA- RIVOLUZIONE </a:t>
            </a: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LA DISABILITA’ NON VA LETTA INDIVIDUALMENTE, MA IN UN CONTESTO SOCIALE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Pertanto, questa nuova prospettiva ha permesso di comprendere la </a:t>
            </a:r>
            <a:r>
              <a:rPr lang="it-IT" dirty="0" err="1" smtClean="0">
                <a:solidFill>
                  <a:srgbClr val="3366FF"/>
                </a:solidFill>
              </a:rPr>
              <a:t>complesstà</a:t>
            </a:r>
            <a:r>
              <a:rPr lang="it-IT" dirty="0" smtClean="0">
                <a:solidFill>
                  <a:srgbClr val="3366FF"/>
                </a:solidFill>
              </a:rPr>
              <a:t> propria di una condizione di disabilità se non ci si confronta nel più ampio contesto istituzionale e sociale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973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3485"/>
          </a:xfrm>
        </p:spPr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Presentazione del corso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59245"/>
            <a:ext cx="8229600" cy="5598755"/>
          </a:xfrm>
        </p:spPr>
        <p:txBody>
          <a:bodyPr/>
          <a:lstStyle/>
          <a:p>
            <a:pPr marL="0" indent="0">
              <a:buNone/>
            </a:pPr>
            <a:r>
              <a:rPr lang="it-IT" sz="2400" b="1" dirty="0" smtClean="0">
                <a:solidFill>
                  <a:srgbClr val="FF0000"/>
                </a:solidFill>
              </a:rPr>
              <a:t>OBIETTIVI</a:t>
            </a:r>
          </a:p>
          <a:p>
            <a:pPr>
              <a:buFontTx/>
              <a:buChar char="-"/>
            </a:pPr>
            <a:r>
              <a:rPr lang="it-IT" sz="2000" dirty="0" smtClean="0">
                <a:solidFill>
                  <a:srgbClr val="3366FF"/>
                </a:solidFill>
              </a:rPr>
              <a:t>Conoscenza della costituzione italiana</a:t>
            </a:r>
          </a:p>
          <a:p>
            <a:pPr>
              <a:buFontTx/>
              <a:buChar char="-"/>
            </a:pPr>
            <a:r>
              <a:rPr lang="it-IT" sz="2000" dirty="0" smtClean="0">
                <a:solidFill>
                  <a:srgbClr val="3366FF"/>
                </a:solidFill>
              </a:rPr>
              <a:t>Conoscenza norme nazionali e internazionali relative all’inclusione</a:t>
            </a:r>
          </a:p>
          <a:p>
            <a:pPr>
              <a:buFontTx/>
              <a:buChar char="-"/>
            </a:pPr>
            <a:r>
              <a:rPr lang="it-IT" sz="2000" dirty="0" smtClean="0">
                <a:solidFill>
                  <a:srgbClr val="3366FF"/>
                </a:solidFill>
              </a:rPr>
              <a:t>Conoscenza del quadro normativo-scolastico relativo alla disabilità</a:t>
            </a:r>
          </a:p>
          <a:p>
            <a:pPr>
              <a:buFontTx/>
              <a:buChar char="-"/>
            </a:pPr>
            <a:r>
              <a:rPr lang="it-IT" sz="2000" dirty="0" smtClean="0">
                <a:solidFill>
                  <a:srgbClr val="3366FF"/>
                </a:solidFill>
              </a:rPr>
              <a:t>Conoscenza  dei principali manuali diagnostici</a:t>
            </a:r>
          </a:p>
          <a:p>
            <a:pPr>
              <a:buFontTx/>
              <a:buChar char="-"/>
            </a:pPr>
            <a:r>
              <a:rPr lang="it-IT" sz="2000" dirty="0" smtClean="0">
                <a:solidFill>
                  <a:srgbClr val="3366FF"/>
                </a:solidFill>
              </a:rPr>
              <a:t>Conoscenza del PTOF scolastico</a:t>
            </a:r>
          </a:p>
          <a:p>
            <a:pPr>
              <a:buFontTx/>
              <a:buChar char="-"/>
            </a:pPr>
            <a:r>
              <a:rPr lang="it-IT" sz="2000" dirty="0" smtClean="0">
                <a:solidFill>
                  <a:srgbClr val="3366FF"/>
                </a:solidFill>
              </a:rPr>
              <a:t>Conoscenza del ruolo dell’insegnante di sostegno oggi tra competenze e criticità</a:t>
            </a:r>
          </a:p>
          <a:p>
            <a:pPr>
              <a:buFontTx/>
              <a:buChar char="-"/>
            </a:pPr>
            <a:r>
              <a:rPr lang="it-IT" sz="2000" dirty="0" smtClean="0">
                <a:solidFill>
                  <a:srgbClr val="3366FF"/>
                </a:solidFill>
              </a:rPr>
              <a:t>Conoscenza approfondita del PEI-progetto di vita</a:t>
            </a:r>
          </a:p>
          <a:p>
            <a:pPr>
              <a:buFontTx/>
              <a:buChar char="-"/>
            </a:pPr>
            <a:r>
              <a:rPr lang="it-IT" sz="2000" dirty="0" smtClean="0">
                <a:solidFill>
                  <a:srgbClr val="3366FF"/>
                </a:solidFill>
              </a:rPr>
              <a:t>Analisi di modelli didattici che migliorano la qualità della vita del disabile</a:t>
            </a:r>
          </a:p>
          <a:p>
            <a:pPr>
              <a:buFontTx/>
              <a:buChar char="-"/>
            </a:pPr>
            <a:endParaRPr lang="it-IT" sz="2400" dirty="0" smtClean="0"/>
          </a:p>
          <a:p>
            <a:pPr>
              <a:buFontTx/>
              <a:buChar char="-"/>
            </a:pPr>
            <a:endParaRPr lang="it-IT" sz="2400" dirty="0" smtClean="0"/>
          </a:p>
          <a:p>
            <a:pPr>
              <a:buFontTx/>
              <a:buChar char="-"/>
            </a:pPr>
            <a:endParaRPr lang="it-IT" sz="2400" dirty="0" smtClean="0"/>
          </a:p>
          <a:p>
            <a:pPr>
              <a:buFontTx/>
              <a:buChar char="-"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847871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modello biopsicosocia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9" b="132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0181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modello biopsicosociale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7" b="5877"/>
          <a:stretch>
            <a:fillRect/>
          </a:stretch>
        </p:blipFill>
        <p:spPr>
          <a:xfrm>
            <a:off x="457200" y="679450"/>
            <a:ext cx="8229600" cy="5446713"/>
          </a:xfrm>
        </p:spPr>
      </p:pic>
    </p:spTree>
    <p:extLst>
      <p:ext uri="{BB962C8B-B14F-4D97-AF65-F5344CB8AC3E}">
        <p14:creationId xmlns:p14="http://schemas.microsoft.com/office/powerpoint/2010/main" val="2007943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ECOLOGIA+DELLO+SVILUPPO+UMANO-+BRONFENBRENNER+(1978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7" b="5157"/>
          <a:stretch>
            <a:fillRect/>
          </a:stretch>
        </p:blipFill>
        <p:spPr>
          <a:xfrm>
            <a:off x="457200" y="534714"/>
            <a:ext cx="8229600" cy="5591449"/>
          </a:xfrm>
        </p:spPr>
      </p:pic>
    </p:spTree>
    <p:extLst>
      <p:ext uri="{BB962C8B-B14F-4D97-AF65-F5344CB8AC3E}">
        <p14:creationId xmlns:p14="http://schemas.microsoft.com/office/powerpoint/2010/main" val="1811575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ApproccioecologicodiBroenfenbrenn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065213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11449342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l+modello+ecologico+(Urie+Bronfenbrenner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" b="548"/>
          <a:stretch>
            <a:fillRect/>
          </a:stretch>
        </p:blipFill>
        <p:spPr>
          <a:xfrm>
            <a:off x="457200" y="490538"/>
            <a:ext cx="8229600" cy="5635625"/>
          </a:xfrm>
        </p:spPr>
      </p:pic>
    </p:spTree>
    <p:extLst>
      <p:ext uri="{BB962C8B-B14F-4D97-AF65-F5344CB8AC3E}">
        <p14:creationId xmlns:p14="http://schemas.microsoft.com/office/powerpoint/2010/main" val="4212181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56736"/>
            <a:ext cx="8229600" cy="60378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Permane oggi</a:t>
            </a:r>
            <a:r>
              <a:rPr lang="mr-IN" dirty="0" smtClean="0">
                <a:solidFill>
                  <a:srgbClr val="FF0000"/>
                </a:solidFill>
              </a:rPr>
              <a:t>…</a:t>
            </a:r>
            <a:r>
              <a:rPr lang="it-IT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!!La difficoltà di una concettualizzazione precisa!!</a:t>
            </a:r>
          </a:p>
          <a:p>
            <a:pPr marL="0" indent="0">
              <a:buNone/>
            </a:pPr>
            <a:endParaRPr lang="it-IT" sz="2800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2800" dirty="0" smtClean="0">
                <a:solidFill>
                  <a:srgbClr val="3366FF"/>
                </a:solidFill>
              </a:rPr>
              <a:t>In un passato, anche recente, le persone con disabilità, venivano individuate facendo</a:t>
            </a:r>
          </a:p>
          <a:p>
            <a:pPr marL="0" indent="0">
              <a:buNone/>
            </a:pPr>
            <a:r>
              <a:rPr lang="it-IT" sz="2800" dirty="0" smtClean="0">
                <a:solidFill>
                  <a:srgbClr val="3366FF"/>
                </a:solidFill>
              </a:rPr>
              <a:t> </a:t>
            </a:r>
            <a:r>
              <a:rPr lang="it-IT" sz="2800" b="1" dirty="0" smtClean="0">
                <a:solidFill>
                  <a:srgbClr val="FF0000"/>
                </a:solidFill>
              </a:rPr>
              <a:t>esclusivo riferimento</a:t>
            </a:r>
            <a:r>
              <a:rPr lang="mr-IN" sz="2800" b="1" dirty="0" smtClean="0">
                <a:solidFill>
                  <a:srgbClr val="FF0000"/>
                </a:solidFill>
              </a:rPr>
              <a:t>…</a:t>
            </a:r>
            <a:r>
              <a:rPr lang="it-IT" sz="2800" b="1" dirty="0" smtClean="0">
                <a:solidFill>
                  <a:srgbClr val="FF0000"/>
                </a:solidFill>
              </a:rPr>
              <a:t> </a:t>
            </a:r>
            <a:endParaRPr lang="it-IT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mr-IN" sz="2800" b="1" dirty="0" smtClean="0">
                <a:solidFill>
                  <a:srgbClr val="FF0000"/>
                </a:solidFill>
              </a:rPr>
              <a:t>…</a:t>
            </a:r>
            <a:r>
              <a:rPr lang="it-IT" sz="2800" b="1" dirty="0" smtClean="0">
                <a:solidFill>
                  <a:srgbClr val="FF0000"/>
                </a:solidFill>
              </a:rPr>
              <a:t>alle loro specifiche menomazioni:</a:t>
            </a:r>
          </a:p>
          <a:p>
            <a:pPr marL="0" indent="0">
              <a:buNone/>
            </a:pPr>
            <a:r>
              <a:rPr lang="it-IT" sz="2800" dirty="0" smtClean="0">
                <a:solidFill>
                  <a:srgbClr val="3366FF"/>
                </a:solidFill>
              </a:rPr>
              <a:t> storpi, ciechi, paralitici, sordi, deficienti ecc.</a:t>
            </a:r>
          </a:p>
          <a:p>
            <a:pPr marL="0" indent="0">
              <a:buNone/>
            </a:pPr>
            <a:endParaRPr lang="it-IT" sz="2800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2800" b="1" dirty="0" smtClean="0">
                <a:solidFill>
                  <a:srgbClr val="FF0000"/>
                </a:solidFill>
              </a:rPr>
              <a:t>La parte per il tutto, il “difetto”, per rappresentare l’intera persona.</a:t>
            </a:r>
          </a:p>
          <a:p>
            <a:pPr marL="0" indent="0">
              <a:buNone/>
            </a:pPr>
            <a:endParaRPr lang="it-IT" sz="2800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2800" dirty="0" smtClean="0">
                <a:solidFill>
                  <a:srgbClr val="3366FF"/>
                </a:solidFill>
              </a:rPr>
              <a:t>Tale approccio ha influenzato l’ottica dei primi studi, anche di tipo scientifico,  riguardanti della disabilità.</a:t>
            </a:r>
            <a:endParaRPr lang="it-IT" sz="2800" dirty="0">
              <a:solidFill>
                <a:srgbClr val="3366FF"/>
              </a:solidFill>
            </a:endParaRPr>
          </a:p>
        </p:txBody>
      </p:sp>
      <p:pic>
        <p:nvPicPr>
          <p:cNvPr id="5" name="Immagine 4" descr="immagine 2 disabilità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26" y="1960622"/>
            <a:ext cx="2049948" cy="20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96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12436"/>
            <a:ext cx="8229600" cy="5613728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3366FF"/>
                </a:solidFill>
              </a:rPr>
              <a:t>Esercizio in aula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sz="3600" dirty="0" smtClean="0">
                <a:solidFill>
                  <a:srgbClr val="FF0000"/>
                </a:solidFill>
              </a:rPr>
              <a:t>Domanda: </a:t>
            </a:r>
            <a:r>
              <a:rPr lang="it-IT" sz="3600" i="1" dirty="0" err="1" smtClean="0">
                <a:solidFill>
                  <a:srgbClr val="FF0000"/>
                </a:solidFill>
              </a:rPr>
              <a:t>qualè</a:t>
            </a:r>
            <a:r>
              <a:rPr lang="it-IT" sz="3600" i="1" dirty="0" smtClean="0">
                <a:solidFill>
                  <a:srgbClr val="FF0000"/>
                </a:solidFill>
              </a:rPr>
              <a:t> l’immagine che spontaneamente associamo  alla parola “disabilità”?</a:t>
            </a:r>
          </a:p>
          <a:p>
            <a:pPr marL="0" indent="0" algn="just">
              <a:buNone/>
            </a:pPr>
            <a:endParaRPr lang="it-IT" sz="36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it-IT" sz="36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it-IT" sz="3600" dirty="0">
              <a:solidFill>
                <a:srgbClr val="FF0000"/>
              </a:solidFill>
            </a:endParaRPr>
          </a:p>
        </p:txBody>
      </p:sp>
      <p:pic>
        <p:nvPicPr>
          <p:cNvPr id="4" name="Immagine 3" descr="punto di doman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05" y="512436"/>
            <a:ext cx="2673847" cy="1647480"/>
          </a:xfrm>
          <a:prstGeom prst="rect">
            <a:avLst/>
          </a:prstGeom>
        </p:spPr>
      </p:pic>
      <p:pic>
        <p:nvPicPr>
          <p:cNvPr id="5" name="Immagine 4" descr="punto di domanda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80" y="4322280"/>
            <a:ext cx="2346739" cy="234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30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45596"/>
            <a:ext cx="8229600" cy="5680567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Potremmo scoprire che prevale in noi una certa rappresentazione di disabilità piuttosto che un’altra:</a:t>
            </a:r>
          </a:p>
          <a:p>
            <a:pPr algn="just">
              <a:buFontTx/>
              <a:buChar char="-"/>
            </a:pPr>
            <a:r>
              <a:rPr lang="it-IT" sz="2800" dirty="0" smtClean="0">
                <a:solidFill>
                  <a:srgbClr val="3366FF"/>
                </a:solidFill>
              </a:rPr>
              <a:t>associazione di disabilità con immagini mentali di bambini più che anziani;</a:t>
            </a:r>
          </a:p>
          <a:p>
            <a:pPr algn="just">
              <a:buFontTx/>
              <a:buChar char="-"/>
            </a:pPr>
            <a:r>
              <a:rPr lang="it-IT" sz="2800" dirty="0">
                <a:solidFill>
                  <a:srgbClr val="3366FF"/>
                </a:solidFill>
              </a:rPr>
              <a:t>a</a:t>
            </a:r>
            <a:r>
              <a:rPr lang="it-IT" sz="2800" dirty="0" smtClean="0">
                <a:solidFill>
                  <a:srgbClr val="3366FF"/>
                </a:solidFill>
              </a:rPr>
              <a:t>ssociamo più forme di disabilità  e non altre;</a:t>
            </a:r>
          </a:p>
          <a:p>
            <a:pPr algn="just">
              <a:buFontTx/>
              <a:buChar char="-"/>
            </a:pPr>
            <a:r>
              <a:rPr lang="it-IT" sz="2800" dirty="0">
                <a:solidFill>
                  <a:srgbClr val="3366FF"/>
                </a:solidFill>
              </a:rPr>
              <a:t>a</a:t>
            </a:r>
            <a:r>
              <a:rPr lang="it-IT" sz="2800" dirty="0" smtClean="0">
                <a:solidFill>
                  <a:srgbClr val="3366FF"/>
                </a:solidFill>
              </a:rPr>
              <a:t>ssociazione a sentimenti negativi piuttosto che positivi.</a:t>
            </a:r>
            <a:endParaRPr lang="it-IT" sz="2800" dirty="0">
              <a:solidFill>
                <a:srgbClr val="3366FF"/>
              </a:solidFill>
            </a:endParaRPr>
          </a:p>
        </p:txBody>
      </p:sp>
      <p:pic>
        <p:nvPicPr>
          <p:cNvPr id="4" name="Immagine 3" descr="immagine 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46" y="4544116"/>
            <a:ext cx="3114655" cy="15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676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34198"/>
            <a:ext cx="8229600" cy="5791966"/>
          </a:xfrm>
        </p:spPr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CONCETTO PEDAGOGICO- DIDATTICO!!!!</a:t>
            </a:r>
          </a:p>
          <a:p>
            <a:pPr marL="0" indent="0">
              <a:buNone/>
            </a:pPr>
            <a:endParaRPr lang="it-IT" b="1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it-IT" sz="24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Al di là di ciò che ciascuno “vede” quando pensa alla disabilità è necessario che ne </a:t>
            </a:r>
            <a:r>
              <a:rPr lang="it-IT" sz="2400" b="1" u="sng" dirty="0" smtClean="0">
                <a:solidFill>
                  <a:srgbClr val="3366FF"/>
                </a:solidFill>
                <a:latin typeface="Times New Roman"/>
                <a:cs typeface="Times New Roman"/>
              </a:rPr>
              <a:t>abbia COSCIENZA E NE TENGA CONTO, specialmente se ricopre un ruolo educativo!!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Infatti, i pregiudizi finiscono per ostacolare il lavoro e la relazione educativa (</a:t>
            </a:r>
            <a:r>
              <a:rPr lang="it-IT" sz="2400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Lascioli</a:t>
            </a:r>
            <a:r>
              <a:rPr lang="it-IT" sz="24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2001).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Per questo motivo,  chi si occupa di disabilità da un punto di vista educativo è chiamato ad impegnarsi nella direzione </a:t>
            </a:r>
            <a:r>
              <a:rPr lang="it-IT" sz="2400" b="1" u="sng" dirty="0" smtClean="0">
                <a:solidFill>
                  <a:srgbClr val="3366FF"/>
                </a:solidFill>
                <a:latin typeface="Times New Roman"/>
                <a:cs typeface="Times New Roman"/>
              </a:rPr>
              <a:t>dell’educare il proprio sguardo verso la disabilità </a:t>
            </a:r>
            <a:r>
              <a:rPr lang="it-IT" sz="24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(</a:t>
            </a:r>
            <a:r>
              <a:rPr lang="it-IT" sz="2400" dirty="0" err="1">
                <a:solidFill>
                  <a:srgbClr val="3366FF"/>
                </a:solidFill>
                <a:latin typeface="Times New Roman"/>
                <a:cs typeface="Times New Roman"/>
              </a:rPr>
              <a:t>L</a:t>
            </a:r>
            <a:r>
              <a:rPr lang="it-IT" sz="2400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ascioli</a:t>
            </a:r>
            <a:r>
              <a:rPr lang="it-IT" sz="24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2016).</a:t>
            </a:r>
          </a:p>
        </p:txBody>
      </p:sp>
    </p:spTree>
    <p:extLst>
      <p:ext uri="{BB962C8B-B14F-4D97-AF65-F5344CB8AC3E}">
        <p14:creationId xmlns:p14="http://schemas.microsoft.com/office/powerpoint/2010/main" val="2148991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01556"/>
            <a:ext cx="8229600" cy="552460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FF0000"/>
                </a:solidFill>
              </a:rPr>
              <a:t>Lo stato di vulnerabilità, associato alla condizione di disabilità, impone ai professionisti, che sono chiamati ad occuparsene, </a:t>
            </a:r>
            <a:r>
              <a:rPr lang="it-IT" b="1" u="sng" dirty="0" smtClean="0">
                <a:solidFill>
                  <a:srgbClr val="FF0000"/>
                </a:solidFill>
              </a:rPr>
              <a:t>il dovere di formarsi</a:t>
            </a:r>
            <a:r>
              <a:rPr lang="it-IT" dirty="0" smtClean="0">
                <a:solidFill>
                  <a:srgbClr val="FF0000"/>
                </a:solidFill>
              </a:rPr>
              <a:t> non solo nella direzione del proprio </a:t>
            </a:r>
            <a:r>
              <a:rPr lang="it-IT" b="1" dirty="0" smtClean="0">
                <a:solidFill>
                  <a:srgbClr val="FF0000"/>
                </a:solidFill>
              </a:rPr>
              <a:t>“saper fare”</a:t>
            </a:r>
            <a:r>
              <a:rPr lang="it-IT" dirty="0" smtClean="0">
                <a:solidFill>
                  <a:srgbClr val="FF0000"/>
                </a:solidFill>
              </a:rPr>
              <a:t>, ma anche del proprio </a:t>
            </a:r>
            <a:r>
              <a:rPr lang="it-IT" b="1" dirty="0" smtClean="0">
                <a:solidFill>
                  <a:srgbClr val="FF0000"/>
                </a:solidFill>
              </a:rPr>
              <a:t>“saper essere”</a:t>
            </a:r>
            <a:r>
              <a:rPr lang="it-IT" dirty="0" smtClean="0">
                <a:solidFill>
                  <a:srgbClr val="FF0000"/>
                </a:solidFill>
              </a:rPr>
              <a:t>. Si tratta di riuscire a sviluppare  una “</a:t>
            </a:r>
            <a:r>
              <a:rPr lang="it-IT" b="1" dirty="0" smtClean="0">
                <a:solidFill>
                  <a:srgbClr val="FF0000"/>
                </a:solidFill>
              </a:rPr>
              <a:t>postura interiore” </a:t>
            </a:r>
            <a:r>
              <a:rPr lang="it-IT" dirty="0" smtClean="0">
                <a:solidFill>
                  <a:srgbClr val="FF0000"/>
                </a:solidFill>
              </a:rPr>
              <a:t>che risulti adeguata al </a:t>
            </a:r>
            <a:r>
              <a:rPr lang="it-IT" b="1" dirty="0" smtClean="0">
                <a:solidFill>
                  <a:srgbClr val="FF0000"/>
                </a:solidFill>
              </a:rPr>
              <a:t>compito di cura e alla relazione educativa </a:t>
            </a:r>
            <a:r>
              <a:rPr lang="it-IT" dirty="0" smtClean="0">
                <a:solidFill>
                  <a:srgbClr val="FF0000"/>
                </a:solidFill>
              </a:rPr>
              <a:t>(Galanti 2001).</a:t>
            </a:r>
          </a:p>
          <a:p>
            <a:pPr marL="0" indent="0" algn="just">
              <a:buNone/>
            </a:pP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Immagine 3" descr="IMMAGINI 3 DISABILITà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925" y="4734457"/>
            <a:ext cx="2861755" cy="20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82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01656"/>
            <a:ext cx="8229600" cy="5724507"/>
          </a:xfrm>
        </p:spPr>
        <p:txBody>
          <a:bodyPr/>
          <a:lstStyle/>
          <a:p>
            <a:pPr marL="0" indent="0">
              <a:buNone/>
            </a:pPr>
            <a:r>
              <a:rPr lang="it-IT" sz="2800" b="1" dirty="0">
                <a:solidFill>
                  <a:srgbClr val="FF0000"/>
                </a:solidFill>
              </a:rPr>
              <a:t>METODOLOGIE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Utilizzo in aula di </a:t>
            </a:r>
            <a:r>
              <a:rPr lang="it-IT" dirty="0" err="1" smtClean="0">
                <a:solidFill>
                  <a:srgbClr val="3366FF"/>
                </a:solidFill>
              </a:rPr>
              <a:t>slides</a:t>
            </a:r>
            <a:r>
              <a:rPr lang="it-IT" dirty="0" smtClean="0">
                <a:solidFill>
                  <a:srgbClr val="3366FF"/>
                </a:solidFill>
              </a:rPr>
              <a:t>, testi, Normative e Decreti Legislative, video, seminari, esercitazioni singole e di gruppo.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endParaRPr lang="it-IT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Modalità </a:t>
            </a:r>
            <a:r>
              <a:rPr lang="it-IT" b="1" dirty="0">
                <a:solidFill>
                  <a:srgbClr val="FF0000"/>
                </a:solidFill>
              </a:rPr>
              <a:t>di valutazione</a:t>
            </a:r>
          </a:p>
          <a:p>
            <a:pPr marL="0" indent="0">
              <a:buNone/>
            </a:pPr>
            <a:r>
              <a:rPr lang="it-IT" b="1" dirty="0">
                <a:solidFill>
                  <a:srgbClr val="3366FF"/>
                </a:solidFill>
              </a:rPr>
              <a:t>Esame scritto e orale</a:t>
            </a:r>
          </a:p>
          <a:p>
            <a:pPr marL="0" indent="0">
              <a:buNone/>
            </a:pPr>
            <a:endParaRPr lang="it-IT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3366FF"/>
              </a:solidFill>
            </a:endParaRPr>
          </a:p>
        </p:txBody>
      </p:sp>
      <p:pic>
        <p:nvPicPr>
          <p:cNvPr id="4" name="Immagine 3" descr="INFINITO COLOR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220" y="3210217"/>
            <a:ext cx="3219758" cy="321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59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smtClean="0">
                <a:solidFill>
                  <a:srgbClr val="FF0000"/>
                </a:solidFill>
              </a:rPr>
              <a:t>(</a:t>
            </a:r>
            <a:r>
              <a:rPr lang="it-IT" sz="3200" dirty="0">
                <a:solidFill>
                  <a:srgbClr val="FF0000"/>
                </a:solidFill>
              </a:rPr>
              <a:t>Hermes 2017, glossario scientifico professionale)</a:t>
            </a:r>
            <a:br>
              <a:rPr lang="it-IT" sz="3200" dirty="0">
                <a:solidFill>
                  <a:srgbClr val="FF0000"/>
                </a:solidFill>
              </a:rPr>
            </a:br>
            <a:endParaRPr lang="it-IT" sz="32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b="1" dirty="0" smtClean="0">
                <a:solidFill>
                  <a:srgbClr val="FF0000"/>
                </a:solidFill>
              </a:rPr>
              <a:t>HANDICAP: da “HAND” e “CAP</a:t>
            </a:r>
            <a:r>
              <a:rPr lang="it-IT" sz="2400" dirty="0" smtClean="0">
                <a:solidFill>
                  <a:srgbClr val="FF0000"/>
                </a:solidFill>
              </a:rPr>
              <a:t>”</a:t>
            </a:r>
            <a:r>
              <a:rPr lang="it-IT" sz="2400" dirty="0" smtClean="0">
                <a:solidFill>
                  <a:srgbClr val="3366FF"/>
                </a:solidFill>
              </a:rPr>
              <a:t>(mano nel cappello, che nelle corse ippiche indicava il conferimento di una penalizzazione).Penalità, svantaggio conseguenti alla presenza di disabilità, condizione di svantaggio, lavorativo o sociale. Sul piano istituzionale l’art.3 della Legge Quadro n. 104/1992: “E’ persona handicappata colui che presenta una minorazione fisica, psichica o sensoriale, stabilizzata o progressiva, che è causa di difficoltà di apprendimento , di relazione o di integrazione lavorativa e tale da determinare un processo di svantaggio sociale  o di </a:t>
            </a:r>
            <a:r>
              <a:rPr lang="it-IT" sz="2400" dirty="0" err="1" smtClean="0">
                <a:solidFill>
                  <a:srgbClr val="3366FF"/>
                </a:solidFill>
              </a:rPr>
              <a:t>marginazione</a:t>
            </a:r>
            <a:r>
              <a:rPr lang="it-IT" sz="2400" dirty="0" smtClean="0">
                <a:solidFill>
                  <a:srgbClr val="3366FF"/>
                </a:solidFill>
              </a:rPr>
              <a:t>.</a:t>
            </a:r>
          </a:p>
          <a:p>
            <a:pPr marL="0" indent="0">
              <a:buNone/>
            </a:pPr>
            <a:endParaRPr lang="it-IT" sz="24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2426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1913" y="467876"/>
            <a:ext cx="8229600" cy="5977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b="1" dirty="0" smtClean="0">
                <a:solidFill>
                  <a:srgbClr val="FF0000"/>
                </a:solidFill>
              </a:rPr>
              <a:t>Menomazione: </a:t>
            </a:r>
            <a:r>
              <a:rPr lang="it-IT" sz="2400" dirty="0" smtClean="0">
                <a:solidFill>
                  <a:srgbClr val="3366FF"/>
                </a:solidFill>
              </a:rPr>
              <a:t>condizione di minorità per l’anomalia di una struttura organica dell’organismo.</a:t>
            </a:r>
          </a:p>
          <a:p>
            <a:pPr marL="0" indent="0">
              <a:buNone/>
            </a:pPr>
            <a:endParaRPr lang="it-IT" sz="2400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2400" b="1" dirty="0" smtClean="0">
                <a:solidFill>
                  <a:srgbClr val="FF0000"/>
                </a:solidFill>
              </a:rPr>
              <a:t>Minorità: </a:t>
            </a:r>
            <a:r>
              <a:rPr lang="it-IT" sz="2400" dirty="0" smtClean="0">
                <a:solidFill>
                  <a:srgbClr val="3366FF"/>
                </a:solidFill>
              </a:rPr>
              <a:t>stato di mancanza, </a:t>
            </a:r>
            <a:r>
              <a:rPr lang="it-IT" sz="2400" dirty="0" err="1" smtClean="0">
                <a:solidFill>
                  <a:srgbClr val="3366FF"/>
                </a:solidFill>
              </a:rPr>
              <a:t>imcompletezza</a:t>
            </a:r>
            <a:r>
              <a:rPr lang="it-IT" sz="2400" dirty="0" smtClean="0">
                <a:solidFill>
                  <a:srgbClr val="3366FF"/>
                </a:solidFill>
              </a:rPr>
              <a:t> o inefficacia di natura quantitativa di un organo e di una funzione.</a:t>
            </a:r>
          </a:p>
          <a:p>
            <a:pPr marL="0" indent="0">
              <a:buNone/>
            </a:pPr>
            <a:endParaRPr lang="it-IT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3366FF"/>
              </a:solidFill>
            </a:endParaRPr>
          </a:p>
        </p:txBody>
      </p:sp>
      <p:pic>
        <p:nvPicPr>
          <p:cNvPr id="4" name="Immagine 3" descr="menomazi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3" y="1511225"/>
            <a:ext cx="5016949" cy="352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096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23058"/>
            <a:ext cx="8229600" cy="580310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it-IT" sz="24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it-IT" sz="2400" b="1" dirty="0">
                <a:solidFill>
                  <a:srgbClr val="FF0000"/>
                </a:solidFill>
              </a:rPr>
              <a:t>Deficit (da </a:t>
            </a:r>
            <a:r>
              <a:rPr lang="it-IT" sz="2400" b="1" dirty="0" err="1">
                <a:solidFill>
                  <a:srgbClr val="FF0000"/>
                </a:solidFill>
              </a:rPr>
              <a:t>deficior</a:t>
            </a:r>
            <a:r>
              <a:rPr lang="it-IT" sz="2400" b="1" dirty="0">
                <a:solidFill>
                  <a:srgbClr val="FF0000"/>
                </a:solidFill>
              </a:rPr>
              <a:t>-stato di mancanza):</a:t>
            </a:r>
            <a:r>
              <a:rPr lang="it-IT" sz="2400" dirty="0">
                <a:solidFill>
                  <a:srgbClr val="3366FF"/>
                </a:solidFill>
              </a:rPr>
              <a:t> condizione di menomazione, minorità o inabilità di tipo quantitativo, mancanza, perdita. Può dar luogo a disturbi, ritardi, disfunzioni a carico di una o più funzioni.</a:t>
            </a:r>
          </a:p>
          <a:p>
            <a:pPr marL="0" indent="0" algn="just">
              <a:buNone/>
            </a:pPr>
            <a:endParaRPr lang="it-IT" sz="2400" dirty="0">
              <a:solidFill>
                <a:srgbClr val="3366FF"/>
              </a:solidFill>
            </a:endParaRPr>
          </a:p>
          <a:p>
            <a:pPr marL="0" indent="0" algn="just">
              <a:buNone/>
            </a:pPr>
            <a:r>
              <a:rPr lang="it-IT" sz="2400" b="1" dirty="0">
                <a:solidFill>
                  <a:srgbClr val="FF0000"/>
                </a:solidFill>
              </a:rPr>
              <a:t>Disfunzione</a:t>
            </a:r>
            <a:r>
              <a:rPr lang="it-IT" sz="2400" dirty="0">
                <a:solidFill>
                  <a:srgbClr val="3366FF"/>
                </a:solidFill>
              </a:rPr>
              <a:t>: funzione contrariata, mancato o inefficiente  funzionamento di un apparato o organi, disabilità, disturbo, può differenziarsi in forma quantitativa (deficit)  o in forma qualitativa ( disordine).</a:t>
            </a:r>
          </a:p>
          <a:p>
            <a:pPr marL="0" indent="0" algn="just">
              <a:buNone/>
            </a:pPr>
            <a:endParaRPr lang="it-IT" sz="2400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it-IT" sz="2400" b="1" dirty="0" smtClean="0">
                <a:solidFill>
                  <a:srgbClr val="FF0000"/>
                </a:solidFill>
              </a:rPr>
              <a:t>Ritardo </a:t>
            </a:r>
            <a:r>
              <a:rPr lang="it-IT" sz="2400" b="1" dirty="0">
                <a:solidFill>
                  <a:srgbClr val="FF0000"/>
                </a:solidFill>
              </a:rPr>
              <a:t>(mentale)</a:t>
            </a:r>
            <a:r>
              <a:rPr lang="it-IT" sz="2400" dirty="0">
                <a:solidFill>
                  <a:srgbClr val="FF0000"/>
                </a:solidFill>
              </a:rPr>
              <a:t>: </a:t>
            </a:r>
            <a:r>
              <a:rPr lang="it-IT" sz="2400" dirty="0">
                <a:solidFill>
                  <a:srgbClr val="3366FF"/>
                </a:solidFill>
              </a:rPr>
              <a:t>indica il deficit intellettivo, la minorità quantitativa dell’intelligenza misurabile mediante processi di psicometria, oppure appezzabili con modalità quantitative (scale ordinali, descrittori, narrazioni)</a:t>
            </a:r>
          </a:p>
          <a:p>
            <a:pPr marL="0" indent="0" algn="just">
              <a:buNone/>
            </a:pPr>
            <a:endParaRPr lang="it-IT" sz="24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it-IT" sz="24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575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57254"/>
            <a:ext cx="8229600" cy="54689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Svantaggio: </a:t>
            </a:r>
            <a:r>
              <a:rPr lang="it-IT" sz="2800" dirty="0">
                <a:solidFill>
                  <a:srgbClr val="3366FF"/>
                </a:solidFill>
              </a:rPr>
              <a:t>condizione di penalizzazione, handicap</a:t>
            </a:r>
            <a:endParaRPr lang="it-IT" sz="28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it-IT" dirty="0" smtClean="0">
                <a:solidFill>
                  <a:srgbClr val="FF0000"/>
                </a:solidFill>
              </a:rPr>
              <a:t>Disordine</a:t>
            </a:r>
            <a:r>
              <a:rPr lang="it-IT" dirty="0">
                <a:solidFill>
                  <a:srgbClr val="FF0000"/>
                </a:solidFill>
              </a:rPr>
              <a:t>: </a:t>
            </a:r>
            <a:r>
              <a:rPr lang="it-IT" sz="2800" dirty="0">
                <a:solidFill>
                  <a:srgbClr val="3366FF"/>
                </a:solidFill>
              </a:rPr>
              <a:t>disturbo, diversità funzionale o disfunzione prevalentemente di natura qualitativa a carico di una o più funzioni</a:t>
            </a:r>
            <a:r>
              <a:rPr lang="it-IT" dirty="0">
                <a:solidFill>
                  <a:srgbClr val="3366FF"/>
                </a:solidFill>
              </a:rPr>
              <a:t>.</a:t>
            </a:r>
          </a:p>
          <a:p>
            <a:pPr marL="0" indent="0" algn="just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Disturbo: </a:t>
            </a:r>
            <a:r>
              <a:rPr lang="it-IT" sz="2800" dirty="0">
                <a:solidFill>
                  <a:srgbClr val="3366FF"/>
                </a:solidFill>
              </a:rPr>
              <a:t>alterazione della funzionalità, categoria che rimanda a disfunzione, disabilità, disequilibrio, disagio</a:t>
            </a:r>
            <a:endParaRPr lang="it-IT" sz="2800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3833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75345"/>
            <a:ext cx="8229600" cy="59705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600" dirty="0" smtClean="0">
                <a:solidFill>
                  <a:srgbClr val="FF0000"/>
                </a:solidFill>
              </a:rPr>
              <a:t>Oggi definiamo </a:t>
            </a:r>
            <a:r>
              <a:rPr lang="it-IT" sz="3000" b="1" dirty="0" smtClean="0">
                <a:solidFill>
                  <a:srgbClr val="FF0000"/>
                </a:solidFill>
              </a:rPr>
              <a:t>“persone con disabilità</a:t>
            </a:r>
            <a:r>
              <a:rPr lang="it-IT" sz="2600" dirty="0" smtClean="0">
                <a:solidFill>
                  <a:srgbClr val="FF0000"/>
                </a:solidFill>
              </a:rPr>
              <a:t>” </a:t>
            </a:r>
            <a:r>
              <a:rPr lang="it-IT" sz="2600" u="sng" dirty="0" smtClean="0">
                <a:solidFill>
                  <a:srgbClr val="FF0000"/>
                </a:solidFill>
              </a:rPr>
              <a:t>coloro che vivono una condizione di disabilità. </a:t>
            </a:r>
          </a:p>
          <a:p>
            <a:pPr marL="0" indent="0" algn="just">
              <a:buNone/>
            </a:pPr>
            <a:endParaRPr lang="it-IT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it-IT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it-IT" b="1" dirty="0" smtClean="0">
                <a:solidFill>
                  <a:srgbClr val="FF0000"/>
                </a:solidFill>
              </a:rPr>
              <a:t>Disabilità: </a:t>
            </a:r>
            <a:r>
              <a:rPr lang="it-IT" b="1" i="1" dirty="0" smtClean="0">
                <a:solidFill>
                  <a:srgbClr val="FF0000"/>
                </a:solidFill>
              </a:rPr>
              <a:t>situazione di disfunzione, ritardo, limitazione o incapacità a carico di una o più funzioni umane ( fisiche, psichiche, sensoriali) che determina difficoltà nella vita quotidiana</a:t>
            </a:r>
            <a:r>
              <a:rPr lang="it-IT" dirty="0" smtClean="0">
                <a:solidFill>
                  <a:srgbClr val="FF0000"/>
                </a:solidFill>
              </a:rPr>
              <a:t>.</a:t>
            </a:r>
            <a:r>
              <a:rPr lang="it-IT" dirty="0" smtClean="0">
                <a:solidFill>
                  <a:srgbClr val="3366FF"/>
                </a:solidFill>
              </a:rPr>
              <a:t> </a:t>
            </a:r>
          </a:p>
          <a:p>
            <a:pPr marL="0" indent="0" algn="just">
              <a:buNone/>
            </a:pPr>
            <a:endParaRPr lang="it-IT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Freccia giù 3"/>
          <p:cNvSpPr/>
          <p:nvPr/>
        </p:nvSpPr>
        <p:spPr>
          <a:xfrm>
            <a:off x="3487142" y="2017273"/>
            <a:ext cx="980411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49275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79016"/>
            <a:ext cx="8229600" cy="59152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NELL’ICF OGGI TROVIAMO LA DEFINIZIONE CORRETTA E COMPLETA DI DISABILITA’</a:t>
            </a:r>
          </a:p>
          <a:p>
            <a:pPr marL="0" indent="0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it-IT" i="1" dirty="0" smtClean="0">
                <a:solidFill>
                  <a:srgbClr val="008000"/>
                </a:solidFill>
              </a:rPr>
              <a:t>“Si </a:t>
            </a:r>
            <a:r>
              <a:rPr lang="it-IT" i="1" dirty="0">
                <a:solidFill>
                  <a:srgbClr val="008000"/>
                </a:solidFill>
              </a:rPr>
              <a:t>tratta di una condizione che si estende alla complessa relazione tra salute e circostanze in cui il soggetto vive (ICF) e comporta limitazioni delle attività  della partecipazione sociale </a:t>
            </a:r>
            <a:endParaRPr lang="it-IT" i="1" dirty="0" smtClean="0">
              <a:solidFill>
                <a:srgbClr val="008000"/>
              </a:solidFill>
            </a:endParaRPr>
          </a:p>
          <a:p>
            <a:pPr marL="0" indent="0" algn="just">
              <a:buNone/>
            </a:pPr>
            <a:r>
              <a:rPr lang="it-IT" i="1" dirty="0" smtClean="0">
                <a:solidFill>
                  <a:srgbClr val="008000"/>
                </a:solidFill>
              </a:rPr>
              <a:t>e </a:t>
            </a:r>
            <a:r>
              <a:rPr lang="it-IT" i="1" dirty="0">
                <a:solidFill>
                  <a:srgbClr val="008000"/>
                </a:solidFill>
              </a:rPr>
              <a:t>può differenziarsi </a:t>
            </a:r>
            <a:endParaRPr lang="it-IT" i="1" dirty="0" smtClean="0">
              <a:solidFill>
                <a:srgbClr val="008000"/>
              </a:solidFill>
            </a:endParaRPr>
          </a:p>
          <a:p>
            <a:pPr marL="0" indent="0" algn="just">
              <a:buNone/>
            </a:pPr>
            <a:r>
              <a:rPr lang="it-IT" i="1" dirty="0" smtClean="0">
                <a:solidFill>
                  <a:srgbClr val="008000"/>
                </a:solidFill>
              </a:rPr>
              <a:t>in </a:t>
            </a:r>
            <a:r>
              <a:rPr lang="it-IT" i="1" dirty="0">
                <a:solidFill>
                  <a:srgbClr val="008000"/>
                </a:solidFill>
              </a:rPr>
              <a:t>forma quantitativa (</a:t>
            </a:r>
            <a:r>
              <a:rPr lang="it-IT" i="1" u="sng" dirty="0">
                <a:solidFill>
                  <a:srgbClr val="008000"/>
                </a:solidFill>
              </a:rPr>
              <a:t>deficit</a:t>
            </a:r>
            <a:r>
              <a:rPr lang="it-IT" i="1" dirty="0">
                <a:solidFill>
                  <a:srgbClr val="008000"/>
                </a:solidFill>
              </a:rPr>
              <a:t>) </a:t>
            </a:r>
            <a:r>
              <a:rPr lang="it-IT" i="1" dirty="0" smtClean="0">
                <a:solidFill>
                  <a:srgbClr val="008000"/>
                </a:solidFill>
              </a:rPr>
              <a:t>o</a:t>
            </a:r>
          </a:p>
          <a:p>
            <a:pPr marL="0" indent="0" algn="just">
              <a:buNone/>
            </a:pPr>
            <a:r>
              <a:rPr lang="it-IT" i="1" dirty="0" smtClean="0">
                <a:solidFill>
                  <a:srgbClr val="008000"/>
                </a:solidFill>
              </a:rPr>
              <a:t> </a:t>
            </a:r>
            <a:r>
              <a:rPr lang="it-IT" i="1" dirty="0">
                <a:solidFill>
                  <a:srgbClr val="008000"/>
                </a:solidFill>
              </a:rPr>
              <a:t>in forma qualitativa (</a:t>
            </a:r>
            <a:r>
              <a:rPr lang="it-IT" i="1" u="sng" dirty="0">
                <a:solidFill>
                  <a:srgbClr val="008000"/>
                </a:solidFill>
              </a:rPr>
              <a:t>disordine</a:t>
            </a:r>
            <a:r>
              <a:rPr lang="it-IT" i="1" dirty="0">
                <a:solidFill>
                  <a:srgbClr val="008000"/>
                </a:solidFill>
              </a:rPr>
              <a:t>)</a:t>
            </a:r>
            <a:r>
              <a:rPr lang="it-IT" i="1" dirty="0" smtClean="0">
                <a:solidFill>
                  <a:srgbClr val="008000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it-IT" i="1" dirty="0" smtClean="0">
                <a:solidFill>
                  <a:srgbClr val="008000"/>
                </a:solidFill>
              </a:rPr>
              <a:t> </a:t>
            </a:r>
            <a:r>
              <a:rPr lang="it-IT" i="1" dirty="0">
                <a:solidFill>
                  <a:srgbClr val="008000"/>
                </a:solidFill>
              </a:rPr>
              <a:t>Non solo esito di un deficit ma da un intreccio di concause, può essere conseguenza di  di patologia, deprivazione o menomazione e può dar luogo a svantaggio/</a:t>
            </a:r>
            <a:r>
              <a:rPr lang="it-IT" i="1" dirty="0" smtClean="0">
                <a:solidFill>
                  <a:srgbClr val="008000"/>
                </a:solidFill>
              </a:rPr>
              <a:t>handicap”.</a:t>
            </a:r>
            <a:endParaRPr lang="it-IT" i="1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2854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99356"/>
            <a:ext cx="8229600" cy="5851147"/>
          </a:xfrm>
        </p:spPr>
        <p:txBody>
          <a:bodyPr/>
          <a:lstStyle/>
          <a:p>
            <a:pPr marL="0" indent="0">
              <a:buNone/>
            </a:pPr>
            <a:endParaRPr lang="it-IT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Oggi, grazie all’ICF, </a:t>
            </a:r>
            <a:r>
              <a:rPr lang="it-IT" dirty="0">
                <a:solidFill>
                  <a:srgbClr val="3366FF"/>
                </a:solidFill>
              </a:rPr>
              <a:t>nella definizione di “</a:t>
            </a:r>
            <a:r>
              <a:rPr lang="it-IT" b="1" dirty="0">
                <a:solidFill>
                  <a:srgbClr val="FF0000"/>
                </a:solidFill>
              </a:rPr>
              <a:t>diversamente abile” </a:t>
            </a:r>
            <a:r>
              <a:rPr lang="it-IT" dirty="0">
                <a:solidFill>
                  <a:srgbClr val="3366FF"/>
                </a:solidFill>
              </a:rPr>
              <a:t>è racchiuso un paradigma innovativo</a:t>
            </a:r>
            <a:r>
              <a:rPr lang="mr-IN" dirty="0">
                <a:solidFill>
                  <a:srgbClr val="3366FF"/>
                </a:solidFill>
              </a:rPr>
              <a:t>…</a:t>
            </a:r>
            <a:r>
              <a:rPr lang="it-IT" dirty="0" smtClean="0">
                <a:solidFill>
                  <a:srgbClr val="3366FF"/>
                </a:solidFill>
              </a:rPr>
              <a:t>.</a:t>
            </a:r>
            <a:endParaRPr lang="it-IT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UNA SPECIALE NORMALITA’, CHE E’ FATTA DI PUNTI DI FORZA E DI CRITICITA’</a:t>
            </a:r>
          </a:p>
          <a:p>
            <a:pPr marL="0" indent="0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Immagine 3" descr="immagine 6 disabilità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46" y="3901005"/>
            <a:ext cx="3890755" cy="221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427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33938"/>
            <a:ext cx="8229600" cy="5892225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LA COSTITUZIONE ITALIANA e Organismi </a:t>
            </a:r>
            <a:r>
              <a:rPr lang="it-IT" dirty="0">
                <a:solidFill>
                  <a:srgbClr val="FF0000"/>
                </a:solidFill>
              </a:rPr>
              <a:t>mondiali  a difesa della persona </a:t>
            </a:r>
            <a:r>
              <a:rPr lang="it-IT" dirty="0" smtClean="0">
                <a:solidFill>
                  <a:srgbClr val="FF0000"/>
                </a:solidFill>
              </a:rPr>
              <a:t>disabile</a:t>
            </a: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ONU: </a:t>
            </a:r>
            <a:r>
              <a:rPr lang="it-IT" sz="2800" dirty="0" smtClean="0">
                <a:solidFill>
                  <a:srgbClr val="3366FF"/>
                </a:solidFill>
              </a:rPr>
              <a:t>convenzione delle Nazioni Unite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UNICEF: </a:t>
            </a:r>
            <a:r>
              <a:rPr lang="it-IT" sz="2800" dirty="0" smtClean="0">
                <a:solidFill>
                  <a:srgbClr val="3366FF"/>
                </a:solidFill>
              </a:rPr>
              <a:t>convenzione sui diritti dell’infanzia e dell’adolescenza</a:t>
            </a:r>
          </a:p>
          <a:p>
            <a:pPr marL="0" indent="0">
              <a:buNone/>
            </a:pPr>
            <a:endParaRPr lang="it-IT" sz="28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sz="2800" dirty="0">
              <a:solidFill>
                <a:srgbClr val="3366FF"/>
              </a:solidFill>
            </a:endParaRPr>
          </a:p>
        </p:txBody>
      </p:sp>
      <p:pic>
        <p:nvPicPr>
          <p:cNvPr id="4" name="Immagine 3" descr="immagine 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49" y="4043363"/>
            <a:ext cx="4556682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18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45337"/>
            <a:ext cx="8229600" cy="63274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4500" b="1" dirty="0">
                <a:solidFill>
                  <a:srgbClr val="FF0000"/>
                </a:solidFill>
              </a:rPr>
              <a:t>La Costituzione Italiana </a:t>
            </a:r>
            <a:endParaRPr lang="it-IT" sz="45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500" b="1" dirty="0" smtClean="0">
                <a:solidFill>
                  <a:srgbClr val="FF0000"/>
                </a:solidFill>
              </a:rPr>
              <a:t>a </a:t>
            </a:r>
            <a:r>
              <a:rPr lang="it-IT" sz="4500" b="1" dirty="0">
                <a:solidFill>
                  <a:srgbClr val="FF0000"/>
                </a:solidFill>
              </a:rPr>
              <a:t>tutela del disabile </a:t>
            </a:r>
          </a:p>
          <a:p>
            <a:pPr marL="0" indent="0">
              <a:buNone/>
            </a:pPr>
            <a:endParaRPr lang="it-IT" b="1" dirty="0" smtClean="0"/>
          </a:p>
          <a:p>
            <a:pPr marL="0" indent="0" algn="just">
              <a:buNone/>
            </a:pPr>
            <a:r>
              <a:rPr lang="it-IT" sz="2600" b="1" dirty="0" smtClean="0">
                <a:solidFill>
                  <a:srgbClr val="FF0000"/>
                </a:solidFill>
              </a:rPr>
              <a:t>Articolo </a:t>
            </a:r>
            <a:r>
              <a:rPr lang="it-IT" sz="2600" b="1" dirty="0">
                <a:solidFill>
                  <a:srgbClr val="FF0000"/>
                </a:solidFill>
              </a:rPr>
              <a:t>2 </a:t>
            </a:r>
            <a:endParaRPr lang="it-IT" sz="26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it-IT" sz="2600" dirty="0">
                <a:solidFill>
                  <a:srgbClr val="3366FF"/>
                </a:solidFill>
              </a:rPr>
              <a:t>La </a:t>
            </a:r>
            <a:r>
              <a:rPr lang="it-IT" sz="2600" dirty="0" smtClean="0">
                <a:solidFill>
                  <a:srgbClr val="3366FF"/>
                </a:solidFill>
              </a:rPr>
              <a:t>Repubblica </a:t>
            </a:r>
            <a:r>
              <a:rPr lang="it-IT" sz="2600" dirty="0">
                <a:solidFill>
                  <a:srgbClr val="3366FF"/>
                </a:solidFill>
              </a:rPr>
              <a:t>riconosce e garantisce i diritti inviolabili dell’uomo, sia come singolo, sia nelle formazioni sociali ove svolge la sua </a:t>
            </a:r>
            <a:r>
              <a:rPr lang="it-IT" sz="2600" dirty="0" err="1">
                <a:solidFill>
                  <a:srgbClr val="3366FF"/>
                </a:solidFill>
              </a:rPr>
              <a:t>personalita</a:t>
            </a:r>
            <a:r>
              <a:rPr lang="it-IT" sz="2600" dirty="0">
                <a:solidFill>
                  <a:srgbClr val="3366FF"/>
                </a:solidFill>
              </a:rPr>
              <a:t>̀, e richiede l’adempimento dei doveri inderogabili di </a:t>
            </a:r>
            <a:r>
              <a:rPr lang="it-IT" sz="2600" dirty="0" err="1">
                <a:solidFill>
                  <a:srgbClr val="3366FF"/>
                </a:solidFill>
              </a:rPr>
              <a:t>solidarieta</a:t>
            </a:r>
            <a:r>
              <a:rPr lang="it-IT" sz="2600" dirty="0">
                <a:solidFill>
                  <a:srgbClr val="3366FF"/>
                </a:solidFill>
              </a:rPr>
              <a:t>̀ politica. </a:t>
            </a:r>
          </a:p>
          <a:p>
            <a:pPr marL="0" indent="0" algn="just">
              <a:buNone/>
            </a:pPr>
            <a:r>
              <a:rPr lang="it-IT" sz="2600" b="1" dirty="0">
                <a:solidFill>
                  <a:srgbClr val="FF0000"/>
                </a:solidFill>
              </a:rPr>
              <a:t>Articolo 3 </a:t>
            </a:r>
            <a:endParaRPr lang="it-IT" sz="26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it-IT" sz="2600" dirty="0">
                <a:solidFill>
                  <a:srgbClr val="3366FF"/>
                </a:solidFill>
              </a:rPr>
              <a:t>Tutti i cittadini hanno pari </a:t>
            </a:r>
            <a:r>
              <a:rPr lang="it-IT" sz="2600" dirty="0" err="1">
                <a:solidFill>
                  <a:srgbClr val="3366FF"/>
                </a:solidFill>
              </a:rPr>
              <a:t>dignita</a:t>
            </a:r>
            <a:r>
              <a:rPr lang="it-IT" sz="2600" dirty="0">
                <a:solidFill>
                  <a:srgbClr val="3366FF"/>
                </a:solidFill>
              </a:rPr>
              <a:t>̀ sociale e sono uguali davanti alla legge, senza distinzione di sesso, di razza, di lingua, di religione, di opinioni politiche</a:t>
            </a:r>
            <a:r>
              <a:rPr lang="it-IT" sz="2600" dirty="0" smtClean="0">
                <a:solidFill>
                  <a:srgbClr val="3366FF"/>
                </a:solidFill>
              </a:rPr>
              <a:t>, di </a:t>
            </a:r>
            <a:r>
              <a:rPr lang="it-IT" sz="2600" dirty="0">
                <a:solidFill>
                  <a:srgbClr val="3366FF"/>
                </a:solidFill>
              </a:rPr>
              <a:t>condizioni personali e sociali. È compito della </a:t>
            </a:r>
            <a:r>
              <a:rPr lang="it-IT" sz="2600" dirty="0" smtClean="0">
                <a:solidFill>
                  <a:srgbClr val="3366FF"/>
                </a:solidFill>
              </a:rPr>
              <a:t>Repubblica </a:t>
            </a:r>
            <a:r>
              <a:rPr lang="it-IT" sz="2600" dirty="0">
                <a:solidFill>
                  <a:srgbClr val="3366FF"/>
                </a:solidFill>
              </a:rPr>
              <a:t>rimuovere gli ostacoli di ordine economico e sociale, che limitando di fatto la libertà e la uguaglianza dei cittadini, impediscono il pieno sviluppo della persona umana e l’effettiva partecipazione di tutti i lavoratori all’organizzazione politica, economica e sociale del Paese. </a:t>
            </a:r>
          </a:p>
        </p:txBody>
      </p:sp>
      <p:pic>
        <p:nvPicPr>
          <p:cNvPr id="4" name="Immagine 3" descr="costituzione italia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59" y="345337"/>
            <a:ext cx="2923046" cy="17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486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67617"/>
            <a:ext cx="8229600" cy="6093523"/>
          </a:xfrm>
        </p:spPr>
        <p:txBody>
          <a:bodyPr/>
          <a:lstStyle/>
          <a:p>
            <a:pPr marL="0" indent="0" algn="just">
              <a:buNone/>
            </a:pPr>
            <a:r>
              <a:rPr lang="it-IT" b="1" dirty="0">
                <a:solidFill>
                  <a:srgbClr val="FF0000"/>
                </a:solidFill>
              </a:rPr>
              <a:t>Articolo 32 </a:t>
            </a:r>
            <a:endParaRPr lang="it-IT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it-IT" dirty="0">
                <a:solidFill>
                  <a:srgbClr val="3366FF"/>
                </a:solidFill>
              </a:rPr>
              <a:t>La Repubblica </a:t>
            </a:r>
            <a:r>
              <a:rPr lang="it-IT" u="sng" dirty="0">
                <a:solidFill>
                  <a:srgbClr val="3366FF"/>
                </a:solidFill>
              </a:rPr>
              <a:t>tutela la salute </a:t>
            </a:r>
            <a:r>
              <a:rPr lang="it-IT" dirty="0">
                <a:solidFill>
                  <a:srgbClr val="3366FF"/>
                </a:solidFill>
              </a:rPr>
              <a:t>come fondamentale diritto dell’individuo e interesse della </a:t>
            </a:r>
            <a:r>
              <a:rPr lang="it-IT" dirty="0" err="1">
                <a:solidFill>
                  <a:srgbClr val="3366FF"/>
                </a:solidFill>
              </a:rPr>
              <a:t>collettivita</a:t>
            </a:r>
            <a:r>
              <a:rPr lang="it-IT" dirty="0">
                <a:solidFill>
                  <a:srgbClr val="3366FF"/>
                </a:solidFill>
              </a:rPr>
              <a:t>̀, e garantisce cure gratuite agli indigenti. Nessuno </a:t>
            </a:r>
            <a:r>
              <a:rPr lang="it-IT" dirty="0" err="1">
                <a:solidFill>
                  <a:srgbClr val="3366FF"/>
                </a:solidFill>
              </a:rPr>
              <a:t>puo</a:t>
            </a:r>
            <a:r>
              <a:rPr lang="it-IT" dirty="0">
                <a:solidFill>
                  <a:srgbClr val="3366FF"/>
                </a:solidFill>
              </a:rPr>
              <a:t>̀ essere obbligato a un determinato trattamento sanitario se non per disposizione di legge. La legge non </a:t>
            </a:r>
            <a:r>
              <a:rPr lang="it-IT" dirty="0" err="1">
                <a:solidFill>
                  <a:srgbClr val="3366FF"/>
                </a:solidFill>
              </a:rPr>
              <a:t>puo</a:t>
            </a:r>
            <a:r>
              <a:rPr lang="it-IT" dirty="0">
                <a:solidFill>
                  <a:srgbClr val="3366FF"/>
                </a:solidFill>
              </a:rPr>
              <a:t>̀ in nessun caso violare i limiti imposti dal rispetto della persona umana.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0314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73046"/>
            <a:ext cx="8229600" cy="54531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Testi e materiale di studi</a:t>
            </a:r>
          </a:p>
          <a:p>
            <a:r>
              <a:rPr lang="it-IT" sz="2800" dirty="0" smtClean="0">
                <a:solidFill>
                  <a:srgbClr val="3366FF"/>
                </a:solidFill>
              </a:rPr>
              <a:t>Testi come da programma</a:t>
            </a:r>
          </a:p>
          <a:p>
            <a:pPr marL="0" indent="0">
              <a:buNone/>
            </a:pPr>
            <a:endParaRPr lang="it-IT" sz="2800" u="sng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2800" u="sng" dirty="0" smtClean="0">
                <a:solidFill>
                  <a:srgbClr val="3366FF"/>
                </a:solidFill>
              </a:rPr>
              <a:t>Ad integrazione saranno utilizzati:</a:t>
            </a:r>
          </a:p>
          <a:p>
            <a:r>
              <a:rPr lang="it-IT" sz="2800" dirty="0" smtClean="0">
                <a:solidFill>
                  <a:srgbClr val="3366FF"/>
                </a:solidFill>
              </a:rPr>
              <a:t>normative </a:t>
            </a:r>
          </a:p>
          <a:p>
            <a:r>
              <a:rPr lang="it-IT" sz="2800" dirty="0" smtClean="0">
                <a:solidFill>
                  <a:srgbClr val="3366FF"/>
                </a:solidFill>
              </a:rPr>
              <a:t>decreti legislative </a:t>
            </a:r>
          </a:p>
          <a:p>
            <a:r>
              <a:rPr lang="it-IT" sz="2800" dirty="0" smtClean="0">
                <a:solidFill>
                  <a:srgbClr val="3366FF"/>
                </a:solidFill>
              </a:rPr>
              <a:t>ricerche</a:t>
            </a:r>
          </a:p>
          <a:p>
            <a:r>
              <a:rPr lang="it-IT" sz="2800" dirty="0" smtClean="0">
                <a:solidFill>
                  <a:srgbClr val="3366FF"/>
                </a:solidFill>
              </a:rPr>
              <a:t>video</a:t>
            </a:r>
          </a:p>
          <a:p>
            <a:r>
              <a:rPr lang="it-IT" sz="2800" dirty="0">
                <a:solidFill>
                  <a:srgbClr val="3366FF"/>
                </a:solidFill>
              </a:rPr>
              <a:t>e</a:t>
            </a:r>
            <a:r>
              <a:rPr lang="it-IT" sz="2800" dirty="0" smtClean="0">
                <a:solidFill>
                  <a:srgbClr val="3366FF"/>
                </a:solidFill>
              </a:rPr>
              <a:t>sempi di diagnosi </a:t>
            </a:r>
          </a:p>
          <a:p>
            <a:r>
              <a:rPr lang="it-IT" sz="2800" dirty="0" smtClean="0">
                <a:solidFill>
                  <a:srgbClr val="3366FF"/>
                </a:solidFill>
              </a:rPr>
              <a:t>modelli PEI </a:t>
            </a:r>
          </a:p>
          <a:p>
            <a:r>
              <a:rPr lang="it-IT" sz="2800" dirty="0" smtClean="0">
                <a:solidFill>
                  <a:srgbClr val="3366FF"/>
                </a:solidFill>
              </a:rPr>
              <a:t>manuali diagnostici</a:t>
            </a:r>
          </a:p>
        </p:txBody>
      </p:sp>
      <p:pic>
        <p:nvPicPr>
          <p:cNvPr id="4" name="Immagine 3" descr="LIBRO APER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44" y="284164"/>
            <a:ext cx="27813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980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6600"/>
                </a:solidFill>
              </a:rPr>
              <a:t>Organismi mondiali  a difesa della persona disabile</a:t>
            </a:r>
            <a:endParaRPr lang="it-IT" b="1" dirty="0">
              <a:solidFill>
                <a:srgbClr val="FF66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 </a:t>
            </a:r>
            <a:r>
              <a:rPr lang="it-IT" b="1" dirty="0" smtClean="0">
                <a:solidFill>
                  <a:srgbClr val="3366FF"/>
                </a:solidFill>
              </a:rPr>
              <a:t>ONU</a:t>
            </a:r>
          </a:p>
          <a:p>
            <a:pPr marL="0" indent="0">
              <a:buNone/>
            </a:pPr>
            <a:endParaRPr lang="it-IT" b="1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3366FF"/>
                </a:solidFill>
              </a:rPr>
              <a:t>UNICEF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 descr="onu 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755" y="1709806"/>
            <a:ext cx="5080930" cy="33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685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mappa ONU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7" b="4437"/>
          <a:stretch>
            <a:fillRect/>
          </a:stretch>
        </p:blipFill>
        <p:spPr>
          <a:xfrm>
            <a:off x="294" y="189378"/>
            <a:ext cx="8686506" cy="5936785"/>
          </a:xfrm>
        </p:spPr>
      </p:pic>
    </p:spTree>
    <p:extLst>
      <p:ext uri="{BB962C8B-B14F-4D97-AF65-F5344CB8AC3E}">
        <p14:creationId xmlns:p14="http://schemas.microsoft.com/office/powerpoint/2010/main" val="20102501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23834"/>
            <a:ext cx="8229600" cy="61269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800" b="1" dirty="0" smtClean="0">
                <a:solidFill>
                  <a:srgbClr val="FF0000"/>
                </a:solidFill>
              </a:rPr>
              <a:t>ONU-Convenzione della Nazioni </a:t>
            </a:r>
          </a:p>
          <a:p>
            <a:pPr marL="0" indent="0">
              <a:buNone/>
            </a:pPr>
            <a:r>
              <a:rPr lang="it-IT" sz="2800" b="1" dirty="0" smtClean="0">
                <a:solidFill>
                  <a:srgbClr val="FF0000"/>
                </a:solidFill>
              </a:rPr>
              <a:t>Unite (1945) sui diritti delle persone </a:t>
            </a:r>
          </a:p>
          <a:p>
            <a:pPr marL="0" indent="0">
              <a:buNone/>
            </a:pPr>
            <a:r>
              <a:rPr lang="it-IT" sz="2800" b="1" dirty="0" smtClean="0">
                <a:solidFill>
                  <a:srgbClr val="FF0000"/>
                </a:solidFill>
              </a:rPr>
              <a:t>con disabilità ( 2006)</a:t>
            </a:r>
          </a:p>
          <a:p>
            <a:pPr marL="0" indent="0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it-IT" sz="1600" b="1" dirty="0" smtClean="0">
                <a:solidFill>
                  <a:srgbClr val="FF0000"/>
                </a:solidFill>
              </a:rPr>
              <a:t>L’assemblea delle nazioni unite ha approvato la </a:t>
            </a:r>
            <a:r>
              <a:rPr lang="it-IT" sz="1600" b="1" dirty="0" err="1" smtClean="0">
                <a:solidFill>
                  <a:srgbClr val="FF0000"/>
                </a:solidFill>
              </a:rPr>
              <a:t>cncevznione</a:t>
            </a:r>
            <a:r>
              <a:rPr lang="it-IT" sz="1600" b="1" dirty="0" smtClean="0">
                <a:solidFill>
                  <a:srgbClr val="FF0000"/>
                </a:solidFill>
              </a:rPr>
              <a:t> sui diritti delle persone con disabilità nel dicembre del 2006</a:t>
            </a:r>
          </a:p>
          <a:p>
            <a:pPr marL="0" indent="0" algn="just">
              <a:buNone/>
            </a:pPr>
            <a:r>
              <a:rPr lang="it-IT" sz="1600" dirty="0" smtClean="0">
                <a:solidFill>
                  <a:srgbClr val="3366FF"/>
                </a:solidFill>
              </a:rPr>
              <a:t>La Convenzione ONU per i </a:t>
            </a:r>
            <a:r>
              <a:rPr lang="it-IT" sz="1600" dirty="0">
                <a:solidFill>
                  <a:srgbClr val="3366FF"/>
                </a:solidFill>
              </a:rPr>
              <a:t>diritti delle persone con disabilità </a:t>
            </a:r>
            <a:r>
              <a:rPr lang="it-IT" sz="1600" dirty="0" smtClean="0">
                <a:solidFill>
                  <a:srgbClr val="3366FF"/>
                </a:solidFill>
              </a:rPr>
              <a:t>è uno strumento concreto che consente di combattere le discriminazioni e le violazioni dei diritti umani.</a:t>
            </a:r>
          </a:p>
          <a:p>
            <a:pPr marL="0" indent="0" algn="just">
              <a:buNone/>
            </a:pPr>
            <a:r>
              <a:rPr lang="it-IT" sz="1600" dirty="0" smtClean="0">
                <a:solidFill>
                  <a:srgbClr val="3366FF"/>
                </a:solidFill>
              </a:rPr>
              <a:t>Attraverso i suoi 50 articoli, la convenzione indica la strada che gli stati del mondo devono percorrere per garantire i di diritti di uguaglianza e di inclusione sociale di tutti i cittadini con disabilità.</a:t>
            </a:r>
          </a:p>
          <a:p>
            <a:pPr marL="0" indent="0" algn="just">
              <a:buNone/>
            </a:pPr>
            <a:endParaRPr lang="it-IT" sz="1600" dirty="0" smtClean="0">
              <a:solidFill>
                <a:srgbClr val="3366FF"/>
              </a:solidFill>
            </a:endParaRPr>
          </a:p>
          <a:p>
            <a:pPr marL="0" indent="0" algn="just">
              <a:buNone/>
            </a:pPr>
            <a:r>
              <a:rPr lang="it-IT" sz="1600" dirty="0" smtClean="0">
                <a:solidFill>
                  <a:srgbClr val="3366FF"/>
                </a:solidFill>
              </a:rPr>
              <a:t>Gli articoli principali della Convenzione</a:t>
            </a:r>
          </a:p>
          <a:p>
            <a:pPr marL="0" indent="0" algn="just">
              <a:buNone/>
            </a:pPr>
            <a:r>
              <a:rPr lang="it-IT" sz="1600" dirty="0" smtClean="0">
                <a:solidFill>
                  <a:srgbClr val="3366FF"/>
                </a:solidFill>
              </a:rPr>
              <a:t>Art. 1 -scopo</a:t>
            </a:r>
          </a:p>
          <a:p>
            <a:pPr marL="0" indent="0" algn="just">
              <a:buNone/>
            </a:pPr>
            <a:r>
              <a:rPr lang="it-IT" sz="1600" dirty="0" smtClean="0">
                <a:solidFill>
                  <a:srgbClr val="3366FF"/>
                </a:solidFill>
              </a:rPr>
              <a:t>Art.3 -principi generali della Convenzione</a:t>
            </a:r>
          </a:p>
          <a:p>
            <a:pPr marL="0" indent="0" algn="just">
              <a:buNone/>
            </a:pPr>
            <a:r>
              <a:rPr lang="it-IT" sz="1600" dirty="0" smtClean="0">
                <a:solidFill>
                  <a:srgbClr val="3366FF"/>
                </a:solidFill>
              </a:rPr>
              <a:t>Art.8  -accrescimento della consapevolezza</a:t>
            </a:r>
          </a:p>
          <a:p>
            <a:pPr marL="0" indent="0" algn="just">
              <a:buNone/>
            </a:pPr>
            <a:r>
              <a:rPr lang="it-IT" sz="1600" dirty="0" smtClean="0">
                <a:solidFill>
                  <a:srgbClr val="3366FF"/>
                </a:solidFill>
              </a:rPr>
              <a:t>Art. 19- vivere in modo indipendente</a:t>
            </a:r>
          </a:p>
          <a:p>
            <a:pPr marL="0" indent="0" algn="just">
              <a:buNone/>
            </a:pPr>
            <a:r>
              <a:rPr lang="it-IT" sz="1600" dirty="0" smtClean="0">
                <a:solidFill>
                  <a:srgbClr val="3366FF"/>
                </a:solidFill>
              </a:rPr>
              <a:t>Art. 24 -educazione</a:t>
            </a:r>
          </a:p>
          <a:p>
            <a:pPr marL="0" indent="0" algn="just">
              <a:buNone/>
            </a:pPr>
            <a:r>
              <a:rPr lang="it-IT" sz="1600" dirty="0" smtClean="0">
                <a:solidFill>
                  <a:srgbClr val="3366FF"/>
                </a:solidFill>
              </a:rPr>
              <a:t>Art. 27- lavoro e occupazione</a:t>
            </a:r>
          </a:p>
          <a:p>
            <a:pPr marL="0" indent="0" algn="just">
              <a:buNone/>
            </a:pPr>
            <a:r>
              <a:rPr lang="it-IT" sz="1600" dirty="0" smtClean="0">
                <a:solidFill>
                  <a:srgbClr val="3366FF"/>
                </a:solidFill>
              </a:rPr>
              <a:t>Art.30- partecipazione alla vita culturale e ricreativa, agli svaghi e allo sport</a:t>
            </a:r>
            <a:endParaRPr lang="it-IT" sz="1600" dirty="0">
              <a:solidFill>
                <a:srgbClr val="3366FF"/>
              </a:solidFill>
            </a:endParaRPr>
          </a:p>
        </p:txBody>
      </p:sp>
      <p:pic>
        <p:nvPicPr>
          <p:cNvPr id="4" name="Segnaposto contenuto 3" descr="ON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3" b="4383"/>
          <a:stretch>
            <a:fillRect/>
          </a:stretch>
        </p:blipFill>
        <p:spPr>
          <a:xfrm>
            <a:off x="6606631" y="490456"/>
            <a:ext cx="2180438" cy="148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328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90156"/>
            <a:ext cx="8229600" cy="563600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it-IT" sz="2000" dirty="0" smtClean="0">
                <a:solidFill>
                  <a:srgbClr val="3366FF"/>
                </a:solidFill>
              </a:rPr>
              <a:t>Articolo 1- scopo</a:t>
            </a:r>
          </a:p>
          <a:p>
            <a:pPr marL="0" indent="0" algn="just">
              <a:buNone/>
            </a:pPr>
            <a:r>
              <a:rPr lang="it-IT" sz="2000" dirty="0" smtClean="0">
                <a:solidFill>
                  <a:srgbClr val="3366FF"/>
                </a:solidFill>
              </a:rPr>
              <a:t>“promuovere, proteggere e garantire il pieno ed uguale godimento di tutti i diritti umani e di tutte le libertà fondamentali da parte delle persone con disabilità, e promuovere il rispetto per la loro intrinseca dignità..”. </a:t>
            </a:r>
          </a:p>
          <a:p>
            <a:pPr marL="0" indent="0" algn="just">
              <a:buNone/>
            </a:pPr>
            <a:endParaRPr lang="it-IT" sz="2000" dirty="0">
              <a:solidFill>
                <a:srgbClr val="3366FF"/>
              </a:solidFill>
            </a:endParaRPr>
          </a:p>
          <a:p>
            <a:pPr marL="0" indent="0" algn="just">
              <a:buNone/>
            </a:pPr>
            <a:r>
              <a:rPr lang="it-IT" sz="2000" dirty="0" smtClean="0">
                <a:solidFill>
                  <a:srgbClr val="3366FF"/>
                </a:solidFill>
              </a:rPr>
              <a:t>Articolo 3- Principi </a:t>
            </a:r>
            <a:r>
              <a:rPr lang="it-IT" sz="2000" dirty="0">
                <a:solidFill>
                  <a:srgbClr val="3366FF"/>
                </a:solidFill>
              </a:rPr>
              <a:t>G</a:t>
            </a:r>
            <a:r>
              <a:rPr lang="it-IT" sz="2000" dirty="0" smtClean="0">
                <a:solidFill>
                  <a:srgbClr val="3366FF"/>
                </a:solidFill>
              </a:rPr>
              <a:t>enerali della Costituzione</a:t>
            </a:r>
          </a:p>
          <a:p>
            <a:pPr marL="0" indent="0" algn="just">
              <a:buNone/>
            </a:pPr>
            <a:r>
              <a:rPr lang="it-IT" sz="2000" dirty="0" smtClean="0">
                <a:solidFill>
                  <a:srgbClr val="3366FF"/>
                </a:solidFill>
              </a:rPr>
              <a:t>Il rispetto per la dignità intrinseca, l’autonomia individuale, compresa la libertà di compiere le proprie scelte  e l’indipendenza delle persone:</a:t>
            </a: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3366FF"/>
                </a:solidFill>
              </a:rPr>
              <a:t>La non discriminazione</a:t>
            </a: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3366FF"/>
                </a:solidFill>
              </a:rPr>
              <a:t>La piena ed effettiva partecipazione e inclusione nella società</a:t>
            </a: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3366FF"/>
                </a:solidFill>
              </a:rPr>
              <a:t>Il rispetto per la differenza  e l’accettazione delle persone  con disabilità come parte della diversità umana ..</a:t>
            </a: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3366FF"/>
                </a:solidFill>
              </a:rPr>
              <a:t>La parità di opportunità</a:t>
            </a: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3366FF"/>
                </a:solidFill>
              </a:rPr>
              <a:t>L’accessibilità</a:t>
            </a: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3366FF"/>
                </a:solidFill>
              </a:rPr>
              <a:t>La parità tra uomini e donne</a:t>
            </a:r>
          </a:p>
          <a:p>
            <a:pPr algn="just">
              <a:buFontTx/>
              <a:buChar char="-"/>
            </a:pPr>
            <a:r>
              <a:rPr lang="it-IT" sz="2000" dirty="0">
                <a:solidFill>
                  <a:srgbClr val="3366FF"/>
                </a:solidFill>
              </a:rPr>
              <a:t> </a:t>
            </a:r>
            <a:r>
              <a:rPr lang="it-IT" sz="2000" dirty="0" smtClean="0">
                <a:solidFill>
                  <a:srgbClr val="3366FF"/>
                </a:solidFill>
              </a:rPr>
              <a:t>il rispetto dello sviluppo  delle capacità dei minori con disabilità</a:t>
            </a: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3366FF"/>
                </a:solidFill>
              </a:rPr>
              <a:t>Del diritto dei minori con disabilità a preservare la propria dignità</a:t>
            </a:r>
          </a:p>
          <a:p>
            <a:pPr marL="0" indent="0" algn="just">
              <a:buNone/>
            </a:pPr>
            <a:endParaRPr lang="it-IT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624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90156"/>
            <a:ext cx="8229600" cy="56360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000" dirty="0" smtClean="0">
                <a:solidFill>
                  <a:srgbClr val="3366FF"/>
                </a:solidFill>
              </a:rPr>
              <a:t>Art. 8  accrescimento della consapevolezza</a:t>
            </a:r>
          </a:p>
          <a:p>
            <a:pPr marL="0" indent="0" algn="just">
              <a:buNone/>
            </a:pPr>
            <a:r>
              <a:rPr lang="it-IT" sz="2000" dirty="0" smtClean="0">
                <a:solidFill>
                  <a:srgbClr val="3366FF"/>
                </a:solidFill>
              </a:rPr>
              <a:t>..” sensibilizzare la società nel suo insieme, ance a livello familiare, sulla situazione delle persone con disabilità; accrescere il rispetto per i diritti e la dignità delle persone con disabilità, combattere gli stereotipi, i pregiudizi e le pratiche dannose concernenti le persone con disabilità, compresi quelli fondati sul sesso e l’età, in tutti gli ambiti; promuovere la consapevolezza delle capacità e i contributi delle persone con disabilità.</a:t>
            </a:r>
          </a:p>
          <a:p>
            <a:pPr marL="0" indent="0" algn="just">
              <a:buNone/>
            </a:pPr>
            <a:endParaRPr lang="it-IT" sz="2000" dirty="0">
              <a:solidFill>
                <a:srgbClr val="3366FF"/>
              </a:solidFill>
            </a:endParaRPr>
          </a:p>
          <a:p>
            <a:pPr marL="0" indent="0" algn="just">
              <a:buNone/>
            </a:pPr>
            <a:r>
              <a:rPr lang="it-IT" sz="2000" dirty="0" smtClean="0">
                <a:solidFill>
                  <a:srgbClr val="3366FF"/>
                </a:solidFill>
              </a:rPr>
              <a:t>Art. 19 vivere in modo indipendente ed essere inclusi nella collettività</a:t>
            </a:r>
          </a:p>
          <a:p>
            <a:pPr marL="0" indent="0" algn="just">
              <a:buNone/>
            </a:pPr>
            <a:r>
              <a:rPr lang="mr-IN" sz="2000" dirty="0" smtClean="0">
                <a:solidFill>
                  <a:srgbClr val="3366FF"/>
                </a:solidFill>
              </a:rPr>
              <a:t>…</a:t>
            </a:r>
            <a:r>
              <a:rPr lang="it-IT" sz="2000" dirty="0" smtClean="0">
                <a:solidFill>
                  <a:srgbClr val="3366FF"/>
                </a:solidFill>
              </a:rPr>
              <a:t> le persone con disabilitò abbiano la possibilità si scegliere su base di uguaglianza con gli altri, il proprio luogo di residenza e dove e con chi vivere; le persone con disabilità abbiano accesso ad una varietà di servizi di sostegno domiciliari residenziali e di altro tipo, compresa l’assistenza personale necessaria per consentire loro di volere ed essere incluse nella società e impedire che siano isolate o segregate dalla collettività</a:t>
            </a:r>
            <a:r>
              <a:rPr lang="mr-IN" sz="2000" dirty="0" smtClean="0">
                <a:solidFill>
                  <a:srgbClr val="3366FF"/>
                </a:solidFill>
              </a:rPr>
              <a:t>…</a:t>
            </a:r>
            <a:r>
              <a:rPr lang="it-IT" sz="2000" dirty="0" smtClean="0">
                <a:solidFill>
                  <a:srgbClr val="3366FF"/>
                </a:solidFill>
              </a:rPr>
              <a:t>.</a:t>
            </a:r>
            <a:endParaRPr lang="it-IT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045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45596"/>
            <a:ext cx="8229600" cy="64124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 smtClean="0">
                <a:solidFill>
                  <a:srgbClr val="3366FF"/>
                </a:solidFill>
              </a:rPr>
              <a:t>Art. 24- Educazione</a:t>
            </a:r>
          </a:p>
          <a:p>
            <a:pPr marL="0" indent="0" algn="just">
              <a:buNone/>
            </a:pPr>
            <a:r>
              <a:rPr lang="it-IT" sz="2400" dirty="0" smtClean="0">
                <a:solidFill>
                  <a:srgbClr val="3366FF"/>
                </a:solidFill>
              </a:rPr>
              <a:t>“gli stati riconoscono il diritto all’istruzione delle persone con disabilità. Allo scopo di realizzare tale diritto senza discriminazioni e su base di pari opportunità, gli stati parti garantiscono un sistema di istruzione inclusivo a tutti i livelli ed un apprendimento continuo lungo tutto l’arco della vita..”</a:t>
            </a:r>
          </a:p>
          <a:p>
            <a:pPr marL="0" indent="0" algn="just">
              <a:buNone/>
            </a:pPr>
            <a:endParaRPr lang="it-IT" sz="2400" dirty="0">
              <a:solidFill>
                <a:srgbClr val="3366FF"/>
              </a:solidFill>
            </a:endParaRPr>
          </a:p>
          <a:p>
            <a:pPr marL="0" indent="0" algn="just">
              <a:buNone/>
            </a:pPr>
            <a:r>
              <a:rPr lang="it-IT" sz="2400" dirty="0" smtClean="0">
                <a:solidFill>
                  <a:srgbClr val="3366FF"/>
                </a:solidFill>
              </a:rPr>
              <a:t>Art. 27- lavoro e occupazione</a:t>
            </a:r>
          </a:p>
          <a:p>
            <a:pPr marL="0" indent="0" algn="just">
              <a:buNone/>
            </a:pPr>
            <a:r>
              <a:rPr lang="it-IT" sz="2400" dirty="0" smtClean="0">
                <a:solidFill>
                  <a:srgbClr val="3366FF"/>
                </a:solidFill>
              </a:rPr>
              <a:t>“ si riconosce il diritto al lavoro delle persone con disabilità, su base di uguaglianza con gli altri, ossia il diritto di potersi mantenere attraverso un lavoro liberamente scelto o accettato in un mercato del lavoro e in un ambiente lavorativo aperto, che favorisca l’inclusione e l’accettabilità alle persone con disabilità..</a:t>
            </a:r>
          </a:p>
          <a:p>
            <a:pPr marL="0" indent="0" algn="just">
              <a:buNone/>
            </a:pPr>
            <a:endParaRPr lang="it-IT" sz="2400" dirty="0" smtClean="0">
              <a:solidFill>
                <a:srgbClr val="3366FF"/>
              </a:solidFill>
            </a:endParaRPr>
          </a:p>
          <a:p>
            <a:pPr marL="0" indent="0" algn="just">
              <a:buNone/>
            </a:pPr>
            <a:r>
              <a:rPr lang="it-IT" sz="2400" dirty="0" smtClean="0">
                <a:solidFill>
                  <a:srgbClr val="3366FF"/>
                </a:solidFill>
              </a:rPr>
              <a:t>Art. 30- partecipazione alla vita culturale, ricreativa e sportiva</a:t>
            </a:r>
            <a:endParaRPr lang="it-IT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359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unicef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" b="3821"/>
          <a:stretch>
            <a:fillRect/>
          </a:stretch>
        </p:blipFill>
        <p:spPr>
          <a:xfrm>
            <a:off x="457200" y="501650"/>
            <a:ext cx="8229600" cy="5624513"/>
          </a:xfrm>
        </p:spPr>
      </p:pic>
    </p:spTree>
    <p:extLst>
      <p:ext uri="{BB962C8B-B14F-4D97-AF65-F5344CB8AC3E}">
        <p14:creationId xmlns:p14="http://schemas.microsoft.com/office/powerpoint/2010/main" val="36946127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UNICEF</a:t>
            </a:r>
            <a:r>
              <a:rPr lang="it-IT" dirty="0" smtClean="0">
                <a:solidFill>
                  <a:srgbClr val="FF0000"/>
                </a:solidFill>
              </a:rPr>
              <a:t>- </a:t>
            </a:r>
            <a:r>
              <a:rPr lang="it-IT" sz="3600" dirty="0" smtClean="0">
                <a:solidFill>
                  <a:srgbClr val="FF0000"/>
                </a:solidFill>
              </a:rPr>
              <a:t>CONVENZIONE SUI DIRITTI DELL’INFANZIA E DELL’ADOLESCENZA</a:t>
            </a:r>
            <a:endParaRPr lang="it-IT" sz="36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58199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onu organizzazione delle nazioni unit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>
            <a:fillRect/>
          </a:stretch>
        </p:blipFill>
        <p:spPr>
          <a:xfrm>
            <a:off x="457200" y="557213"/>
            <a:ext cx="8229600" cy="5568950"/>
          </a:xfrm>
        </p:spPr>
      </p:pic>
    </p:spTree>
    <p:extLst>
      <p:ext uri="{BB962C8B-B14F-4D97-AF65-F5344CB8AC3E}">
        <p14:creationId xmlns:p14="http://schemas.microsoft.com/office/powerpoint/2010/main" val="1031492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69090"/>
            <a:ext cx="8229600" cy="575707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dirty="0" smtClean="0">
                <a:solidFill>
                  <a:srgbClr val="FF0000"/>
                </a:solidFill>
              </a:rPr>
              <a:t>Alcune precisazioni..</a:t>
            </a: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DEFICIT</a:t>
            </a:r>
            <a:r>
              <a:rPr lang="it-IT" dirty="0" smtClean="0">
                <a:solidFill>
                  <a:srgbClr val="3366FF"/>
                </a:solidFill>
              </a:rPr>
              <a:t>: condizione di menomazione, perdita di tipo quantitativo, a carico di una o più funzioni (ex. deficit sensoriali di vista e udito, demenza degli anziani, autismo, down..)</a:t>
            </a:r>
          </a:p>
          <a:p>
            <a:pPr marL="0" indent="0">
              <a:buNone/>
            </a:pPr>
            <a:endParaRPr lang="it-IT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DISORDINE FUNZIONALE</a:t>
            </a:r>
            <a:r>
              <a:rPr lang="it-IT" dirty="0" smtClean="0">
                <a:solidFill>
                  <a:srgbClr val="3366FF"/>
                </a:solidFill>
              </a:rPr>
              <a:t>: insieme di esecuzioni disordinate di azioni. Sono disfunzioni qualitative. Si evidenziano in lentezza alternata a precipitazioni, incoordinazioni motorie disorientamento spazio-temporale.. </a:t>
            </a:r>
          </a:p>
          <a:p>
            <a:pPr marL="0" indent="0">
              <a:buNone/>
            </a:pPr>
            <a:endParaRPr lang="it-IT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dirty="0" err="1" smtClean="0">
                <a:solidFill>
                  <a:srgbClr val="FF0000"/>
                </a:solidFill>
              </a:rPr>
              <a:t>DISTURBO:</a:t>
            </a:r>
            <a:r>
              <a:rPr lang="it-IT" dirty="0" err="1" smtClean="0">
                <a:solidFill>
                  <a:srgbClr val="3366FF"/>
                </a:solidFill>
              </a:rPr>
              <a:t>è</a:t>
            </a:r>
            <a:r>
              <a:rPr lang="it-IT" dirty="0" smtClean="0">
                <a:solidFill>
                  <a:srgbClr val="3366FF"/>
                </a:solidFill>
              </a:rPr>
              <a:t> la manifestazione del disordine funzionale (</a:t>
            </a:r>
            <a:r>
              <a:rPr lang="it-IT" dirty="0" err="1" smtClean="0">
                <a:solidFill>
                  <a:srgbClr val="3366FF"/>
                </a:solidFill>
              </a:rPr>
              <a:t>disprassia</a:t>
            </a:r>
            <a:r>
              <a:rPr lang="it-IT" dirty="0" smtClean="0">
                <a:solidFill>
                  <a:srgbClr val="3366FF"/>
                </a:solidFill>
              </a:rPr>
              <a:t>, </a:t>
            </a:r>
            <a:r>
              <a:rPr lang="it-IT" dirty="0" err="1" smtClean="0">
                <a:solidFill>
                  <a:srgbClr val="3366FF"/>
                </a:solidFill>
              </a:rPr>
              <a:t>dislateralità</a:t>
            </a:r>
            <a:r>
              <a:rPr lang="it-IT" dirty="0" smtClean="0">
                <a:solidFill>
                  <a:srgbClr val="3366FF"/>
                </a:solidFill>
              </a:rPr>
              <a:t>.</a:t>
            </a:r>
            <a:r>
              <a:rPr lang="it-IT" dirty="0">
                <a:solidFill>
                  <a:srgbClr val="3366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8291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3200" b="1" dirty="0" smtClean="0">
                <a:solidFill>
                  <a:srgbClr val="FF0000"/>
                </a:solidFill>
              </a:rPr>
              <a:t>La disabilità: un concetto in </a:t>
            </a:r>
            <a:br>
              <a:rPr lang="it-IT" sz="3200" b="1" dirty="0" smtClean="0">
                <a:solidFill>
                  <a:srgbClr val="FF0000"/>
                </a:solidFill>
              </a:rPr>
            </a:br>
            <a:r>
              <a:rPr lang="it-IT" sz="3200" b="1" dirty="0" smtClean="0">
                <a:solidFill>
                  <a:srgbClr val="FF0000"/>
                </a:solidFill>
              </a:rPr>
              <a:t>evoluzione!!!!!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b="1" u="sng" dirty="0" smtClean="0">
                <a:solidFill>
                  <a:srgbClr val="FF0000"/>
                </a:solidFill>
              </a:rPr>
              <a:t>Che cosa  significa “disabilità?”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La difficoltà a rispondere in modo immediato  è data dal fatto che il </a:t>
            </a:r>
            <a:r>
              <a:rPr lang="it-IT" dirty="0" smtClean="0">
                <a:solidFill>
                  <a:srgbClr val="FF0000"/>
                </a:solidFill>
              </a:rPr>
              <a:t>termine “disabilità” </a:t>
            </a:r>
            <a:r>
              <a:rPr lang="it-IT" dirty="0" smtClean="0">
                <a:solidFill>
                  <a:srgbClr val="3366FF"/>
                </a:solidFill>
              </a:rPr>
              <a:t>non rinvia a un oggetto ma a  un concetto non ancora definito in modo univoco. 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Per questo motivo è necessario analizzare la concettualizzazione di tale termine che ci porterà a conoscere l’ICF e a intravvederne le ricadute sul piano dell’azione educativa  degli insegnanti.</a:t>
            </a:r>
            <a:endParaRPr lang="it-IT" dirty="0">
              <a:solidFill>
                <a:srgbClr val="3366FF"/>
              </a:solidFill>
            </a:endParaRPr>
          </a:p>
        </p:txBody>
      </p:sp>
      <p:pic>
        <p:nvPicPr>
          <p:cNvPr id="5" name="Immagine 4" descr="immagine 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16" y="122540"/>
            <a:ext cx="3041084" cy="169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743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7795" y="629622"/>
            <a:ext cx="8229600" cy="5496541"/>
          </a:xfrm>
        </p:spPr>
        <p:txBody>
          <a:bodyPr/>
          <a:lstStyle/>
          <a:p>
            <a:pPr marL="0" indent="0" algn="ctr">
              <a:buNone/>
            </a:pPr>
            <a:r>
              <a:rPr lang="it-IT" sz="3600" dirty="0" smtClean="0">
                <a:solidFill>
                  <a:srgbClr val="FF0000"/>
                </a:solidFill>
              </a:rPr>
              <a:t>La normativa scolastica sull’integrazione degli alunni con disabilità </a:t>
            </a:r>
          </a:p>
          <a:p>
            <a:pPr marL="0" indent="0" algn="ctr">
              <a:buNone/>
            </a:pPr>
            <a:r>
              <a:rPr lang="it-IT" sz="3600" dirty="0" smtClean="0">
                <a:solidFill>
                  <a:srgbClr val="FF0000"/>
                </a:solidFill>
              </a:rPr>
              <a:t>e </a:t>
            </a:r>
          </a:p>
          <a:p>
            <a:pPr marL="0" indent="0" algn="ctr">
              <a:buNone/>
            </a:pPr>
            <a:r>
              <a:rPr lang="it-IT" sz="3600" dirty="0" smtClean="0">
                <a:solidFill>
                  <a:srgbClr val="FF0000"/>
                </a:solidFill>
              </a:rPr>
              <a:t>le classificazioni internazionali</a:t>
            </a:r>
          </a:p>
          <a:p>
            <a:pPr marL="0" indent="0" algn="ctr">
              <a:buNone/>
            </a:pPr>
            <a:endParaRPr lang="it-IT" sz="36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it-IT" sz="36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it-IT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600" dirty="0" smtClean="0">
              <a:solidFill>
                <a:srgbClr val="3366FF"/>
              </a:solidFill>
            </a:endParaRPr>
          </a:p>
          <a:p>
            <a:pPr marL="0" indent="0" algn="just">
              <a:buNone/>
            </a:pPr>
            <a:endParaRPr lang="it-IT" sz="2000" dirty="0" smtClean="0">
              <a:solidFill>
                <a:srgbClr val="3366FF"/>
              </a:solidFill>
            </a:endParaRPr>
          </a:p>
          <a:p>
            <a:pPr marL="0" indent="0" algn="just">
              <a:buNone/>
            </a:pPr>
            <a:endParaRPr lang="it-IT" sz="1600" dirty="0">
              <a:solidFill>
                <a:srgbClr val="3366FF"/>
              </a:solidFill>
            </a:endParaRPr>
          </a:p>
        </p:txBody>
      </p:sp>
      <p:pic>
        <p:nvPicPr>
          <p:cNvPr id="4" name="Immagine 3" descr="200235995-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53" y="3408645"/>
            <a:ext cx="2125065" cy="212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612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55934"/>
            <a:ext cx="8229600" cy="5670229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 descr="FOTO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264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954" y="521066"/>
            <a:ext cx="8229600" cy="5496541"/>
          </a:xfrm>
        </p:spPr>
        <p:txBody>
          <a:bodyPr/>
          <a:lstStyle/>
          <a:p>
            <a:pPr marL="0" indent="0">
              <a:buNone/>
            </a:pPr>
            <a:endParaRPr lang="it-IT" sz="1600" dirty="0" smtClean="0">
              <a:solidFill>
                <a:srgbClr val="3366FF"/>
              </a:solidFill>
            </a:endParaRPr>
          </a:p>
          <a:p>
            <a:pPr marL="0" indent="0" algn="just">
              <a:buNone/>
            </a:pPr>
            <a:r>
              <a:rPr lang="it-IT" sz="2000" dirty="0" smtClean="0">
                <a:solidFill>
                  <a:srgbClr val="3366FF"/>
                </a:solidFill>
              </a:rPr>
              <a:t>L’Italia fu la prima nazione al mondo  a introdurre il diritto all’istruzione per le persone con disabilità nelle scuole ordinarie ( legge 30 marzo 1971 n. 118; legge 4 agosto 1977n. 517), e la prima a sviluppare un modello di integrazione scolastica rivolto agli alunni con disabilità, la cosiddetta “Via italiana all’integrazione”.</a:t>
            </a:r>
          </a:p>
          <a:p>
            <a:pPr marL="0" indent="0" algn="just">
              <a:buNone/>
            </a:pPr>
            <a:endParaRPr lang="it-IT" sz="2000" dirty="0" smtClean="0">
              <a:solidFill>
                <a:srgbClr val="3366FF"/>
              </a:solidFill>
            </a:endParaRPr>
          </a:p>
          <a:p>
            <a:pPr marL="0" indent="0" algn="just">
              <a:buNone/>
            </a:pPr>
            <a:endParaRPr lang="it-IT" sz="16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079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OTO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" b="4821"/>
          <a:stretch>
            <a:fillRect/>
          </a:stretch>
        </p:blipFill>
        <p:spPr>
          <a:xfrm>
            <a:off x="457200" y="554038"/>
            <a:ext cx="8229600" cy="5572125"/>
          </a:xfrm>
        </p:spPr>
      </p:pic>
    </p:spTree>
    <p:extLst>
      <p:ext uri="{BB962C8B-B14F-4D97-AF65-F5344CB8AC3E}">
        <p14:creationId xmlns:p14="http://schemas.microsoft.com/office/powerpoint/2010/main" val="23623537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OTO 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" b="3933"/>
          <a:stretch>
            <a:fillRect/>
          </a:stretch>
        </p:blipFill>
        <p:spPr>
          <a:xfrm>
            <a:off x="457200" y="444500"/>
            <a:ext cx="8229600" cy="5681663"/>
          </a:xfrm>
        </p:spPr>
      </p:pic>
    </p:spTree>
    <p:extLst>
      <p:ext uri="{BB962C8B-B14F-4D97-AF65-F5344CB8AC3E}">
        <p14:creationId xmlns:p14="http://schemas.microsoft.com/office/powerpoint/2010/main" val="35732447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OTO 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" b="5078"/>
          <a:stretch>
            <a:fillRect/>
          </a:stretch>
        </p:blipFill>
        <p:spPr>
          <a:xfrm>
            <a:off x="457200" y="585788"/>
            <a:ext cx="8229600" cy="5540375"/>
          </a:xfrm>
        </p:spPr>
      </p:pic>
    </p:spTree>
    <p:extLst>
      <p:ext uri="{BB962C8B-B14F-4D97-AF65-F5344CB8AC3E}">
        <p14:creationId xmlns:p14="http://schemas.microsoft.com/office/powerpoint/2010/main" val="33114377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CF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8" b="5118"/>
          <a:stretch>
            <a:fillRect/>
          </a:stretch>
        </p:blipFill>
        <p:spPr>
          <a:xfrm>
            <a:off x="457200" y="585788"/>
            <a:ext cx="8229600" cy="5540375"/>
          </a:xfrm>
        </p:spPr>
      </p:pic>
    </p:spTree>
    <p:extLst>
      <p:ext uri="{BB962C8B-B14F-4D97-AF65-F5344CB8AC3E}">
        <p14:creationId xmlns:p14="http://schemas.microsoft.com/office/powerpoint/2010/main" val="17666828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738178"/>
            <a:ext cx="8229600" cy="5387985"/>
          </a:xfrm>
        </p:spPr>
        <p:txBody>
          <a:bodyPr/>
          <a:lstStyle/>
          <a:p>
            <a:pPr marL="0" indent="0">
              <a:buNone/>
            </a:pPr>
            <a:r>
              <a:rPr lang="it-IT" b="1" dirty="0">
                <a:solidFill>
                  <a:srgbClr val="3366FF"/>
                </a:solidFill>
              </a:rPr>
              <a:t>Nelle nostre leggi sull’integrazione </a:t>
            </a:r>
            <a:r>
              <a:rPr lang="it-IT" dirty="0">
                <a:solidFill>
                  <a:srgbClr val="3366FF"/>
                </a:solidFill>
              </a:rPr>
              <a:t>sono  già in parte presenti i nuclei essenziali dell’ICIDH, pubblicata dall’OMS nel 1980, che a sua volta condiziona in modo evidente la legge 104/1992, </a:t>
            </a:r>
            <a:r>
              <a:rPr lang="it-IT" i="1" dirty="0">
                <a:solidFill>
                  <a:srgbClr val="3366FF"/>
                </a:solidFill>
              </a:rPr>
              <a:t>Legge-quadro per l’assistenza, l’integrazione sociale e i diritti delle persone handicappate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95372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OTO 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" b="4821"/>
          <a:stretch>
            <a:fillRect/>
          </a:stretch>
        </p:blipFill>
        <p:spPr>
          <a:xfrm>
            <a:off x="457200" y="554038"/>
            <a:ext cx="8229600" cy="5572125"/>
          </a:xfrm>
        </p:spPr>
      </p:pic>
    </p:spTree>
    <p:extLst>
      <p:ext uri="{BB962C8B-B14F-4D97-AF65-F5344CB8AC3E}">
        <p14:creationId xmlns:p14="http://schemas.microsoft.com/office/powerpoint/2010/main" val="1490573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OTO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" b="4113"/>
          <a:stretch>
            <a:fillRect/>
          </a:stretch>
        </p:blipFill>
        <p:spPr>
          <a:xfrm>
            <a:off x="457200" y="466725"/>
            <a:ext cx="8229600" cy="5659438"/>
          </a:xfrm>
        </p:spPr>
      </p:pic>
    </p:spTree>
    <p:extLst>
      <p:ext uri="{BB962C8B-B14F-4D97-AF65-F5344CB8AC3E}">
        <p14:creationId xmlns:p14="http://schemas.microsoft.com/office/powerpoint/2010/main" val="2679743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2833"/>
            <a:ext cx="8229600" cy="1519779"/>
          </a:xfrm>
        </p:spPr>
        <p:txBody>
          <a:bodyPr>
            <a:normAutofit fontScale="90000"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L’IDENTITA’ SOCIALE </a:t>
            </a:r>
            <a:br>
              <a:rPr lang="it-IT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</a:br>
            <a:r>
              <a:rPr lang="it-IT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DEL DISABILE </a:t>
            </a:r>
            <a:br>
              <a:rPr lang="it-IT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</a:br>
            <a:r>
              <a:rPr lang="it-IT" sz="2800" dirty="0" smtClean="0">
                <a:solidFill>
                  <a:srgbClr val="FF0000"/>
                </a:solidFill>
                <a:latin typeface="Century Gothic"/>
                <a:cs typeface="Century Gothic"/>
              </a:rPr>
              <a:t>NEL TEMPO</a:t>
            </a:r>
            <a:br>
              <a:rPr lang="it-IT" sz="2800" dirty="0" smtClean="0">
                <a:solidFill>
                  <a:srgbClr val="FF0000"/>
                </a:solidFill>
                <a:latin typeface="Century Gothic"/>
                <a:cs typeface="Century Gothic"/>
              </a:rPr>
            </a:br>
            <a:r>
              <a:rPr lang="it-IT" sz="2800" b="1" i="1" dirty="0" smtClean="0">
                <a:solidFill>
                  <a:srgbClr val="FF0000"/>
                </a:solidFill>
                <a:latin typeface="Century Gothic"/>
                <a:cs typeface="Century Gothic"/>
              </a:rPr>
              <a:t>DA </a:t>
            </a:r>
            <a:r>
              <a:rPr lang="it-IT" sz="2800" b="1" i="1" dirty="0">
                <a:solidFill>
                  <a:srgbClr val="FF0000"/>
                </a:solidFill>
                <a:latin typeface="Century Gothic"/>
                <a:cs typeface="Century Gothic"/>
              </a:rPr>
              <a:t>CASTIGO DEGLI DEI A DIVERSAMENTE ABILE</a:t>
            </a:r>
            <a:r>
              <a:rPr lang="it-IT" sz="2800" b="1" i="1" dirty="0" smtClean="0">
                <a:solidFill>
                  <a:srgbClr val="FF0000"/>
                </a:solidFill>
                <a:latin typeface="Century Gothic"/>
                <a:cs typeface="Century Gothic"/>
              </a:rPr>
              <a:t>:</a:t>
            </a:r>
            <a:endParaRPr lang="it-IT" sz="28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34590"/>
            <a:ext cx="8229600" cy="4291573"/>
          </a:xfrm>
        </p:spPr>
        <p:txBody>
          <a:bodyPr/>
          <a:lstStyle/>
          <a:p>
            <a:pPr marL="0" indent="0" algn="just">
              <a:buNone/>
            </a:pPr>
            <a:r>
              <a:rPr lang="it-IT" u="sng" dirty="0" smtClean="0">
                <a:solidFill>
                  <a:srgbClr val="3366FF"/>
                </a:solidFill>
              </a:rPr>
              <a:t>La storia </a:t>
            </a:r>
            <a:r>
              <a:rPr lang="it-IT" dirty="0" smtClean="0">
                <a:solidFill>
                  <a:srgbClr val="3366FF"/>
                </a:solidFill>
              </a:rPr>
              <a:t>recente è stata testimone di un </a:t>
            </a:r>
            <a:r>
              <a:rPr lang="it-IT" u="sng" dirty="0" smtClean="0">
                <a:solidFill>
                  <a:srgbClr val="3366FF"/>
                </a:solidFill>
              </a:rPr>
              <a:t>cambiamento epocale</a:t>
            </a:r>
            <a:r>
              <a:rPr lang="it-IT" dirty="0" smtClean="0">
                <a:solidFill>
                  <a:srgbClr val="3366FF"/>
                </a:solidFill>
              </a:rPr>
              <a:t>, che </a:t>
            </a:r>
            <a:r>
              <a:rPr lang="it-IT" i="1" u="sng" dirty="0" smtClean="0">
                <a:solidFill>
                  <a:srgbClr val="3366FF"/>
                </a:solidFill>
              </a:rPr>
              <a:t>ha visto affermati i diritti delle persone disabili nell’ambito dell’educazione, del lavoro e del tempo libero.</a:t>
            </a:r>
          </a:p>
          <a:p>
            <a:pPr marL="0" indent="0" algn="just">
              <a:buNone/>
            </a:pPr>
            <a:endParaRPr lang="it-IT" i="1" u="sng" dirty="0">
              <a:solidFill>
                <a:srgbClr val="3366FF"/>
              </a:solidFill>
            </a:endParaRPr>
          </a:p>
          <a:p>
            <a:pPr marL="0" indent="0" algn="just">
              <a:buNone/>
            </a:pPr>
            <a:endParaRPr lang="it-IT" i="1" u="sng" dirty="0" smtClean="0">
              <a:solidFill>
                <a:srgbClr val="3366FF"/>
              </a:solidFill>
            </a:endParaRPr>
          </a:p>
        </p:txBody>
      </p:sp>
      <p:pic>
        <p:nvPicPr>
          <p:cNvPr id="4" name="Immagine 3" descr="linea del temp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4432300"/>
            <a:ext cx="40386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602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OTO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3" b="4383"/>
          <a:stretch>
            <a:fillRect/>
          </a:stretch>
        </p:blipFill>
        <p:spPr>
          <a:xfrm>
            <a:off x="457200" y="500063"/>
            <a:ext cx="8229600" cy="5626100"/>
          </a:xfrm>
        </p:spPr>
      </p:pic>
      <p:pic>
        <p:nvPicPr>
          <p:cNvPr id="5" name="Immagine 4" descr="FOTO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916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OTO 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6" b="3856"/>
          <a:stretch>
            <a:fillRect/>
          </a:stretch>
        </p:blipFill>
        <p:spPr>
          <a:xfrm>
            <a:off x="457200" y="434975"/>
            <a:ext cx="8229600" cy="5691188"/>
          </a:xfrm>
        </p:spPr>
      </p:pic>
    </p:spTree>
    <p:extLst>
      <p:ext uri="{BB962C8B-B14F-4D97-AF65-F5344CB8AC3E}">
        <p14:creationId xmlns:p14="http://schemas.microsoft.com/office/powerpoint/2010/main" val="30830413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OTO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 b="5696"/>
          <a:stretch>
            <a:fillRect/>
          </a:stretch>
        </p:blipFill>
        <p:spPr>
          <a:xfrm>
            <a:off x="457200" y="661988"/>
            <a:ext cx="8229600" cy="5464175"/>
          </a:xfrm>
        </p:spPr>
      </p:pic>
    </p:spTree>
    <p:extLst>
      <p:ext uri="{BB962C8B-B14F-4D97-AF65-F5344CB8AC3E}">
        <p14:creationId xmlns:p14="http://schemas.microsoft.com/office/powerpoint/2010/main" val="13571341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FOTO 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1" b="4551"/>
          <a:stretch>
            <a:fillRect/>
          </a:stretch>
        </p:blipFill>
        <p:spPr>
          <a:xfrm>
            <a:off x="457200" y="520700"/>
            <a:ext cx="8229600" cy="5605463"/>
          </a:xfrm>
        </p:spPr>
      </p:pic>
    </p:spTree>
    <p:extLst>
      <p:ext uri="{BB962C8B-B14F-4D97-AF65-F5344CB8AC3E}">
        <p14:creationId xmlns:p14="http://schemas.microsoft.com/office/powerpoint/2010/main" val="2940637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OTO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" b="5786"/>
          <a:stretch>
            <a:fillRect/>
          </a:stretch>
        </p:blipFill>
        <p:spPr>
          <a:xfrm>
            <a:off x="457200" y="673100"/>
            <a:ext cx="8229600" cy="5453063"/>
          </a:xfrm>
        </p:spPr>
      </p:pic>
    </p:spTree>
    <p:extLst>
      <p:ext uri="{BB962C8B-B14F-4D97-AF65-F5344CB8AC3E}">
        <p14:creationId xmlns:p14="http://schemas.microsoft.com/office/powerpoint/2010/main" val="21429139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OTO 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8" b="5168"/>
          <a:stretch>
            <a:fillRect/>
          </a:stretch>
        </p:blipFill>
        <p:spPr>
          <a:xfrm>
            <a:off x="457200" y="596900"/>
            <a:ext cx="8229600" cy="5529263"/>
          </a:xfrm>
        </p:spPr>
      </p:pic>
    </p:spTree>
    <p:extLst>
      <p:ext uri="{BB962C8B-B14F-4D97-AF65-F5344CB8AC3E}">
        <p14:creationId xmlns:p14="http://schemas.microsoft.com/office/powerpoint/2010/main" val="1289165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OTO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1" b="4461"/>
          <a:stretch>
            <a:fillRect/>
          </a:stretch>
        </p:blipFill>
        <p:spPr>
          <a:xfrm>
            <a:off x="457200" y="509588"/>
            <a:ext cx="8229600" cy="5616575"/>
          </a:xfrm>
        </p:spPr>
      </p:pic>
    </p:spTree>
    <p:extLst>
      <p:ext uri="{BB962C8B-B14F-4D97-AF65-F5344CB8AC3E}">
        <p14:creationId xmlns:p14="http://schemas.microsoft.com/office/powerpoint/2010/main" val="19619781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FOTO 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1" b="4551"/>
          <a:stretch>
            <a:fillRect/>
          </a:stretch>
        </p:blipFill>
        <p:spPr>
          <a:xfrm>
            <a:off x="457200" y="520700"/>
            <a:ext cx="8229600" cy="5605463"/>
          </a:xfrm>
        </p:spPr>
      </p:pic>
    </p:spTree>
    <p:extLst>
      <p:ext uri="{BB962C8B-B14F-4D97-AF65-F5344CB8AC3E}">
        <p14:creationId xmlns:p14="http://schemas.microsoft.com/office/powerpoint/2010/main" val="26743298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OTO1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1" b="4641"/>
          <a:stretch>
            <a:fillRect/>
          </a:stretch>
        </p:blipFill>
        <p:spPr>
          <a:xfrm>
            <a:off x="457200" y="531813"/>
            <a:ext cx="8229600" cy="5594350"/>
          </a:xfrm>
        </p:spPr>
      </p:pic>
    </p:spTree>
    <p:extLst>
      <p:ext uri="{BB962C8B-B14F-4D97-AF65-F5344CB8AC3E}">
        <p14:creationId xmlns:p14="http://schemas.microsoft.com/office/powerpoint/2010/main" val="29980859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OTO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" b="2182"/>
          <a:stretch>
            <a:fillRect/>
          </a:stretch>
        </p:blipFill>
        <p:spPr>
          <a:xfrm>
            <a:off x="457200" y="228600"/>
            <a:ext cx="8229600" cy="5897563"/>
          </a:xfrm>
        </p:spPr>
      </p:pic>
      <p:pic>
        <p:nvPicPr>
          <p:cNvPr id="5" name="Immagine 4" descr="FOTO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81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727324"/>
            <a:ext cx="8229600" cy="539884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FF0000"/>
                </a:solidFill>
              </a:rPr>
              <a:t>Storia della disabilità, un percorso che parte da molto, molto lontano</a:t>
            </a:r>
          </a:p>
          <a:p>
            <a:pPr marL="0" indent="0">
              <a:buNone/>
            </a:pPr>
            <a:endParaRPr lang="it-IT" dirty="0" smtClean="0">
              <a:solidFill>
                <a:srgbClr val="3366FF"/>
              </a:solidFill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rgbClr val="3366FF"/>
                </a:solidFill>
              </a:rPr>
              <a:t>VIDEO sulla storia della disabilità attraverso le parole di Seneca</a:t>
            </a:r>
          </a:p>
          <a:p>
            <a:pPr marL="0" indent="0" algn="ctr">
              <a:buNone/>
            </a:pPr>
            <a:endParaRPr lang="it-IT" dirty="0">
              <a:solidFill>
                <a:srgbClr val="3366FF"/>
              </a:solidFill>
            </a:endParaRPr>
          </a:p>
          <a:p>
            <a:pPr marL="0" indent="0" algn="ctr">
              <a:buNone/>
            </a:pPr>
            <a:endParaRPr lang="it-IT" dirty="0" smtClean="0">
              <a:solidFill>
                <a:srgbClr val="3366FF"/>
              </a:solidFill>
            </a:endParaRPr>
          </a:p>
          <a:p>
            <a:pPr marL="0" indent="0" algn="ctr">
              <a:buNone/>
            </a:pPr>
            <a:endParaRPr lang="it-IT" dirty="0">
              <a:solidFill>
                <a:srgbClr val="3366FF"/>
              </a:solidFill>
            </a:endParaRPr>
          </a:p>
        </p:txBody>
      </p:sp>
      <p:pic>
        <p:nvPicPr>
          <p:cNvPr id="4" name="Immagine 3" descr="sene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3672028"/>
            <a:ext cx="3683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539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OTO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6" b="5876"/>
          <a:stretch>
            <a:fillRect/>
          </a:stretch>
        </p:blipFill>
        <p:spPr>
          <a:xfrm>
            <a:off x="457200" y="684213"/>
            <a:ext cx="8229600" cy="5441950"/>
          </a:xfrm>
        </p:spPr>
      </p:pic>
    </p:spTree>
    <p:extLst>
      <p:ext uri="{BB962C8B-B14F-4D97-AF65-F5344CB8AC3E}">
        <p14:creationId xmlns:p14="http://schemas.microsoft.com/office/powerpoint/2010/main" val="980736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OTO 2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" b="4731"/>
          <a:stretch>
            <a:fillRect/>
          </a:stretch>
        </p:blipFill>
        <p:spPr>
          <a:xfrm>
            <a:off x="457200" y="542925"/>
            <a:ext cx="8229600" cy="5583238"/>
          </a:xfrm>
        </p:spPr>
      </p:pic>
    </p:spTree>
    <p:extLst>
      <p:ext uri="{BB962C8B-B14F-4D97-AF65-F5344CB8AC3E}">
        <p14:creationId xmlns:p14="http://schemas.microsoft.com/office/powerpoint/2010/main" val="19412958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9504" y="445079"/>
            <a:ext cx="8229600" cy="5883712"/>
          </a:xfrm>
        </p:spPr>
        <p:txBody>
          <a:bodyPr/>
          <a:lstStyle/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CONCETTI PEDAGOGICO- DIDATTICI!!!</a:t>
            </a:r>
          </a:p>
          <a:p>
            <a:pPr marL="0" indent="0">
              <a:buNone/>
            </a:pPr>
            <a:endParaRPr lang="it-IT" b="1" dirty="0" smtClean="0">
              <a:solidFill>
                <a:srgbClr val="FF0000"/>
              </a:solidFill>
            </a:endParaRP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3366FF"/>
                </a:solidFill>
              </a:rPr>
              <a:t>Se </a:t>
            </a:r>
            <a:r>
              <a:rPr lang="it-IT" sz="2000" dirty="0" smtClean="0">
                <a:solidFill>
                  <a:srgbClr val="FF0000"/>
                </a:solidFill>
              </a:rPr>
              <a:t>l’inserimento è un processo passivo</a:t>
            </a:r>
            <a:r>
              <a:rPr lang="it-IT" sz="2000" dirty="0" smtClean="0">
                <a:solidFill>
                  <a:srgbClr val="3366FF"/>
                </a:solidFill>
              </a:rPr>
              <a:t>, consistente nel garantire alla persona con disabilità il diritto di frequentare la scuola di tutti, </a:t>
            </a:r>
            <a:r>
              <a:rPr lang="it-IT" sz="2000" dirty="0" smtClean="0">
                <a:solidFill>
                  <a:srgbClr val="FF0000"/>
                </a:solidFill>
              </a:rPr>
              <a:t>l’integrazione è un processo attivo</a:t>
            </a:r>
            <a:r>
              <a:rPr lang="it-IT" sz="2000" dirty="0" smtClean="0">
                <a:solidFill>
                  <a:srgbClr val="3366FF"/>
                </a:solidFill>
              </a:rPr>
              <a:t>, che mira a garantire agli alunni con disabilità un percorso scolastico di reale e di effettiva partecipazione e apprendimento.</a:t>
            </a: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3366FF"/>
                </a:solidFill>
              </a:rPr>
              <a:t>Il valore della collegialità dell’azione educativa a favore dell’alunno con disabilità e quindi la necessità che l’azione dell’insegnante specializzato per il sostegno sia concepita in collaborazione con gli insegnanti della classe.</a:t>
            </a:r>
            <a:r>
              <a:rPr lang="it-IT" sz="2000" dirty="0">
                <a:solidFill>
                  <a:srgbClr val="3366FF"/>
                </a:solidFill>
              </a:rPr>
              <a:t> </a:t>
            </a:r>
            <a:endParaRPr lang="it-IT" sz="2000" dirty="0" smtClean="0">
              <a:solidFill>
                <a:srgbClr val="3366FF"/>
              </a:solidFill>
            </a:endParaRP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3366FF"/>
                </a:solidFill>
              </a:rPr>
              <a:t>Anche </a:t>
            </a:r>
            <a:r>
              <a:rPr lang="it-IT" sz="2000" b="1" dirty="0">
                <a:solidFill>
                  <a:srgbClr val="FF0000"/>
                </a:solidFill>
              </a:rPr>
              <a:t>la progettazione educativa </a:t>
            </a:r>
            <a:r>
              <a:rPr lang="it-IT" sz="2000" dirty="0">
                <a:solidFill>
                  <a:srgbClr val="3366FF"/>
                </a:solidFill>
              </a:rPr>
              <a:t>per l’alunno con disabilità deve scaturire da un’azione collegiale, attivando collaborazioni interne ed esterne al sistema scuola</a:t>
            </a:r>
            <a:endParaRPr lang="it-IT" sz="2000" dirty="0" smtClean="0">
              <a:solidFill>
                <a:srgbClr val="3366FF"/>
              </a:solidFill>
            </a:endParaRPr>
          </a:p>
          <a:p>
            <a:pPr algn="just">
              <a:buFontTx/>
              <a:buChar char="-"/>
            </a:pPr>
            <a:endParaRPr lang="it-IT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3786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PRINCIPALI MANUALI DIAGNOSTICI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47669"/>
            <a:ext cx="8229600" cy="5235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b="1" dirty="0" smtClean="0">
                <a:solidFill>
                  <a:srgbClr val="FF0000"/>
                </a:solidFill>
              </a:rPr>
              <a:t>ICD-10</a:t>
            </a:r>
            <a:r>
              <a:rPr lang="it-IT" sz="1800" dirty="0" smtClean="0">
                <a:solidFill>
                  <a:srgbClr val="3366FF"/>
                </a:solidFill>
              </a:rPr>
              <a:t>:</a:t>
            </a:r>
            <a:r>
              <a:rPr lang="it-IT" sz="3600" dirty="0" smtClean="0">
                <a:solidFill>
                  <a:srgbClr val="3366FF"/>
                </a:solidFill>
              </a:rPr>
              <a:t> </a:t>
            </a:r>
            <a:r>
              <a:rPr lang="it-IT" sz="1800" dirty="0" smtClean="0">
                <a:solidFill>
                  <a:srgbClr val="3366FF"/>
                </a:solidFill>
              </a:rPr>
              <a:t>Classificazione Statistica </a:t>
            </a:r>
            <a:r>
              <a:rPr lang="it-IT" sz="1800" dirty="0">
                <a:solidFill>
                  <a:srgbClr val="3366FF"/>
                </a:solidFill>
              </a:rPr>
              <a:t>I</a:t>
            </a:r>
            <a:r>
              <a:rPr lang="it-IT" sz="1800" dirty="0" smtClean="0">
                <a:solidFill>
                  <a:srgbClr val="3366FF"/>
                </a:solidFill>
              </a:rPr>
              <a:t>nternazionale delle malattie e dei problemi correlati alla salute</a:t>
            </a:r>
          </a:p>
          <a:p>
            <a:pPr marL="0" indent="0" algn="just">
              <a:buNone/>
            </a:pPr>
            <a:endParaRPr lang="it-IT" sz="1800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it-IT" sz="1800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it-IT" sz="3600" b="1" dirty="0" smtClean="0">
                <a:solidFill>
                  <a:srgbClr val="FF0000"/>
                </a:solidFill>
              </a:rPr>
              <a:t>ICF</a:t>
            </a:r>
            <a:r>
              <a:rPr lang="it-IT" sz="1800" b="1" dirty="0" smtClean="0">
                <a:solidFill>
                  <a:srgbClr val="3366FF"/>
                </a:solidFill>
              </a:rPr>
              <a:t>:</a:t>
            </a:r>
            <a:r>
              <a:rPr lang="it-IT" sz="1800" b="1" dirty="0" smtClean="0">
                <a:solidFill>
                  <a:srgbClr val="FF0000"/>
                </a:solidFill>
              </a:rPr>
              <a:t> </a:t>
            </a:r>
            <a:r>
              <a:rPr lang="it-IT" sz="1800" dirty="0" smtClean="0">
                <a:solidFill>
                  <a:srgbClr val="3366FF"/>
                </a:solidFill>
              </a:rPr>
              <a:t>classificazione internazionale, definizione, e qualificazione/quantificazione delle condizioni di salute e del funzionamento umano come risultante dell’interazione tra fattori biologici-sociali ed ambientali. L’ICF è strutturato  in 4 domini: funzioni corporee, strutture corporee, attività e partecipazione, fattori ambientali.</a:t>
            </a:r>
          </a:p>
          <a:p>
            <a:pPr marL="0" indent="0" algn="just">
              <a:buNone/>
            </a:pPr>
            <a:endParaRPr lang="it-IT" sz="1800" dirty="0">
              <a:solidFill>
                <a:srgbClr val="3366FF"/>
              </a:solidFill>
            </a:endParaRPr>
          </a:p>
          <a:p>
            <a:pPr marL="0" indent="0" algn="just">
              <a:buNone/>
            </a:pPr>
            <a:r>
              <a:rPr lang="it-IT" sz="3600" b="1" dirty="0" smtClean="0">
                <a:solidFill>
                  <a:srgbClr val="FF0000"/>
                </a:solidFill>
              </a:rPr>
              <a:t>DSM-V</a:t>
            </a:r>
            <a:r>
              <a:rPr lang="it-IT" sz="1800" b="1" dirty="0" smtClean="0">
                <a:solidFill>
                  <a:srgbClr val="3366FF"/>
                </a:solidFill>
              </a:rPr>
              <a:t>: </a:t>
            </a:r>
            <a:r>
              <a:rPr lang="it-IT" sz="1800" dirty="0" smtClean="0">
                <a:solidFill>
                  <a:srgbClr val="3366FF"/>
                </a:solidFill>
              </a:rPr>
              <a:t>manuale diagnostico e statistico dei disturbi mentali. Classifica e descrive le malattie ed i disturbi mentali / psichici, dell’apprendimento, dello sviluppo, ..), indicandone: epidemiologia, sintomi primari e secondari, </a:t>
            </a:r>
            <a:r>
              <a:rPr lang="it-IT" sz="1800" dirty="0">
                <a:solidFill>
                  <a:srgbClr val="3366FF"/>
                </a:solidFill>
              </a:rPr>
              <a:t>e</a:t>
            </a:r>
            <a:r>
              <a:rPr lang="it-IT" sz="1800" dirty="0" smtClean="0">
                <a:solidFill>
                  <a:srgbClr val="3366FF"/>
                </a:solidFill>
              </a:rPr>
              <a:t>ziologie, decorso e prognosi, diagnosi differenziale..</a:t>
            </a:r>
          </a:p>
        </p:txBody>
      </p:sp>
    </p:spTree>
    <p:extLst>
      <p:ext uri="{BB962C8B-B14F-4D97-AF65-F5344CB8AC3E}">
        <p14:creationId xmlns:p14="http://schemas.microsoft.com/office/powerpoint/2010/main" val="10925786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88500"/>
            <a:ext cx="8229600" cy="56376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Le classificazioni dell’OMS e il loro influsso sulla normativa in materia d’integrazione</a:t>
            </a:r>
          </a:p>
          <a:p>
            <a:pPr marL="0" indent="0">
              <a:buNone/>
            </a:pPr>
            <a:r>
              <a:rPr lang="it-IT" sz="2400" u="sng" dirty="0" smtClean="0">
                <a:solidFill>
                  <a:srgbClr val="3366FF"/>
                </a:solidFill>
              </a:rPr>
              <a:t>La famiglia delle classificazioni internazionali dell’OMS si suddivide in </a:t>
            </a:r>
            <a:r>
              <a:rPr lang="it-IT" sz="2400" u="sng" dirty="0" smtClean="0">
                <a:solidFill>
                  <a:srgbClr val="FF0000"/>
                </a:solidFill>
              </a:rPr>
              <a:t>2 raggruppamenti:</a:t>
            </a:r>
          </a:p>
          <a:p>
            <a:pPr marL="457200" indent="-457200">
              <a:buAutoNum type="arabicPeriod"/>
            </a:pPr>
            <a:r>
              <a:rPr lang="it-IT" sz="2400" b="1" dirty="0" smtClean="0">
                <a:solidFill>
                  <a:srgbClr val="FF0000"/>
                </a:solidFill>
              </a:rPr>
              <a:t>La classificazione ICD </a:t>
            </a:r>
            <a:r>
              <a:rPr lang="it-IT" sz="2400" dirty="0" smtClean="0">
                <a:solidFill>
                  <a:srgbClr val="3366FF"/>
                </a:solidFill>
              </a:rPr>
              <a:t>( acronimo di International </a:t>
            </a:r>
            <a:r>
              <a:rPr lang="it-IT" sz="2400" dirty="0" err="1" smtClean="0">
                <a:solidFill>
                  <a:srgbClr val="3366FF"/>
                </a:solidFill>
              </a:rPr>
              <a:t>Classification</a:t>
            </a:r>
            <a:r>
              <a:rPr lang="it-IT" sz="2400" dirty="0" smtClean="0">
                <a:solidFill>
                  <a:srgbClr val="3366FF"/>
                </a:solidFill>
              </a:rPr>
              <a:t> of </a:t>
            </a:r>
            <a:r>
              <a:rPr lang="it-IT" sz="2400" dirty="0" err="1" smtClean="0">
                <a:solidFill>
                  <a:srgbClr val="3366FF"/>
                </a:solidFill>
              </a:rPr>
              <a:t>Diseases</a:t>
            </a:r>
            <a:r>
              <a:rPr lang="it-IT" sz="2400" dirty="0" smtClean="0">
                <a:solidFill>
                  <a:srgbClr val="3366FF"/>
                </a:solidFill>
              </a:rPr>
              <a:t> and </a:t>
            </a:r>
            <a:r>
              <a:rPr lang="it-IT" sz="2400" dirty="0" err="1" smtClean="0">
                <a:solidFill>
                  <a:srgbClr val="3366FF"/>
                </a:solidFill>
              </a:rPr>
              <a:t>Related</a:t>
            </a:r>
            <a:r>
              <a:rPr lang="it-IT" sz="2400" dirty="0" smtClean="0">
                <a:solidFill>
                  <a:srgbClr val="3366FF"/>
                </a:solidFill>
              </a:rPr>
              <a:t> </a:t>
            </a:r>
            <a:r>
              <a:rPr lang="it-IT" sz="2400" dirty="0" err="1" smtClean="0">
                <a:solidFill>
                  <a:srgbClr val="3366FF"/>
                </a:solidFill>
              </a:rPr>
              <a:t>Health</a:t>
            </a:r>
            <a:r>
              <a:rPr lang="it-IT" sz="2400" dirty="0" smtClean="0">
                <a:solidFill>
                  <a:srgbClr val="3366FF"/>
                </a:solidFill>
              </a:rPr>
              <a:t> </a:t>
            </a:r>
            <a:r>
              <a:rPr lang="it-IT" sz="2400" dirty="0" err="1" smtClean="0">
                <a:solidFill>
                  <a:srgbClr val="3366FF"/>
                </a:solidFill>
              </a:rPr>
              <a:t>Problem</a:t>
            </a:r>
            <a:r>
              <a:rPr lang="it-IT" sz="2400" dirty="0" smtClean="0">
                <a:solidFill>
                  <a:srgbClr val="3366FF"/>
                </a:solidFill>
              </a:rPr>
              <a:t>), ormai giunta alla sua 11 edizione, il cui scopo è quello di fornire una descrizione del processo e </a:t>
            </a:r>
            <a:r>
              <a:rPr lang="it-IT" sz="2400" dirty="0" err="1" smtClean="0">
                <a:solidFill>
                  <a:srgbClr val="3366FF"/>
                </a:solidFill>
              </a:rPr>
              <a:t>dela</a:t>
            </a:r>
            <a:r>
              <a:rPr lang="it-IT" sz="2400" dirty="0" smtClean="0">
                <a:solidFill>
                  <a:srgbClr val="3366FF"/>
                </a:solidFill>
              </a:rPr>
              <a:t> eziologia delle malattie </a:t>
            </a:r>
            <a:r>
              <a:rPr lang="it-IT" sz="2400" dirty="0" err="1" smtClean="0">
                <a:solidFill>
                  <a:srgbClr val="3366FF"/>
                </a:solidFill>
              </a:rPr>
              <a:t>attarevrso</a:t>
            </a:r>
            <a:r>
              <a:rPr lang="it-IT" sz="2400" dirty="0" smtClean="0">
                <a:solidFill>
                  <a:srgbClr val="3366FF"/>
                </a:solidFill>
              </a:rPr>
              <a:t> un linguaggio comune che consente agli operatori sanitari di condividere informazioni  sanitarie in tutto il mondo;</a:t>
            </a:r>
          </a:p>
          <a:p>
            <a:pPr marL="457200" indent="-457200">
              <a:buAutoNum type="arabicPeriod"/>
            </a:pPr>
            <a:r>
              <a:rPr lang="it-IT" sz="2400" b="1" dirty="0" smtClean="0">
                <a:solidFill>
                  <a:srgbClr val="FF0000"/>
                </a:solidFill>
              </a:rPr>
              <a:t>Le classificazioni ICIDH e ICF</a:t>
            </a:r>
            <a:r>
              <a:rPr lang="it-IT" sz="2400" dirty="0" smtClean="0">
                <a:solidFill>
                  <a:srgbClr val="3366FF"/>
                </a:solidFill>
              </a:rPr>
              <a:t>, il ci scopo è quello di fornire una valutazione dell’impatto delle condizioni di salute sul funzionamento globale delle persone.</a:t>
            </a:r>
            <a:endParaRPr lang="it-IT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862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716467"/>
            <a:ext cx="8229600" cy="57208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it-IT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OGGI IL MANUALE DI CLASSIFICAZIONE DELLA DISABILITA’ E’ L’ICF</a:t>
            </a:r>
            <a:endParaRPr lang="it-IT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ICF</a:t>
            </a:r>
            <a:r>
              <a:rPr lang="it-IT" b="1" dirty="0">
                <a:solidFill>
                  <a:srgbClr val="FF0000"/>
                </a:solidFill>
              </a:rPr>
              <a:t>: </a:t>
            </a:r>
            <a:r>
              <a:rPr lang="it-IT" dirty="0">
                <a:solidFill>
                  <a:srgbClr val="3366FF"/>
                </a:solidFill>
              </a:rPr>
              <a:t>classificazione internazionale, definizione, e qualificazione/quantificazione delle condizioni di salute e del funzionamento umano come risultante </a:t>
            </a:r>
            <a:r>
              <a:rPr lang="it-IT" dirty="0" smtClean="0">
                <a:solidFill>
                  <a:srgbClr val="3366FF"/>
                </a:solidFill>
              </a:rPr>
              <a:t>dell’interazione </a:t>
            </a:r>
            <a:r>
              <a:rPr lang="it-IT" dirty="0">
                <a:solidFill>
                  <a:srgbClr val="3366FF"/>
                </a:solidFill>
              </a:rPr>
              <a:t>tra fattori biologici-sociali ed ambientali. L’ICF è strutturato  in 4 domini: </a:t>
            </a:r>
            <a:endParaRPr lang="it-IT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funzioni </a:t>
            </a:r>
            <a:r>
              <a:rPr lang="it-IT" dirty="0">
                <a:solidFill>
                  <a:srgbClr val="3366FF"/>
                </a:solidFill>
              </a:rPr>
              <a:t>corporee, </a:t>
            </a:r>
            <a:endParaRPr lang="it-IT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strutture </a:t>
            </a:r>
            <a:r>
              <a:rPr lang="it-IT" dirty="0">
                <a:solidFill>
                  <a:srgbClr val="3366FF"/>
                </a:solidFill>
              </a:rPr>
              <a:t>corporee, </a:t>
            </a:r>
            <a:endParaRPr lang="it-IT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attività </a:t>
            </a:r>
            <a:r>
              <a:rPr lang="it-IT" dirty="0">
                <a:solidFill>
                  <a:srgbClr val="3366FF"/>
                </a:solidFill>
              </a:rPr>
              <a:t>e partecipazione, </a:t>
            </a:r>
            <a:endParaRPr lang="it-IT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fattori </a:t>
            </a:r>
            <a:r>
              <a:rPr lang="it-IT" dirty="0">
                <a:solidFill>
                  <a:srgbClr val="3366FF"/>
                </a:solidFill>
              </a:rPr>
              <a:t>ambientali.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39397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CF 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6" b="5646"/>
          <a:stretch>
            <a:fillRect/>
          </a:stretch>
        </p:blipFill>
        <p:spPr>
          <a:xfrm>
            <a:off x="457200" y="650875"/>
            <a:ext cx="8229600" cy="5475288"/>
          </a:xfrm>
        </p:spPr>
      </p:pic>
    </p:spTree>
    <p:extLst>
      <p:ext uri="{BB962C8B-B14F-4D97-AF65-F5344CB8AC3E}">
        <p14:creationId xmlns:p14="http://schemas.microsoft.com/office/powerpoint/2010/main" val="1673642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CF 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" b="2839"/>
          <a:stretch>
            <a:fillRect/>
          </a:stretch>
        </p:blipFill>
        <p:spPr>
          <a:xfrm>
            <a:off x="457200" y="639763"/>
            <a:ext cx="8229600" cy="5486400"/>
          </a:xfrm>
        </p:spPr>
      </p:pic>
    </p:spTree>
    <p:extLst>
      <p:ext uri="{BB962C8B-B14F-4D97-AF65-F5344CB8AC3E}">
        <p14:creationId xmlns:p14="http://schemas.microsoft.com/office/powerpoint/2010/main" val="27584807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CF 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" b="1447"/>
          <a:stretch>
            <a:fillRect/>
          </a:stretch>
        </p:blipFill>
        <p:spPr>
          <a:xfrm>
            <a:off x="457200" y="477838"/>
            <a:ext cx="8229600" cy="5648325"/>
          </a:xfrm>
        </p:spPr>
      </p:pic>
    </p:spTree>
    <p:extLst>
      <p:ext uri="{BB962C8B-B14F-4D97-AF65-F5344CB8AC3E}">
        <p14:creationId xmlns:p14="http://schemas.microsoft.com/office/powerpoint/2010/main" val="22790955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90800"/>
            <a:ext cx="8229600" cy="57353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Se si osserva l’evoluzione della normativa italiana in materia di integrazione prima e di </a:t>
            </a:r>
            <a:r>
              <a:rPr lang="it-IT" b="1" dirty="0" smtClean="0">
                <a:solidFill>
                  <a:srgbClr val="FF0000"/>
                </a:solidFill>
              </a:rPr>
              <a:t>inclusione</a:t>
            </a:r>
            <a:r>
              <a:rPr lang="it-IT" dirty="0" smtClean="0">
                <a:solidFill>
                  <a:srgbClr val="3366FF"/>
                </a:solidFill>
              </a:rPr>
              <a:t> poi, sono presenti chiari riferimenti alle altre classificazioni dell’OMS, dall’ICF (2001) all’ICF-CY (2007).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In particolare, si può notare l’impatto del </a:t>
            </a:r>
            <a:r>
              <a:rPr lang="it-IT" b="1" dirty="0" smtClean="0">
                <a:solidFill>
                  <a:srgbClr val="FF0000"/>
                </a:solidFill>
              </a:rPr>
              <a:t>linguaggio introdotto con l’ICF </a:t>
            </a:r>
            <a:r>
              <a:rPr lang="it-IT" dirty="0" smtClean="0">
                <a:solidFill>
                  <a:srgbClr val="3366FF"/>
                </a:solidFill>
              </a:rPr>
              <a:t>nei testi ufficiali del ministero dell’Istruzione: si pensi  al termine “Disabilità” in sostituzione  dell’ormai obsoleto “handicap”, o la comparsa del termine “ funzionamento” contrapposto a quello di “disabilità”.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66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Oltre le logiche dello “scarto”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L’idea che la disabilità rappresenti un  “difetto di natura” o una “punizione divina” ha per molto tempo impedito lo sviluppo di una riflessione culturale e scientifica sul significato stesso di tale termine, facendo si che la condizione umana della persona con disabilità fosse guardata come uno “scarto”.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Il motivo e che l loro presenza rappresentava una vera e propria messa in discussione dei valori di salute e bellezza, unanimemente accettata a causa della loro condizione di esseri umani “imperfetti”(</a:t>
            </a:r>
            <a:r>
              <a:rPr lang="it-IT" dirty="0" err="1" smtClean="0">
                <a:solidFill>
                  <a:srgbClr val="3366FF"/>
                </a:solidFill>
              </a:rPr>
              <a:t>Hunt</a:t>
            </a:r>
            <a:r>
              <a:rPr lang="it-IT" dirty="0" smtClean="0">
                <a:solidFill>
                  <a:srgbClr val="3366FF"/>
                </a:solidFill>
              </a:rPr>
              <a:t> 1966).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166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770746"/>
            <a:ext cx="8229600" cy="53554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Il nuovo vocabolario</a:t>
            </a:r>
            <a:r>
              <a:rPr lang="mr-IN" dirty="0" smtClean="0">
                <a:solidFill>
                  <a:srgbClr val="FF0000"/>
                </a:solidFill>
              </a:rPr>
              <a:t>…</a:t>
            </a:r>
            <a:r>
              <a:rPr lang="it-IT" dirty="0" smtClean="0">
                <a:solidFill>
                  <a:srgbClr val="FF0000"/>
                </a:solidFill>
              </a:rPr>
              <a:t>.una nuova concettualizzazione 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rgbClr val="3366FF"/>
                </a:solidFill>
              </a:rPr>
              <a:t>L’introduzione di un nuovo vocabolario ha un valore fortemente “programmatico”: i nuovi termini non inducano solo atteggiamenti, ma evidenziano l’esigenza di nuove prassi, che si traducono in comportamenti e norme.</a:t>
            </a:r>
          </a:p>
          <a:p>
            <a:pPr marL="0" indent="0">
              <a:buNone/>
            </a:pPr>
            <a:endParaRPr lang="it-IT" sz="2000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2000" dirty="0" smtClean="0">
                <a:solidFill>
                  <a:srgbClr val="3366FF"/>
                </a:solidFill>
              </a:rPr>
              <a:t>Il modello </a:t>
            </a:r>
            <a:r>
              <a:rPr lang="it-IT" sz="2000" dirty="0" smtClean="0">
                <a:solidFill>
                  <a:srgbClr val="FF0000"/>
                </a:solidFill>
              </a:rPr>
              <a:t>BIOPSICOSOCIALE s</a:t>
            </a:r>
            <a:r>
              <a:rPr lang="it-IT" sz="2000" dirty="0" smtClean="0">
                <a:solidFill>
                  <a:srgbClr val="3366FF"/>
                </a:solidFill>
              </a:rPr>
              <a:t>u cui si basa l’ICF,  è la sintesi che incorpora le precedenti prospettive (medico-individuale e sociale) SUPERANDONE LE DEBOLEZZE.</a:t>
            </a:r>
          </a:p>
          <a:p>
            <a:pPr marL="0" indent="0">
              <a:buNone/>
            </a:pPr>
            <a:r>
              <a:rPr lang="it-IT" sz="2000" dirty="0" smtClean="0">
                <a:solidFill>
                  <a:srgbClr val="3366FF"/>
                </a:solidFill>
              </a:rPr>
              <a:t>Infatti il focus non sono né le variabili biologiche né le variabili sociali, ma L’INTERAZIONE TRA CONDIZIONI DI SALUTE8BIO9, FATTORI PERSONALI(PSICO) E FATTORI AMBIENNTALI (SOCIALI).</a:t>
            </a:r>
          </a:p>
          <a:p>
            <a:pPr marL="0" indent="0">
              <a:buNone/>
            </a:pPr>
            <a:r>
              <a:rPr lang="it-IT" sz="2000" dirty="0" smtClean="0">
                <a:solidFill>
                  <a:srgbClr val="3366FF"/>
                </a:solidFill>
              </a:rPr>
              <a:t>ABBIAMO COSI UNA LETTURA INTEGRATA E SISTEMICA DELLA </a:t>
            </a:r>
            <a:r>
              <a:rPr lang="it-IT" sz="2000" dirty="0" err="1" smtClean="0">
                <a:solidFill>
                  <a:srgbClr val="3366FF"/>
                </a:solidFill>
              </a:rPr>
              <a:t>PèERSONA</a:t>
            </a:r>
            <a:r>
              <a:rPr lang="it-IT" sz="2000" dirty="0" smtClean="0">
                <a:solidFill>
                  <a:srgbClr val="3366FF"/>
                </a:solidFill>
              </a:rPr>
              <a:t> CON DISABILITA’.</a:t>
            </a:r>
            <a:endParaRPr lang="it-IT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163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21068"/>
            <a:ext cx="8229600" cy="5605096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 smtClean="0">
                <a:solidFill>
                  <a:srgbClr val="FF0000"/>
                </a:solidFill>
              </a:rPr>
              <a:t>CONCETTO INNOVATIVO DELL’ICF</a:t>
            </a:r>
          </a:p>
          <a:p>
            <a:pPr marL="0" indent="0"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b="1" dirty="0" smtClean="0">
                <a:solidFill>
                  <a:srgbClr val="FF0000"/>
                </a:solidFill>
              </a:rPr>
              <a:t>Le funzioni umane sono considerate come un intreccio tra fattori:</a:t>
            </a:r>
          </a:p>
          <a:p>
            <a:pPr algn="ctr">
              <a:buFontTx/>
              <a:buChar char="-"/>
            </a:pPr>
            <a:r>
              <a:rPr lang="it-IT" b="1" dirty="0" smtClean="0">
                <a:solidFill>
                  <a:srgbClr val="FF0000"/>
                </a:solidFill>
              </a:rPr>
              <a:t>Biologi</a:t>
            </a:r>
          </a:p>
          <a:p>
            <a:pPr algn="ctr">
              <a:buFontTx/>
              <a:buChar char="-"/>
            </a:pPr>
            <a:r>
              <a:rPr lang="it-IT" b="1" dirty="0">
                <a:solidFill>
                  <a:srgbClr val="FF0000"/>
                </a:solidFill>
              </a:rPr>
              <a:t>i</a:t>
            </a:r>
            <a:r>
              <a:rPr lang="it-IT" b="1" dirty="0" smtClean="0">
                <a:solidFill>
                  <a:srgbClr val="FF0000"/>
                </a:solidFill>
              </a:rPr>
              <a:t>ndividuali </a:t>
            </a:r>
            <a:endParaRPr lang="it-IT" b="1" dirty="0">
              <a:solidFill>
                <a:srgbClr val="FF0000"/>
              </a:solidFill>
            </a:endParaRPr>
          </a:p>
          <a:p>
            <a:pPr algn="ctr">
              <a:buFontTx/>
              <a:buChar char="-"/>
            </a:pPr>
            <a:r>
              <a:rPr lang="it-IT" b="1" dirty="0" smtClean="0">
                <a:solidFill>
                  <a:srgbClr val="FF0000"/>
                </a:solidFill>
              </a:rPr>
              <a:t> sociali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15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716468"/>
            <a:ext cx="8229600" cy="540969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3366FF"/>
                </a:solidFill>
              </a:rPr>
              <a:t>Con il termine </a:t>
            </a:r>
            <a:r>
              <a:rPr lang="it-IT" b="1" dirty="0" smtClean="0">
                <a:solidFill>
                  <a:srgbClr val="FF0000"/>
                </a:solidFill>
              </a:rPr>
              <a:t>“fattori personali” </a:t>
            </a:r>
            <a:r>
              <a:rPr lang="it-IT" dirty="0" smtClean="0">
                <a:solidFill>
                  <a:srgbClr val="3366FF"/>
                </a:solidFill>
              </a:rPr>
              <a:t>nell’ICF s’intende </a:t>
            </a:r>
            <a:r>
              <a:rPr lang="it-IT" dirty="0" smtClean="0">
                <a:solidFill>
                  <a:srgbClr val="FF0000"/>
                </a:solidFill>
              </a:rPr>
              <a:t>il background personale della vita e dell’esistenza di un individuo</a:t>
            </a:r>
            <a:r>
              <a:rPr lang="it-IT" dirty="0" smtClean="0">
                <a:solidFill>
                  <a:srgbClr val="3366FF"/>
                </a:solidFill>
              </a:rPr>
              <a:t>, e rappresentano quelle caratteristiche dell’individuo che non fanno parte della condizione di salute o degli stati di salute. Questi fattori comprendono </a:t>
            </a:r>
            <a:r>
              <a:rPr lang="it-IT" dirty="0" smtClean="0">
                <a:solidFill>
                  <a:srgbClr val="FF0000"/>
                </a:solidFill>
              </a:rPr>
              <a:t>il sesso, la razza, l’età, altre condizioni di salute, la forma fisica, lo stile di vita, le abitudini, l’educazione ricevuta, la capacità di adattamento, l’istruzione, la professione e l’esperienza passata e attuale, modelli di comportamento generali e stili caratteriali</a:t>
            </a:r>
            <a:r>
              <a:rPr lang="it-IT" dirty="0" smtClean="0">
                <a:solidFill>
                  <a:srgbClr val="3366FF"/>
                </a:solidFill>
              </a:rPr>
              <a:t>, che possono giocare un certo ruolo nella disabilità.</a:t>
            </a:r>
            <a:endParaRPr 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2593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07911"/>
            <a:ext cx="8229600" cy="59814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3366FF"/>
                </a:solidFill>
              </a:rPr>
              <a:t>Data la loro variabilità, questi fattori personali non sono classificati nell’ICF come gli altri determinatori del funzionamento. </a:t>
            </a:r>
            <a:r>
              <a:rPr lang="it-IT" dirty="0">
                <a:solidFill>
                  <a:srgbClr val="3366FF"/>
                </a:solidFill>
              </a:rPr>
              <a:t>T</a:t>
            </a:r>
            <a:r>
              <a:rPr lang="it-IT" dirty="0" smtClean="0">
                <a:solidFill>
                  <a:srgbClr val="3366FF"/>
                </a:solidFill>
              </a:rPr>
              <a:t>uttavia  appare necessario individuare quali sono </a:t>
            </a:r>
            <a:r>
              <a:rPr lang="it-IT" b="1" dirty="0" smtClean="0">
                <a:solidFill>
                  <a:srgbClr val="FF0000"/>
                </a:solidFill>
              </a:rPr>
              <a:t>le variabili di tipo psicologico </a:t>
            </a:r>
            <a:r>
              <a:rPr lang="it-IT" dirty="0" smtClean="0">
                <a:solidFill>
                  <a:srgbClr val="3366FF"/>
                </a:solidFill>
              </a:rPr>
              <a:t>che possono modificare , migliorandolo o peggiorandolo, il funzionamento di un alunno con disabilità: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Variabili degli stili attributivi (</a:t>
            </a:r>
            <a:r>
              <a:rPr lang="it-IT" sz="2000" dirty="0" smtClean="0">
                <a:solidFill>
                  <a:srgbClr val="FF0000"/>
                </a:solidFill>
              </a:rPr>
              <a:t>atteggiamenti su di sé come persona che apprende</a:t>
            </a:r>
            <a:r>
              <a:rPr lang="it-IT" dirty="0" smtClean="0">
                <a:solidFill>
                  <a:srgbClr val="FF0000"/>
                </a:solidFill>
              </a:rPr>
              <a:t>),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Variabile del senso di autoefficacia e autostima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Variabile dell’emotività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Variabile della motivazione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Variabile della affettività, sessualità e identificazione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550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 descr="ICF 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8" b="5208"/>
          <a:stretch>
            <a:fillRect/>
          </a:stretch>
        </p:blipFill>
        <p:spPr>
          <a:xfrm>
            <a:off x="457200" y="596900"/>
            <a:ext cx="8229600" cy="5529263"/>
          </a:xfrm>
        </p:spPr>
      </p:pic>
    </p:spTree>
    <p:extLst>
      <p:ext uri="{BB962C8B-B14F-4D97-AF65-F5344CB8AC3E}">
        <p14:creationId xmlns:p14="http://schemas.microsoft.com/office/powerpoint/2010/main" val="13826357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 descr="ICF 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 b="5277"/>
          <a:stretch>
            <a:fillRect/>
          </a:stretch>
        </p:blipFill>
        <p:spPr>
          <a:xfrm>
            <a:off x="457200" y="673100"/>
            <a:ext cx="8229600" cy="5453063"/>
          </a:xfrm>
        </p:spPr>
      </p:pic>
    </p:spTree>
    <p:extLst>
      <p:ext uri="{BB962C8B-B14F-4D97-AF65-F5344CB8AC3E}">
        <p14:creationId xmlns:p14="http://schemas.microsoft.com/office/powerpoint/2010/main" val="22930822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 descr="ICF 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9" b="24739"/>
          <a:stretch>
            <a:fillRect/>
          </a:stretch>
        </p:blipFill>
        <p:spPr>
          <a:xfrm>
            <a:off x="457200" y="673100"/>
            <a:ext cx="8229600" cy="5453063"/>
          </a:xfrm>
        </p:spPr>
      </p:pic>
      <p:pic>
        <p:nvPicPr>
          <p:cNvPr id="4" name="Immagine 3" descr="ICF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magine 4" descr="ICF 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38100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44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CF 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629622"/>
            <a:ext cx="8229600" cy="575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357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CF 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6083"/>
          <a:stretch>
            <a:fillRect/>
          </a:stretch>
        </p:blipFill>
        <p:spPr>
          <a:xfrm>
            <a:off x="457200" y="704850"/>
            <a:ext cx="8229600" cy="5421313"/>
          </a:xfrm>
        </p:spPr>
      </p:pic>
    </p:spTree>
    <p:extLst>
      <p:ext uri="{BB962C8B-B14F-4D97-AF65-F5344CB8AC3E}">
        <p14:creationId xmlns:p14="http://schemas.microsoft.com/office/powerpoint/2010/main" val="307790709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CF 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9" b="24739"/>
          <a:stretch>
            <a:fillRect/>
          </a:stretch>
        </p:blipFill>
        <p:spPr>
          <a:xfrm>
            <a:off x="457200" y="673100"/>
            <a:ext cx="8229600" cy="5453063"/>
          </a:xfrm>
        </p:spPr>
      </p:pic>
    </p:spTree>
    <p:extLst>
      <p:ext uri="{BB962C8B-B14F-4D97-AF65-F5344CB8AC3E}">
        <p14:creationId xmlns:p14="http://schemas.microsoft.com/office/powerpoint/2010/main" val="10454012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19926</TotalTime>
  <Words>6355</Words>
  <Application>Microsoft Office PowerPoint</Application>
  <PresentationFormat>Presentazione su schermo (4:3)</PresentationFormat>
  <Paragraphs>576</Paragraphs>
  <Slides>164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164</vt:i4>
      </vt:variant>
    </vt:vector>
  </HeadingPairs>
  <TitlesOfParts>
    <vt:vector size="165" baseType="lpstr">
      <vt:lpstr>Tema di Office</vt:lpstr>
      <vt:lpstr> </vt:lpstr>
      <vt:lpstr>Presentazione standard di PowerPoint</vt:lpstr>
      <vt:lpstr>Presentazione del corso</vt:lpstr>
      <vt:lpstr>Presentazione standard di PowerPoint</vt:lpstr>
      <vt:lpstr>Presentazione standard di PowerPoint</vt:lpstr>
      <vt:lpstr>La disabilità: un concetto in  evoluzione!!!!!</vt:lpstr>
      <vt:lpstr>L’IDENTITA’ SOCIALE  DEL DISABILE  NEL TEMPO DA CASTIGO DEGLI DEI A DIVERSAMENTE ABILE:</vt:lpstr>
      <vt:lpstr>Presentazione standard di PowerPoint</vt:lpstr>
      <vt:lpstr>Oltre le logiche dello “scarto”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(Hermes 2017, glossario scientifico professionale)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Organismi mondiali  a difesa della persona disabile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UNICEF- CONVENZIONE SUI DIRITTI DELL’INFANZIA E DELL’ADOLESCENZA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PRINCIPALI MANUALI DIAGNOSTICI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L’impiego  dell’ICF con scopi valutativi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L’OMS ha individuato  5 macrocategorie di fattori ambientali,  che nell’ICF sono codificati con la lettere E</vt:lpstr>
      <vt:lpstr>La codifica di funzionamento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QUALIFICATORI</vt:lpstr>
      <vt:lpstr>Esempi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Esercitazioni!!</vt:lpstr>
      <vt:lpstr> Il “cruscotto” interpretativo del funzionamento del PEI in chiave ICF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Annalisa Piaggesi</dc:creator>
  <cp:lastModifiedBy>Venanzi</cp:lastModifiedBy>
  <cp:revision>231</cp:revision>
  <dcterms:created xsi:type="dcterms:W3CDTF">2019-07-11T19:40:53Z</dcterms:created>
  <dcterms:modified xsi:type="dcterms:W3CDTF">2019-10-31T10:49:47Z</dcterms:modified>
</cp:coreProperties>
</file>