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0"/>
  </p:notesMasterIdLst>
  <p:sldIdLst>
    <p:sldId id="256" r:id="rId2"/>
    <p:sldId id="378" r:id="rId3"/>
    <p:sldId id="267" r:id="rId4"/>
    <p:sldId id="268" r:id="rId5"/>
    <p:sldId id="257" r:id="rId6"/>
    <p:sldId id="365" r:id="rId7"/>
    <p:sldId id="366" r:id="rId8"/>
    <p:sldId id="269" r:id="rId9"/>
    <p:sldId id="270" r:id="rId10"/>
    <p:sldId id="271" r:id="rId11"/>
    <p:sldId id="272" r:id="rId12"/>
    <p:sldId id="367" r:id="rId13"/>
    <p:sldId id="368" r:id="rId14"/>
    <p:sldId id="369" r:id="rId15"/>
    <p:sldId id="370" r:id="rId16"/>
    <p:sldId id="273" r:id="rId17"/>
    <p:sldId id="337" r:id="rId18"/>
    <p:sldId id="261" r:id="rId19"/>
    <p:sldId id="351" r:id="rId20"/>
    <p:sldId id="262" r:id="rId21"/>
    <p:sldId id="290" r:id="rId22"/>
    <p:sldId id="292" r:id="rId23"/>
    <p:sldId id="379" r:id="rId24"/>
    <p:sldId id="380" r:id="rId25"/>
    <p:sldId id="381" r:id="rId26"/>
    <p:sldId id="274" r:id="rId27"/>
    <p:sldId id="352" r:id="rId28"/>
    <p:sldId id="353" r:id="rId29"/>
    <p:sldId id="358" r:id="rId30"/>
    <p:sldId id="359" r:id="rId31"/>
    <p:sldId id="360" r:id="rId32"/>
    <p:sldId id="361" r:id="rId33"/>
    <p:sldId id="375" r:id="rId34"/>
    <p:sldId id="376" r:id="rId35"/>
    <p:sldId id="354" r:id="rId36"/>
    <p:sldId id="355" r:id="rId37"/>
    <p:sldId id="356" r:id="rId38"/>
    <p:sldId id="357" r:id="rId39"/>
    <p:sldId id="371" r:id="rId40"/>
    <p:sldId id="372" r:id="rId41"/>
    <p:sldId id="382" r:id="rId42"/>
    <p:sldId id="373" r:id="rId43"/>
    <p:sldId id="374" r:id="rId44"/>
    <p:sldId id="266" r:id="rId45"/>
    <p:sldId id="363" r:id="rId46"/>
    <p:sldId id="275" r:id="rId47"/>
    <p:sldId id="294" r:id="rId48"/>
    <p:sldId id="276" r:id="rId49"/>
    <p:sldId id="277" r:id="rId50"/>
    <p:sldId id="278" r:id="rId51"/>
    <p:sldId id="280" r:id="rId52"/>
    <p:sldId id="279" r:id="rId53"/>
    <p:sldId id="299" r:id="rId54"/>
    <p:sldId id="300" r:id="rId55"/>
    <p:sldId id="301" r:id="rId56"/>
    <p:sldId id="302" r:id="rId57"/>
    <p:sldId id="383" r:id="rId58"/>
    <p:sldId id="295" r:id="rId59"/>
    <p:sldId id="281" r:id="rId60"/>
    <p:sldId id="291" r:id="rId61"/>
    <p:sldId id="296" r:id="rId62"/>
    <p:sldId id="297" r:id="rId63"/>
    <p:sldId id="293" r:id="rId64"/>
    <p:sldId id="364" r:id="rId65"/>
    <p:sldId id="259" r:id="rId66"/>
    <p:sldId id="282" r:id="rId67"/>
    <p:sldId id="283" r:id="rId68"/>
    <p:sldId id="28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6" d="100"/>
          <a:sy n="116" d="100"/>
        </p:scale>
        <p:origin x="-1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77836-2259-4D5C-BEE7-07BA707963B0}" type="datetimeFigureOut">
              <a:rPr lang="it-IT" smtClean="0"/>
              <a:t>07/08/2019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9CCB2-BB46-4289-A6D2-86EA95EB7D91}" type="slidenum">
              <a:rPr lang="it-IT" smtClean="0"/>
              <a:t>‹N›</a:t>
            </a:fld>
            <a:endParaRPr lang="it-IT"/>
          </a:p>
        </p:txBody>
      </p:sp>
    </p:spTree>
    <p:extLst>
      <p:ext uri="{BB962C8B-B14F-4D97-AF65-F5344CB8AC3E}">
        <p14:creationId xmlns:p14="http://schemas.microsoft.com/office/powerpoint/2010/main" val="9791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868343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D2199B6-0477-4EFF-AC88-C66B8F548320}" type="datetimeFigureOut">
              <a:rPr lang="it-IT" smtClean="0"/>
              <a:t>07/08/2019</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136601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84831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99266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568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302755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D2199B6-0477-4EFF-AC88-C66B8F548320}" type="datetimeFigureOut">
              <a:rPr lang="it-IT" smtClean="0"/>
              <a:t>07/08/2019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73205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D2199B6-0477-4EFF-AC88-C66B8F548320}" type="datetimeFigureOut">
              <a:rPr lang="it-IT" smtClean="0"/>
              <a:t>07/08/2019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78698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D2199B6-0477-4EFF-AC88-C66B8F548320}" type="datetimeFigureOut">
              <a:rPr lang="it-IT" smtClean="0"/>
              <a:t>07/08/2019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71997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D2199B6-0477-4EFF-AC88-C66B8F548320}" type="datetimeFigureOut">
              <a:rPr lang="it-IT" smtClean="0"/>
              <a:t>07/08/2019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130659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711201" y="533400"/>
            <a:ext cx="107696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738734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30" name="Shape 130"/>
          <p:cNvSpPr>
            <a:spLocks noGrp="1"/>
          </p:cNvSpPr>
          <p:nvPr>
            <p:ph type="title"/>
          </p:nvPr>
        </p:nvSpPr>
        <p:spPr>
          <a:xfrm>
            <a:off x="1016000" y="4572000"/>
            <a:ext cx="9042400" cy="1600200"/>
          </a:xfrm>
          <a:prstGeom prst="rect">
            <a:avLst/>
          </a:prstGeom>
        </p:spPr>
        <p:txBody>
          <a:bodyPr lIns="65023" tIns="65023" rIns="65023" bIns="65023" anchor="b"/>
          <a:lstStyle>
            <a:lvl1pPr algn="l" defTabSz="914367">
              <a:defRPr sz="5344">
                <a:solidFill>
                  <a:srgbClr val="262626"/>
                </a:solidFill>
                <a:latin typeface="Impact"/>
                <a:ea typeface="Impact"/>
                <a:cs typeface="Impact"/>
                <a:sym typeface="Impact"/>
              </a:defRPr>
            </a:lvl1pPr>
          </a:lstStyle>
          <a:p>
            <a:r>
              <a:t>Titolo Testo</a:t>
            </a:r>
          </a:p>
        </p:txBody>
      </p:sp>
      <p:sp>
        <p:nvSpPr>
          <p:cNvPr id="131" name="Shape 131"/>
          <p:cNvSpPr>
            <a:spLocks noGrp="1"/>
          </p:cNvSpPr>
          <p:nvPr>
            <p:ph type="body" sz="half" idx="1"/>
          </p:nvPr>
        </p:nvSpPr>
        <p:spPr>
          <a:xfrm>
            <a:off x="1016000" y="609601"/>
            <a:ext cx="4876801" cy="3767329"/>
          </a:xfrm>
          <a:prstGeom prst="rect">
            <a:avLst/>
          </a:prstGeom>
        </p:spPr>
        <p:txBody>
          <a:bodyPr lIns="65023" tIns="65023" rIns="65023" bIns="65023"/>
          <a:lstStyle>
            <a:lvl1pPr marL="261758" indent="-261758" defTabSz="914367">
              <a:spcBef>
                <a:spcPts val="633"/>
              </a:spcBef>
              <a:buClr>
                <a:srgbClr val="94C600"/>
              </a:buClr>
              <a:buSzPct val="100000"/>
              <a:buFont typeface="Arial"/>
              <a:defRPr sz="2672">
                <a:solidFill>
                  <a:srgbClr val="3E3D2D"/>
                </a:solidFill>
                <a:latin typeface="Times New Roman"/>
                <a:ea typeface="Times New Roman"/>
                <a:cs typeface="Times New Roman"/>
                <a:sym typeface="Times New Roman"/>
              </a:defRPr>
            </a:lvl1pPr>
            <a:lvl2pPr marL="530405" indent="-305384" defTabSz="914367">
              <a:spcBef>
                <a:spcPts val="633"/>
              </a:spcBef>
              <a:buClr>
                <a:srgbClr val="94C600"/>
              </a:buClr>
              <a:buSzPct val="100000"/>
              <a:buFont typeface="Arial"/>
              <a:defRPr sz="2672">
                <a:solidFill>
                  <a:srgbClr val="3E3D2D"/>
                </a:solidFill>
                <a:latin typeface="Times New Roman"/>
                <a:ea typeface="Times New Roman"/>
                <a:cs typeface="Times New Roman"/>
                <a:sym typeface="Times New Roman"/>
              </a:defRPr>
            </a:lvl2pPr>
            <a:lvl3pPr marL="755425" indent="-305384" defTabSz="914367">
              <a:spcBef>
                <a:spcPts val="633"/>
              </a:spcBef>
              <a:buClr>
                <a:srgbClr val="94C600"/>
              </a:buClr>
              <a:buSzPct val="100000"/>
              <a:buFont typeface="Arial"/>
              <a:defRPr sz="2672">
                <a:solidFill>
                  <a:srgbClr val="3E3D2D"/>
                </a:solidFill>
                <a:latin typeface="Times New Roman"/>
                <a:ea typeface="Times New Roman"/>
                <a:cs typeface="Times New Roman"/>
                <a:sym typeface="Times New Roman"/>
              </a:defRPr>
            </a:lvl3pPr>
            <a:lvl4pPr marL="982231" indent="-339316" defTabSz="914367">
              <a:spcBef>
                <a:spcPts val="633"/>
              </a:spcBef>
              <a:buClr>
                <a:srgbClr val="94C600"/>
              </a:buClr>
              <a:buSzPct val="100000"/>
              <a:buFont typeface="Arial"/>
              <a:defRPr sz="2672">
                <a:solidFill>
                  <a:srgbClr val="3E3D2D"/>
                </a:solidFill>
                <a:latin typeface="Times New Roman"/>
                <a:ea typeface="Times New Roman"/>
                <a:cs typeface="Times New Roman"/>
                <a:sym typeface="Times New Roman"/>
              </a:defRPr>
            </a:lvl4pPr>
            <a:lvl5pPr marL="1142959" indent="-339316" defTabSz="914367">
              <a:spcBef>
                <a:spcPts val="633"/>
              </a:spcBef>
              <a:buClr>
                <a:srgbClr val="94C600"/>
              </a:buClr>
              <a:buSzPct val="100000"/>
              <a:buFont typeface="Arial"/>
              <a:defRPr sz="2672">
                <a:solidFill>
                  <a:srgbClr val="3E3D2D"/>
                </a:solidFill>
                <a:latin typeface="Times New Roman"/>
                <a:ea typeface="Times New Roman"/>
                <a:cs typeface="Times New Roman"/>
                <a:sym typeface="Times New Roman"/>
              </a:defRPr>
            </a:lvl5pPr>
          </a:lstStyle>
          <a:p>
            <a:r>
              <a:t>Corpo livello uno</a:t>
            </a:r>
          </a:p>
          <a:p>
            <a:pPr lvl="1"/>
            <a:r>
              <a:t>Corpo livello due</a:t>
            </a:r>
          </a:p>
          <a:p>
            <a:pPr lvl="2"/>
            <a:r>
              <a:t>Corpo livello tre</a:t>
            </a:r>
          </a:p>
          <a:p>
            <a:pPr lvl="3"/>
            <a:r>
              <a:t>Corpo livello quattro</a:t>
            </a:r>
          </a:p>
          <a:p>
            <a:pPr lvl="4"/>
            <a:r>
              <a:t>Corpo livello cinque</a:t>
            </a:r>
          </a:p>
        </p:txBody>
      </p:sp>
      <p:sp>
        <p:nvSpPr>
          <p:cNvPr id="6" name="Shape 132"/>
          <p:cNvSpPr>
            <a:spLocks noGrp="1"/>
          </p:cNvSpPr>
          <p:nvPr>
            <p:ph type="sldNum" sz="quarter" idx="10"/>
          </p:nvPr>
        </p:nvSpPr>
        <p:spPr>
          <a:xfrm>
            <a:off x="10670977" y="5641331"/>
            <a:ext cx="504528" cy="457646"/>
          </a:xfrm>
        </p:spPr>
        <p:txBody>
          <a:bodyPr lIns="65023" tIns="65023" rIns="65023" bIns="65023" anchor="ctr"/>
          <a:lstStyle>
            <a:lvl1pPr algn="r" defTabSz="914145">
              <a:defRPr sz="2391">
                <a:solidFill>
                  <a:srgbClr val="262626"/>
                </a:solidFill>
                <a:latin typeface="Impact" charset="0"/>
                <a:cs typeface="Impact" charset="0"/>
                <a:sym typeface="Impact" charset="0"/>
              </a:defRPr>
            </a:lvl1pPr>
          </a:lstStyle>
          <a:p>
            <a:fld id="{960981B5-F276-C149-9040-FF225E0322B1}" type="slidenum">
              <a:rPr lang="it-IT"/>
              <a:pPr/>
              <a:t>‹N›</a:t>
            </a:fld>
            <a:endParaRPr lang="it-IT"/>
          </a:p>
        </p:txBody>
      </p:sp>
    </p:spTree>
    <p:extLst>
      <p:ext uri="{BB962C8B-B14F-4D97-AF65-F5344CB8AC3E}">
        <p14:creationId xmlns:p14="http://schemas.microsoft.com/office/powerpoint/2010/main" val="21023054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D2199B6-0477-4EFF-AC88-C66B8F548320}" type="datetimeFigureOut">
              <a:rPr lang="it-IT" smtClean="0"/>
              <a:t>07/08/2019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1055247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 name="Shape 141"/>
          <p:cNvSpPr>
            <a:spLocks noGrp="1"/>
          </p:cNvSpPr>
          <p:nvPr>
            <p:ph type="sldNum" sz="quarter" idx="10"/>
          </p:nvPr>
        </p:nvSpPr>
        <p:spPr>
          <a:xfrm>
            <a:off x="10670977" y="5641331"/>
            <a:ext cx="504528" cy="457646"/>
          </a:xfrm>
        </p:spPr>
        <p:txBody>
          <a:bodyPr lIns="65023" tIns="65023" rIns="65023" bIns="65023" anchor="ctr"/>
          <a:lstStyle>
            <a:lvl1pPr algn="r" defTabSz="914145">
              <a:defRPr sz="2391">
                <a:solidFill>
                  <a:srgbClr val="262626"/>
                </a:solidFill>
                <a:latin typeface="Impact" charset="0"/>
                <a:cs typeface="Impact" charset="0"/>
                <a:sym typeface="Impact" charset="0"/>
              </a:defRPr>
            </a:lvl1pPr>
          </a:lstStyle>
          <a:p>
            <a:fld id="{25FF1ED8-C90A-C341-9BDF-6368B19D1262}" type="slidenum">
              <a:rPr lang="it-IT"/>
              <a:pPr/>
              <a:t>‹N›</a:t>
            </a:fld>
            <a:endParaRPr lang="it-IT"/>
          </a:p>
        </p:txBody>
      </p:sp>
    </p:spTree>
    <p:extLst>
      <p:ext uri="{BB962C8B-B14F-4D97-AF65-F5344CB8AC3E}">
        <p14:creationId xmlns:p14="http://schemas.microsoft.com/office/powerpoint/2010/main" val="408656773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711201" y="533400"/>
            <a:ext cx="107696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80612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26" name="Immagine"/>
          <p:cNvSpPr>
            <a:spLocks noGrp="1"/>
          </p:cNvSpPr>
          <p:nvPr>
            <p:ph type="pic" sz="half" idx="13"/>
          </p:nvPr>
        </p:nvSpPr>
        <p:spPr>
          <a:xfrm>
            <a:off x="5881687" y="848320"/>
            <a:ext cx="5520726" cy="5116711"/>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127" name="Titolo Testo"/>
          <p:cNvSpPr txBox="1">
            <a:spLocks noGrp="1"/>
          </p:cNvSpPr>
          <p:nvPr>
            <p:ph type="title"/>
          </p:nvPr>
        </p:nvSpPr>
        <p:spPr>
          <a:xfrm>
            <a:off x="428625" y="875109"/>
            <a:ext cx="5250656" cy="2437805"/>
          </a:xfrm>
          <a:prstGeom prst="rect">
            <a:avLst/>
          </a:prstGeom>
        </p:spPr>
        <p:txBody>
          <a:bodyPr anchor="b"/>
          <a:lstStyle>
            <a:lvl1pPr>
              <a:defRPr sz="5484">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t>Titolo Testo</a:t>
            </a:r>
          </a:p>
        </p:txBody>
      </p:sp>
      <p:sp>
        <p:nvSpPr>
          <p:cNvPr id="128" name="Corpo livello uno…"/>
          <p:cNvSpPr txBox="1">
            <a:spLocks noGrp="1"/>
          </p:cNvSpPr>
          <p:nvPr>
            <p:ph type="body" sz="quarter" idx="1"/>
          </p:nvPr>
        </p:nvSpPr>
        <p:spPr>
          <a:xfrm>
            <a:off x="428625" y="3411140"/>
            <a:ext cx="5250656" cy="2553891"/>
          </a:xfrm>
          <a:prstGeom prst="rect">
            <a:avLst/>
          </a:prstGeom>
        </p:spPr>
        <p:txBody>
          <a:bodyPr anchor="t"/>
          <a:lstStyle>
            <a:lvl1pPr marL="0" indent="0" algn="ctr">
              <a:spcBef>
                <a:spcPts val="0"/>
              </a:spcBef>
              <a:buSzTx/>
              <a:buNone/>
              <a:defRPr sz="2812">
                <a:solidFill>
                  <a:srgbClr val="5E5E5E"/>
                </a:solidFill>
                <a:latin typeface="Hoefler Text"/>
                <a:ea typeface="Hoefler Text"/>
                <a:cs typeface="Hoefler Text"/>
                <a:sym typeface="Hoefler Text"/>
              </a:defRPr>
            </a:lvl1pPr>
            <a:lvl2pPr marL="0" indent="160729" algn="ctr">
              <a:spcBef>
                <a:spcPts val="0"/>
              </a:spcBef>
              <a:buSzTx/>
              <a:buNone/>
              <a:defRPr sz="2812">
                <a:solidFill>
                  <a:srgbClr val="5E5E5E"/>
                </a:solidFill>
                <a:latin typeface="Hoefler Text"/>
                <a:ea typeface="Hoefler Text"/>
                <a:cs typeface="Hoefler Text"/>
                <a:sym typeface="Hoefler Text"/>
              </a:defRPr>
            </a:lvl2pPr>
            <a:lvl3pPr marL="0" indent="321457" algn="ctr">
              <a:spcBef>
                <a:spcPts val="0"/>
              </a:spcBef>
              <a:buSzTx/>
              <a:buNone/>
              <a:defRPr sz="2812">
                <a:solidFill>
                  <a:srgbClr val="5E5E5E"/>
                </a:solidFill>
                <a:latin typeface="Hoefler Text"/>
                <a:ea typeface="Hoefler Text"/>
                <a:cs typeface="Hoefler Text"/>
                <a:sym typeface="Hoefler Text"/>
              </a:defRPr>
            </a:lvl3pPr>
            <a:lvl4pPr marL="0" indent="482186" algn="ctr">
              <a:spcBef>
                <a:spcPts val="0"/>
              </a:spcBef>
              <a:buSzTx/>
              <a:buNone/>
              <a:defRPr sz="2812">
                <a:solidFill>
                  <a:srgbClr val="5E5E5E"/>
                </a:solidFill>
                <a:latin typeface="Hoefler Text"/>
                <a:ea typeface="Hoefler Text"/>
                <a:cs typeface="Hoefler Text"/>
                <a:sym typeface="Hoefler Text"/>
              </a:defRPr>
            </a:lvl4pPr>
            <a:lvl5pPr marL="0" indent="642915" algn="ctr">
              <a:spcBef>
                <a:spcPts val="0"/>
              </a:spcBef>
              <a:buSzTx/>
              <a:buNone/>
              <a:defRPr sz="2812">
                <a:solidFill>
                  <a:srgbClr val="5E5E5E"/>
                </a:solidFill>
                <a:latin typeface="Hoefler Text"/>
                <a:ea typeface="Hoefler Text"/>
                <a:cs typeface="Hoefler Text"/>
                <a:sym typeface="Hoefler Tex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29" name="Numero diapositiva"/>
          <p:cNvSpPr txBox="1">
            <a:spLocks noGrp="1"/>
          </p:cNvSpPr>
          <p:nvPr>
            <p:ph type="sldNum" sz="quarter" idx="2"/>
          </p:nvPr>
        </p:nvSpPr>
        <p:spPr>
          <a:xfrm>
            <a:off x="5908774" y="6420446"/>
            <a:ext cx="362546" cy="303609"/>
          </a:xfrm>
          <a:prstGeom prst="rect">
            <a:avLst/>
          </a:prstGeom>
        </p:spPr>
        <p:txBody>
          <a:bodyPr/>
          <a:lstStyle>
            <a:lvl1pPr>
              <a:defRPr sz="1547">
                <a:solidFill>
                  <a:srgbClr val="5E5E5E"/>
                </a:solidFill>
                <a:latin typeface="Hoefler Text"/>
                <a:ea typeface="Hoefler Text"/>
                <a:cs typeface="Hoefler Text"/>
                <a:sym typeface="Hoefler Text"/>
              </a:defRPr>
            </a:lvl1pPr>
          </a:lstStyle>
          <a:p>
            <a:fld id="{86CB4B4D-7CA3-9044-876B-883B54F8677D}" type="slidenum">
              <a:t>‹N›</a:t>
            </a:fld>
            <a:endParaRPr/>
          </a:p>
        </p:txBody>
      </p:sp>
    </p:spTree>
    <p:extLst>
      <p:ext uri="{BB962C8B-B14F-4D97-AF65-F5344CB8AC3E}">
        <p14:creationId xmlns:p14="http://schemas.microsoft.com/office/powerpoint/2010/main" val="427155127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711201" y="533400"/>
            <a:ext cx="107696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721111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1"/>
            <a:ext cx="8739823" cy="1524000"/>
          </a:xfrm>
        </p:spPr>
        <p:txBody>
          <a:bodyPr>
            <a:normAutofit/>
          </a:bodyPr>
          <a:lstStyle>
            <a:lvl1pPr>
              <a:defRPr sz="3200"/>
            </a:lvl1pPr>
          </a:lstStyle>
          <a:p>
            <a:r>
              <a:rPr lang="it-IT"/>
              <a:t>Fare clic per modificare lo stile del titolo dello schema</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Content Placeholder 5"/>
          <p:cNvSpPr>
            <a:spLocks noGrp="1"/>
          </p:cNvSpPr>
          <p:nvPr>
            <p:ph sz="quarter" idx="4"/>
          </p:nvPr>
        </p:nvSpPr>
        <p:spPr>
          <a:xfrm>
            <a:off x="6216483" y="533400"/>
            <a:ext cx="5264318" cy="37592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0083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711201" y="533400"/>
            <a:ext cx="107696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76828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711201" y="533400"/>
            <a:ext cx="10769600" cy="2895600"/>
          </a:xfrm>
        </p:spPr>
        <p:txBody>
          <a:bodyPr anchor="ctr">
            <a:normAutofit/>
          </a:bodyPr>
          <a:lstStyle>
            <a:lvl1pPr algn="l">
              <a:defRPr sz="28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74021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D2199B6-0477-4EFF-AC88-C66B8F548320}" type="datetimeFigureOut">
              <a:rPr lang="it-IT" smtClean="0"/>
              <a:t>07/08/2019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4979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09126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D2199B6-0477-4EFF-AC88-C66B8F548320}" type="datetimeFigureOut">
              <a:rPr lang="it-IT" smtClean="0"/>
              <a:t>07/08/2019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179590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D2199B6-0477-4EFF-AC88-C66B8F548320}" type="datetimeFigureOut">
              <a:rPr lang="it-IT" smtClean="0"/>
              <a:t>07/08/2019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178183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199B6-0477-4EFF-AC88-C66B8F548320}" type="datetimeFigureOut">
              <a:rPr lang="it-IT" smtClean="0"/>
              <a:t>07/08/2019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16995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41937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2199B6-0477-4EFF-AC88-C66B8F548320}" type="datetimeFigureOut">
              <a:rPr lang="it-IT" smtClean="0"/>
              <a:t>07/08/2019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920158-3FF1-4C5B-A920-0945C4DB6EA8}" type="slidenum">
              <a:rPr lang="it-IT" smtClean="0"/>
              <a:t>‹N›</a:t>
            </a:fld>
            <a:endParaRPr lang="it-IT"/>
          </a:p>
        </p:txBody>
      </p:sp>
    </p:spTree>
    <p:extLst>
      <p:ext uri="{BB962C8B-B14F-4D97-AF65-F5344CB8AC3E}">
        <p14:creationId xmlns:p14="http://schemas.microsoft.com/office/powerpoint/2010/main" val="364861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8">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199B6-0477-4EFF-AC88-C66B8F548320}" type="datetimeFigureOut">
              <a:rPr lang="it-IT" smtClean="0"/>
              <a:t>07/08/2019</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920158-3FF1-4C5B-A920-0945C4DB6EA8}" type="slidenum">
              <a:rPr lang="it-IT" smtClean="0"/>
              <a:t>‹N›</a:t>
            </a:fld>
            <a:endParaRPr lang="it-IT"/>
          </a:p>
        </p:txBody>
      </p:sp>
    </p:spTree>
    <p:extLst>
      <p:ext uri="{BB962C8B-B14F-4D97-AF65-F5344CB8AC3E}">
        <p14:creationId xmlns:p14="http://schemas.microsoft.com/office/powerpoint/2010/main" val="236256737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4" Type="http://schemas.openxmlformats.org/officeDocument/2006/relationships/hyperlink" Target="http://www.frasicelebri.it/frasi-di/neil-marcu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C86105-CC5A-430E-89FC-E51BE53D3E73}"/>
              </a:ext>
            </a:extLst>
          </p:cNvPr>
          <p:cNvSpPr>
            <a:spLocks noGrp="1"/>
          </p:cNvSpPr>
          <p:nvPr>
            <p:ph type="title"/>
          </p:nvPr>
        </p:nvSpPr>
        <p:spPr>
          <a:xfrm>
            <a:off x="1141413" y="618518"/>
            <a:ext cx="9905998" cy="4993950"/>
          </a:xfrm>
        </p:spPr>
        <p:txBody>
          <a:bodyPr/>
          <a:lstStyle/>
          <a:p>
            <a:pPr algn="ctr"/>
            <a:r>
              <a:rPr lang="it-IT" dirty="0"/>
              <a:t>Laboratorio</a:t>
            </a:r>
            <a:br>
              <a:rPr lang="it-IT" dirty="0"/>
            </a:br>
            <a:r>
              <a:rPr lang="it-IT" dirty="0"/>
              <a:t>didattica delle educazioni</a:t>
            </a:r>
          </a:p>
        </p:txBody>
      </p:sp>
      <p:sp>
        <p:nvSpPr>
          <p:cNvPr id="3" name="Sottotitolo 2">
            <a:extLst>
              <a:ext uri="{FF2B5EF4-FFF2-40B4-BE49-F238E27FC236}">
                <a16:creationId xmlns:a16="http://schemas.microsoft.com/office/drawing/2014/main" xmlns="" id="{657B7E85-C5D2-40A2-BA83-B7276CDD5267}"/>
              </a:ext>
            </a:extLst>
          </p:cNvPr>
          <p:cNvSpPr>
            <a:spLocks noGrp="1"/>
          </p:cNvSpPr>
          <p:nvPr>
            <p:ph idx="1"/>
          </p:nvPr>
        </p:nvSpPr>
        <p:spPr/>
        <p:txBody>
          <a:bodyPr>
            <a:normAutofit/>
          </a:bodyPr>
          <a:lstStyle/>
          <a:p>
            <a:pPr algn="ctr"/>
            <a:endParaRPr lang="it-IT" dirty="0"/>
          </a:p>
          <a:p>
            <a:pPr algn="ctr"/>
            <a:endParaRPr lang="it-IT" dirty="0"/>
          </a:p>
          <a:p>
            <a:pPr marL="0" indent="0" algn="ctr">
              <a:buNone/>
            </a:pPr>
            <a:endParaRPr lang="it-IT" dirty="0"/>
          </a:p>
          <a:p>
            <a:pPr marL="0" indent="0" algn="ctr">
              <a:buNone/>
            </a:pPr>
            <a:endParaRPr lang="it-IT" dirty="0"/>
          </a:p>
          <a:p>
            <a:pPr marL="0" indent="0" algn="ctr">
              <a:buNone/>
            </a:pPr>
            <a:r>
              <a:rPr lang="it-IT" dirty="0"/>
              <a:t>PROF.SSA MARIA CHIARA BARCHI</a:t>
            </a:r>
          </a:p>
          <a:p>
            <a:pPr marL="0" indent="0" algn="ctr">
              <a:buNone/>
            </a:pPr>
            <a:r>
              <a:rPr lang="it-IT" dirty="0"/>
              <a:t>m.barchi@unimc.it</a:t>
            </a:r>
          </a:p>
          <a:p>
            <a:pPr algn="ctr"/>
            <a:endParaRPr lang="it-IT" dirty="0"/>
          </a:p>
        </p:txBody>
      </p:sp>
      <p:pic>
        <p:nvPicPr>
          <p:cNvPr id="4" name="Immagine" descr="Immagine">
            <a:extLst>
              <a:ext uri="{FF2B5EF4-FFF2-40B4-BE49-F238E27FC236}">
                <a16:creationId xmlns:a16="http://schemas.microsoft.com/office/drawing/2014/main" xmlns="" id="{0A3373A5-D86E-49BF-99E2-C0D3E7173C61}"/>
              </a:ext>
            </a:extLst>
          </p:cNvPr>
          <p:cNvPicPr>
            <a:picLocks noChangeAspect="1"/>
          </p:cNvPicPr>
          <p:nvPr/>
        </p:nvPicPr>
        <p:blipFill>
          <a:blip r:embed="rId2"/>
          <a:stretch>
            <a:fillRect/>
          </a:stretch>
        </p:blipFill>
        <p:spPr>
          <a:xfrm>
            <a:off x="552450" y="438150"/>
            <a:ext cx="1887277" cy="1966384"/>
          </a:xfrm>
          <a:prstGeom prst="rect">
            <a:avLst/>
          </a:prstGeom>
          <a:ln w="12700">
            <a:miter lim="400000"/>
          </a:ln>
        </p:spPr>
      </p:pic>
      <p:sp>
        <p:nvSpPr>
          <p:cNvPr id="6" name="Università degli Studi di Macerata…">
            <a:extLst>
              <a:ext uri="{FF2B5EF4-FFF2-40B4-BE49-F238E27FC236}">
                <a16:creationId xmlns:a16="http://schemas.microsoft.com/office/drawing/2014/main" xmlns="" id="{31ED4EA1-6401-4D01-9150-BA57FC895E43}"/>
              </a:ext>
            </a:extLst>
          </p:cNvPr>
          <p:cNvSpPr txBox="1"/>
          <p:nvPr/>
        </p:nvSpPr>
        <p:spPr>
          <a:xfrm>
            <a:off x="2715245" y="1245532"/>
            <a:ext cx="447551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defRPr sz="2100" b="1">
                <a:latin typeface="Calibri"/>
                <a:ea typeface="Calibri"/>
                <a:cs typeface="Calibri"/>
                <a:sym typeface="Calibri"/>
              </a:defRPr>
            </a:pPr>
            <a:r>
              <a:rPr sz="1600" dirty="0" err="1"/>
              <a:t>Università</a:t>
            </a:r>
            <a:r>
              <a:rPr sz="1600" dirty="0"/>
              <a:t> </a:t>
            </a:r>
            <a:r>
              <a:rPr sz="1600" dirty="0" err="1"/>
              <a:t>degli</a:t>
            </a:r>
            <a:r>
              <a:rPr sz="1600" dirty="0"/>
              <a:t> </a:t>
            </a:r>
            <a:r>
              <a:rPr sz="1600" dirty="0" err="1"/>
              <a:t>Studi</a:t>
            </a:r>
            <a:r>
              <a:rPr sz="1600" dirty="0"/>
              <a:t> di Macerata</a:t>
            </a:r>
            <a:endParaRPr sz="1600" b="0" dirty="0"/>
          </a:p>
          <a:p>
            <a:pPr defTabSz="457200">
              <a:defRPr sz="2100" b="1">
                <a:latin typeface="Calibri"/>
                <a:ea typeface="Calibri"/>
                <a:cs typeface="Calibri"/>
                <a:sym typeface="Calibri"/>
              </a:defRPr>
            </a:pPr>
            <a:r>
              <a:rPr sz="1600" dirty="0" err="1"/>
              <a:t>Facoltà</a:t>
            </a:r>
            <a:r>
              <a:rPr sz="1600" dirty="0"/>
              <a:t> di </a:t>
            </a:r>
            <a:r>
              <a:rPr sz="1600" dirty="0" err="1"/>
              <a:t>Scienze</a:t>
            </a:r>
            <a:r>
              <a:rPr sz="1600" dirty="0"/>
              <a:t> </a:t>
            </a:r>
            <a:r>
              <a:rPr sz="1600" dirty="0" err="1"/>
              <a:t>della</a:t>
            </a:r>
            <a:r>
              <a:rPr sz="1600" dirty="0"/>
              <a:t> </a:t>
            </a:r>
            <a:r>
              <a:rPr sz="1600" dirty="0" err="1"/>
              <a:t>formazione</a:t>
            </a:r>
            <a:r>
              <a:rPr sz="1600" b="0" dirty="0"/>
              <a:t> </a:t>
            </a:r>
          </a:p>
        </p:txBody>
      </p:sp>
    </p:spTree>
    <p:extLst>
      <p:ext uri="{BB962C8B-B14F-4D97-AF65-F5344CB8AC3E}">
        <p14:creationId xmlns:p14="http://schemas.microsoft.com/office/powerpoint/2010/main" val="315724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933D4ED-E3B8-40AB-8DB8-2C3089D7D797}"/>
              </a:ext>
            </a:extLst>
          </p:cNvPr>
          <p:cNvSpPr>
            <a:spLocks noGrp="1"/>
          </p:cNvSpPr>
          <p:nvPr>
            <p:ph type="title"/>
          </p:nvPr>
        </p:nvSpPr>
        <p:spPr/>
        <p:txBody>
          <a:bodyPr/>
          <a:lstStyle/>
          <a:p>
            <a:r>
              <a:rPr lang="it-IT" dirty="0" err="1"/>
              <a:t>Itard</a:t>
            </a:r>
            <a:r>
              <a:rPr lang="it-IT" dirty="0"/>
              <a:t> e la nascita della pedagogia speciale</a:t>
            </a:r>
          </a:p>
        </p:txBody>
      </p:sp>
      <p:sp>
        <p:nvSpPr>
          <p:cNvPr id="3" name="Segnaposto contenuto 2">
            <a:extLst>
              <a:ext uri="{FF2B5EF4-FFF2-40B4-BE49-F238E27FC236}">
                <a16:creationId xmlns:a16="http://schemas.microsoft.com/office/drawing/2014/main" xmlns="" id="{499A6BBE-FD71-4143-A00F-8F390B66AE04}"/>
              </a:ext>
            </a:extLst>
          </p:cNvPr>
          <p:cNvSpPr>
            <a:spLocks noGrp="1"/>
          </p:cNvSpPr>
          <p:nvPr>
            <p:ph idx="1"/>
          </p:nvPr>
        </p:nvSpPr>
        <p:spPr/>
        <p:txBody>
          <a:bodyPr>
            <a:normAutofit fontScale="85000" lnSpcReduction="10000"/>
          </a:bodyPr>
          <a:lstStyle/>
          <a:p>
            <a:r>
              <a:rPr lang="it-IT" dirty="0"/>
              <a:t>RIFIUTA LA DIAGNOSI DI INEDUCABILITÀ per effetto della presunta idiozia congenita (Pinel)</a:t>
            </a:r>
          </a:p>
          <a:p>
            <a:r>
              <a:rPr lang="it-IT" dirty="0"/>
              <a:t>Atti innovativi: </a:t>
            </a:r>
          </a:p>
          <a:p>
            <a:pPr marL="0" indent="0">
              <a:buNone/>
            </a:pPr>
            <a:r>
              <a:rPr lang="it-IT" dirty="0"/>
              <a:t>	-&gt; osservazione diretta, empirica, consapevole;</a:t>
            </a:r>
          </a:p>
          <a:p>
            <a:pPr marL="0" indent="0">
              <a:buNone/>
            </a:pPr>
            <a:r>
              <a:rPr lang="it-IT" dirty="0"/>
              <a:t>	-&gt; osservazione in condizioni spontanee e provocate;</a:t>
            </a:r>
          </a:p>
          <a:p>
            <a:pPr marL="0" indent="0">
              <a:buNone/>
            </a:pPr>
            <a:r>
              <a:rPr lang="it-IT" dirty="0"/>
              <a:t>	-&gt; diagnosi funzionale (approccio retrospettivo e attuale di Victor, considerazione interezza della persona, situazioni spontanee e sul compito, precedenza componenti motorie e sensoriali, osservazione diretta);</a:t>
            </a:r>
          </a:p>
          <a:p>
            <a:pPr marL="0" indent="0">
              <a:buNone/>
            </a:pPr>
            <a:r>
              <a:rPr lang="it-IT" dirty="0"/>
              <a:t>	-&gt; progetto educativo.</a:t>
            </a:r>
          </a:p>
        </p:txBody>
      </p:sp>
    </p:spTree>
    <p:extLst>
      <p:ext uri="{BB962C8B-B14F-4D97-AF65-F5344CB8AC3E}">
        <p14:creationId xmlns:p14="http://schemas.microsoft.com/office/powerpoint/2010/main" val="386545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BD8AD3-B903-40C9-8EA4-344D021E3D6F}"/>
              </a:ext>
            </a:extLst>
          </p:cNvPr>
          <p:cNvSpPr>
            <a:spLocks noGrp="1"/>
          </p:cNvSpPr>
          <p:nvPr>
            <p:ph type="title"/>
          </p:nvPr>
        </p:nvSpPr>
        <p:spPr/>
        <p:txBody>
          <a:bodyPr/>
          <a:lstStyle/>
          <a:p>
            <a:r>
              <a:rPr lang="it-IT" dirty="0"/>
              <a:t>Paradigmi teorici e professionali</a:t>
            </a:r>
          </a:p>
        </p:txBody>
      </p:sp>
      <p:sp>
        <p:nvSpPr>
          <p:cNvPr id="3" name="Segnaposto contenuto 2">
            <a:extLst>
              <a:ext uri="{FF2B5EF4-FFF2-40B4-BE49-F238E27FC236}">
                <a16:creationId xmlns:a16="http://schemas.microsoft.com/office/drawing/2014/main" xmlns="" id="{46A36977-C637-4B6C-91F5-196943D35729}"/>
              </a:ext>
            </a:extLst>
          </p:cNvPr>
          <p:cNvSpPr>
            <a:spLocks noGrp="1"/>
          </p:cNvSpPr>
          <p:nvPr>
            <p:ph idx="1"/>
          </p:nvPr>
        </p:nvSpPr>
        <p:spPr/>
        <p:txBody>
          <a:bodyPr>
            <a:normAutofit fontScale="85000" lnSpcReduction="20000"/>
          </a:bodyPr>
          <a:lstStyle/>
          <a:p>
            <a:pPr marL="457200" indent="-457200">
              <a:buFont typeface="+mj-lt"/>
              <a:buAutoNum type="arabicPeriod"/>
            </a:pPr>
            <a:r>
              <a:rPr lang="it-IT" dirty="0"/>
              <a:t>Distinzione ORGANICO/FUNZIONALE;</a:t>
            </a:r>
          </a:p>
          <a:p>
            <a:pPr marL="457200" indent="-457200">
              <a:buFont typeface="+mj-lt"/>
              <a:buAutoNum type="arabicPeriod"/>
            </a:pPr>
            <a:r>
              <a:rPr lang="it-IT" dirty="0"/>
              <a:t>EDUCABILITÀ (ottimismo educativo);</a:t>
            </a:r>
          </a:p>
          <a:p>
            <a:pPr marL="457200" indent="-457200">
              <a:buFont typeface="+mj-lt"/>
              <a:buAutoNum type="arabicPeriod"/>
            </a:pPr>
            <a:r>
              <a:rPr lang="it-IT" dirty="0"/>
              <a:t>Centralità dell’OSSERVAZIONE;</a:t>
            </a:r>
          </a:p>
          <a:p>
            <a:pPr marL="457200" indent="-457200">
              <a:buFont typeface="+mj-lt"/>
              <a:buAutoNum type="arabicPeriod"/>
            </a:pPr>
            <a:r>
              <a:rPr lang="it-IT" dirty="0"/>
              <a:t>Primato corporeo e sensoriale;</a:t>
            </a:r>
          </a:p>
          <a:p>
            <a:pPr marL="457200" indent="-457200">
              <a:buFont typeface="+mj-lt"/>
              <a:buAutoNum type="arabicPeriod"/>
            </a:pPr>
            <a:r>
              <a:rPr lang="it-IT" dirty="0"/>
              <a:t>Ecologia (PRESA IN CARICO GLOBALE);</a:t>
            </a:r>
          </a:p>
          <a:p>
            <a:pPr marL="457200" indent="-457200">
              <a:buFont typeface="+mj-lt"/>
              <a:buAutoNum type="arabicPeriod"/>
            </a:pPr>
            <a:r>
              <a:rPr lang="it-IT" dirty="0" err="1"/>
              <a:t>Clinicità</a:t>
            </a:r>
            <a:r>
              <a:rPr lang="it-IT" dirty="0"/>
              <a:t>;</a:t>
            </a:r>
          </a:p>
          <a:p>
            <a:pPr marL="457200" indent="-457200">
              <a:buFont typeface="+mj-lt"/>
              <a:buAutoNum type="arabicPeriod"/>
            </a:pPr>
            <a:r>
              <a:rPr lang="it-IT" dirty="0"/>
              <a:t>Corredo tecnologico;</a:t>
            </a:r>
          </a:p>
          <a:p>
            <a:pPr marL="457200" indent="-457200">
              <a:buFont typeface="+mj-lt"/>
              <a:buAutoNum type="arabicPeriod"/>
            </a:pPr>
            <a:r>
              <a:rPr lang="it-IT" dirty="0"/>
              <a:t>Progettualità. </a:t>
            </a:r>
          </a:p>
        </p:txBody>
      </p:sp>
    </p:spTree>
    <p:extLst>
      <p:ext uri="{BB962C8B-B14F-4D97-AF65-F5344CB8AC3E}">
        <p14:creationId xmlns:p14="http://schemas.microsoft.com/office/powerpoint/2010/main" val="242482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5B29784-43AC-4044-9032-973E33BB3459}"/>
              </a:ext>
            </a:extLst>
          </p:cNvPr>
          <p:cNvSpPr>
            <a:spLocks noGrp="1"/>
          </p:cNvSpPr>
          <p:nvPr>
            <p:ph type="title"/>
          </p:nvPr>
        </p:nvSpPr>
        <p:spPr>
          <a:xfrm>
            <a:off x="1141413" y="618518"/>
            <a:ext cx="8537160" cy="1478570"/>
          </a:xfrm>
        </p:spPr>
        <p:txBody>
          <a:bodyPr/>
          <a:lstStyle/>
          <a:p>
            <a:r>
              <a:rPr lang="it-IT" dirty="0"/>
              <a:t>L’attivismo pedagogico-didattico</a:t>
            </a:r>
          </a:p>
        </p:txBody>
      </p:sp>
      <p:sp>
        <p:nvSpPr>
          <p:cNvPr id="3" name="Segnaposto contenuto 2">
            <a:extLst>
              <a:ext uri="{FF2B5EF4-FFF2-40B4-BE49-F238E27FC236}">
                <a16:creationId xmlns:a16="http://schemas.microsoft.com/office/drawing/2014/main" xmlns="" id="{8ABCDD49-70B3-4AE2-97C2-3C122A030C97}"/>
              </a:ext>
            </a:extLst>
          </p:cNvPr>
          <p:cNvSpPr>
            <a:spLocks noGrp="1"/>
          </p:cNvSpPr>
          <p:nvPr>
            <p:ph idx="1"/>
          </p:nvPr>
        </p:nvSpPr>
        <p:spPr>
          <a:xfrm>
            <a:off x="1141413" y="2249487"/>
            <a:ext cx="8537160" cy="3541714"/>
          </a:xfrm>
        </p:spPr>
        <p:txBody>
          <a:bodyPr/>
          <a:lstStyle/>
          <a:p>
            <a:r>
              <a:rPr lang="it-IT" dirty="0"/>
              <a:t>DEWEY: Didattica di ispirazione pragmatista;</a:t>
            </a:r>
          </a:p>
          <a:p>
            <a:r>
              <a:rPr lang="it-IT" i="1" dirty="0"/>
              <a:t>LEARNING BY DOING.</a:t>
            </a:r>
          </a:p>
          <a:p>
            <a:r>
              <a:rPr lang="it-IT" dirty="0"/>
              <a:t>L’azione ha significato solo se risponde a un bisogno individuale o sociale effettivamente avvertito</a:t>
            </a:r>
          </a:p>
          <a:p>
            <a:r>
              <a:rPr lang="it-IT" dirty="0"/>
              <a:t>AMBIENTE-SCUOLA: l’uomo non solo si sviluppa in un ambiente, ma a causa di esso e attraverso l’interazione con esso. </a:t>
            </a:r>
          </a:p>
        </p:txBody>
      </p:sp>
      <p:pic>
        <p:nvPicPr>
          <p:cNvPr id="1026" name="Picture 2" descr="Risultati immagini per dewey">
            <a:extLst>
              <a:ext uri="{FF2B5EF4-FFF2-40B4-BE49-F238E27FC236}">
                <a16:creationId xmlns:a16="http://schemas.microsoft.com/office/drawing/2014/main" xmlns="" id="{24CDA2D3-817F-496C-8693-91EEA836D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854" y="735012"/>
            <a:ext cx="2922857" cy="273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9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0961F79-FA21-404B-8C8A-62221A0AE578}"/>
              </a:ext>
            </a:extLst>
          </p:cNvPr>
          <p:cNvSpPr>
            <a:spLocks noGrp="1"/>
          </p:cNvSpPr>
          <p:nvPr>
            <p:ph type="title"/>
          </p:nvPr>
        </p:nvSpPr>
        <p:spPr>
          <a:xfrm>
            <a:off x="1141413" y="618518"/>
            <a:ext cx="7439879" cy="999267"/>
          </a:xfrm>
        </p:spPr>
        <p:txBody>
          <a:bodyPr/>
          <a:lstStyle/>
          <a:p>
            <a:r>
              <a:rPr lang="it-IT" dirty="0"/>
              <a:t>Didattica attivistica</a:t>
            </a:r>
          </a:p>
        </p:txBody>
      </p:sp>
      <p:sp>
        <p:nvSpPr>
          <p:cNvPr id="3" name="Segnaposto contenuto 2">
            <a:extLst>
              <a:ext uri="{FF2B5EF4-FFF2-40B4-BE49-F238E27FC236}">
                <a16:creationId xmlns:a16="http://schemas.microsoft.com/office/drawing/2014/main" xmlns="" id="{0DB4961C-87E7-4CCE-AE67-813C2CE3F4C9}"/>
              </a:ext>
            </a:extLst>
          </p:cNvPr>
          <p:cNvSpPr>
            <a:spLocks noGrp="1"/>
          </p:cNvSpPr>
          <p:nvPr>
            <p:ph idx="1"/>
          </p:nvPr>
        </p:nvSpPr>
        <p:spPr>
          <a:xfrm>
            <a:off x="1141412" y="1617785"/>
            <a:ext cx="7875979" cy="4173416"/>
          </a:xfrm>
        </p:spPr>
        <p:txBody>
          <a:bodyPr>
            <a:normAutofit fontScale="85000" lnSpcReduction="20000"/>
          </a:bodyPr>
          <a:lstStyle/>
          <a:p>
            <a:r>
              <a:rPr lang="it-IT" dirty="0"/>
              <a:t>Partire dall’ESPERIENZA DIRETTA </a:t>
            </a:r>
          </a:p>
          <a:p>
            <a:pPr marL="0" indent="0">
              <a:buNone/>
            </a:pPr>
            <a:r>
              <a:rPr lang="it-IT" dirty="0"/>
              <a:t>DELL’ALUNNO;</a:t>
            </a:r>
          </a:p>
          <a:p>
            <a:r>
              <a:rPr lang="it-IT" dirty="0"/>
              <a:t>Radicamento della crescita intellettuale</a:t>
            </a:r>
          </a:p>
          <a:p>
            <a:pPr marL="0" indent="0">
              <a:buNone/>
            </a:pPr>
            <a:r>
              <a:rPr lang="it-IT" dirty="0"/>
              <a:t> nelle OPERAZIONI CONCRETE;</a:t>
            </a:r>
          </a:p>
          <a:p>
            <a:r>
              <a:rPr lang="it-IT" dirty="0"/>
              <a:t>ESPLORAZIONE-RICERCA;</a:t>
            </a:r>
          </a:p>
          <a:p>
            <a:r>
              <a:rPr lang="it-IT" dirty="0"/>
              <a:t>PROCESS ORIENTED (anziché information </a:t>
            </a:r>
            <a:r>
              <a:rPr lang="it-IT" dirty="0" err="1"/>
              <a:t>oriented</a:t>
            </a:r>
            <a:r>
              <a:rPr lang="it-IT" dirty="0"/>
              <a:t>);</a:t>
            </a:r>
          </a:p>
          <a:p>
            <a:r>
              <a:rPr lang="it-IT" dirty="0"/>
              <a:t>La scuola si fa LABORATORIO e CENTRO DI RICERCA e L’APPRENDIMENTO È UN’ATTIVITÀ DI SCOPERTA;</a:t>
            </a:r>
          </a:p>
          <a:p>
            <a:r>
              <a:rPr lang="it-IT" dirty="0"/>
              <a:t>Sollecitare la COOPERAZIONE tra gli alunni intorno a attività molto motivanti.  </a:t>
            </a:r>
          </a:p>
        </p:txBody>
      </p:sp>
      <p:pic>
        <p:nvPicPr>
          <p:cNvPr id="2050" name="Picture 2" descr="Risultati immagini per dewey attivismo pedagogico">
            <a:extLst>
              <a:ext uri="{FF2B5EF4-FFF2-40B4-BE49-F238E27FC236}">
                <a16:creationId xmlns:a16="http://schemas.microsoft.com/office/drawing/2014/main" xmlns="" id="{D10EDC93-1DE1-46A6-954E-D0C9A7EE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03675"/>
            <a:ext cx="52387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5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F48AB25-AA0E-435D-91C3-8DF3FFCACE22}"/>
              </a:ext>
            </a:extLst>
          </p:cNvPr>
          <p:cNvSpPr>
            <a:spLocks noGrp="1"/>
          </p:cNvSpPr>
          <p:nvPr>
            <p:ph type="title"/>
          </p:nvPr>
        </p:nvSpPr>
        <p:spPr>
          <a:xfrm>
            <a:off x="1141413" y="618518"/>
            <a:ext cx="9905998" cy="591304"/>
          </a:xfrm>
        </p:spPr>
        <p:txBody>
          <a:bodyPr>
            <a:normAutofit fontScale="90000"/>
          </a:bodyPr>
          <a:lstStyle/>
          <a:p>
            <a:r>
              <a:rPr lang="it-IT" dirty="0"/>
              <a:t>Didattica come arte di apprendere e di far apprendere</a:t>
            </a:r>
          </a:p>
        </p:txBody>
      </p:sp>
      <p:sp>
        <p:nvSpPr>
          <p:cNvPr id="3" name="Segnaposto contenuto 2">
            <a:extLst>
              <a:ext uri="{FF2B5EF4-FFF2-40B4-BE49-F238E27FC236}">
                <a16:creationId xmlns:a16="http://schemas.microsoft.com/office/drawing/2014/main" xmlns="" id="{86938EBB-7D32-4291-915D-27D4DB99B343}"/>
              </a:ext>
            </a:extLst>
          </p:cNvPr>
          <p:cNvSpPr>
            <a:spLocks noGrp="1"/>
          </p:cNvSpPr>
          <p:nvPr>
            <p:ph idx="1"/>
          </p:nvPr>
        </p:nvSpPr>
        <p:spPr>
          <a:xfrm>
            <a:off x="958532" y="1477108"/>
            <a:ext cx="9905999" cy="4314093"/>
          </a:xfrm>
        </p:spPr>
        <p:txBody>
          <a:bodyPr/>
          <a:lstStyle/>
          <a:p>
            <a:r>
              <a:rPr lang="it-IT" dirty="0"/>
              <a:t>BRUNER: APPRENDIMENTO COME COSTRUZIONE ATTIVA DI RISPOSTE DA PARTE DEL SOGGETTO.</a:t>
            </a:r>
          </a:p>
          <a:p>
            <a:r>
              <a:rPr lang="it-IT" dirty="0"/>
              <a:t>APPRENDERE significa ELABORARE INFO, USARE STRATEGIE DI PENSIERO, COSTRUIRE FORME DI CONOSCENZA.</a:t>
            </a:r>
          </a:p>
          <a:p>
            <a:r>
              <a:rPr lang="it-IT" dirty="0"/>
              <a:t>TEORIA DELL’ISTRUZIONE (1967): principio dell’apprendimento</a:t>
            </a:r>
          </a:p>
          <a:p>
            <a:pPr marL="0" indent="0">
              <a:buNone/>
            </a:pPr>
            <a:r>
              <a:rPr lang="it-IT" dirty="0"/>
              <a:t> delle STRUTTURE,  ossia IDEE-GUIDA di un sapere disciplinare </a:t>
            </a:r>
            <a:r>
              <a:rPr lang="it-IT" dirty="0">
                <a:sym typeface="Wingdings" panose="05000000000000000000" pitchFamily="2" charset="2"/>
              </a:rPr>
              <a:t> STRUTTURALISMO DIDATTICO concentra l’attenzione sul contenuto dell’insegnamento: l’oggetto culturale</a:t>
            </a:r>
            <a:endParaRPr lang="it-IT" dirty="0"/>
          </a:p>
        </p:txBody>
      </p:sp>
      <p:pic>
        <p:nvPicPr>
          <p:cNvPr id="3074" name="Picture 2" descr="Risultati immagini per bruner">
            <a:extLst>
              <a:ext uri="{FF2B5EF4-FFF2-40B4-BE49-F238E27FC236}">
                <a16:creationId xmlns:a16="http://schemas.microsoft.com/office/drawing/2014/main" xmlns="" id="{2F385643-2AB9-4B87-8F39-2E968E022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886" y="34290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38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02EB8D-0819-4F91-97B7-AD0AF31750A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792D8B8C-44D8-4745-83C7-CDDE48036D45}"/>
              </a:ext>
            </a:extLst>
          </p:cNvPr>
          <p:cNvSpPr>
            <a:spLocks noGrp="1"/>
          </p:cNvSpPr>
          <p:nvPr>
            <p:ph idx="1"/>
          </p:nvPr>
        </p:nvSpPr>
        <p:spPr/>
        <p:txBody>
          <a:bodyPr/>
          <a:lstStyle/>
          <a:p>
            <a:endParaRPr lang="it-IT" dirty="0"/>
          </a:p>
        </p:txBody>
      </p:sp>
      <p:sp>
        <p:nvSpPr>
          <p:cNvPr id="4" name="Rettangolo con angoli arrotondati 3">
            <a:extLst>
              <a:ext uri="{FF2B5EF4-FFF2-40B4-BE49-F238E27FC236}">
                <a16:creationId xmlns:a16="http://schemas.microsoft.com/office/drawing/2014/main" xmlns="" id="{E82F115E-B9A2-44F6-BB92-2132080EE054}"/>
              </a:ext>
            </a:extLst>
          </p:cNvPr>
          <p:cNvSpPr/>
          <p:nvPr/>
        </p:nvSpPr>
        <p:spPr>
          <a:xfrm>
            <a:off x="915364" y="2077157"/>
            <a:ext cx="2664863" cy="209608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INTERDISCIPLINARITÀ</a:t>
            </a:r>
            <a:r>
              <a:rPr lang="it-IT" dirty="0"/>
              <a:t> </a:t>
            </a:r>
          </a:p>
        </p:txBody>
      </p:sp>
      <p:sp>
        <p:nvSpPr>
          <p:cNvPr id="5" name="Rettangolo con angoli arrotondati 4">
            <a:extLst>
              <a:ext uri="{FF2B5EF4-FFF2-40B4-BE49-F238E27FC236}">
                <a16:creationId xmlns:a16="http://schemas.microsoft.com/office/drawing/2014/main" xmlns="" id="{DED662B0-9DF9-4F15-93A4-7517FC50DC01}"/>
              </a:ext>
            </a:extLst>
          </p:cNvPr>
          <p:cNvSpPr/>
          <p:nvPr/>
        </p:nvSpPr>
        <p:spPr>
          <a:xfrm>
            <a:off x="4466491" y="2077158"/>
            <a:ext cx="2792437" cy="20960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PLURIDISCIPLINARITÀ</a:t>
            </a:r>
            <a:r>
              <a:rPr lang="it-IT" dirty="0"/>
              <a:t> </a:t>
            </a:r>
          </a:p>
        </p:txBody>
      </p:sp>
      <p:sp>
        <p:nvSpPr>
          <p:cNvPr id="6" name="Rettangolo con angoli arrotondati 5">
            <a:extLst>
              <a:ext uri="{FF2B5EF4-FFF2-40B4-BE49-F238E27FC236}">
                <a16:creationId xmlns:a16="http://schemas.microsoft.com/office/drawing/2014/main" xmlns="" id="{308D60DF-87C9-47E7-843C-5B6C045E588A}"/>
              </a:ext>
            </a:extLst>
          </p:cNvPr>
          <p:cNvSpPr/>
          <p:nvPr/>
        </p:nvSpPr>
        <p:spPr>
          <a:xfrm>
            <a:off x="8131126" y="2117019"/>
            <a:ext cx="3277772" cy="205622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TRANSDISCIPLINARITÀ</a:t>
            </a:r>
          </a:p>
        </p:txBody>
      </p:sp>
    </p:spTree>
    <p:extLst>
      <p:ext uri="{BB962C8B-B14F-4D97-AF65-F5344CB8AC3E}">
        <p14:creationId xmlns:p14="http://schemas.microsoft.com/office/powerpoint/2010/main" val="354412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624561-F690-4592-A014-364E5A704FA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C0E6548D-96F1-48F5-891C-AC6DBDBF9380}"/>
              </a:ext>
            </a:extLst>
          </p:cNvPr>
          <p:cNvSpPr>
            <a:spLocks noGrp="1"/>
          </p:cNvSpPr>
          <p:nvPr>
            <p:ph idx="1"/>
          </p:nvPr>
        </p:nvSpPr>
        <p:spPr/>
        <p:txBody>
          <a:bodyPr/>
          <a:lstStyle/>
          <a:p>
            <a:pPr marL="0" indent="0">
              <a:buNone/>
            </a:pPr>
            <a:r>
              <a:rPr lang="it-IT" sz="4800" i="1" dirty="0"/>
              <a:t>«L’educazione è l’impegno più complesso e significativo esercitato dall’umanità»</a:t>
            </a:r>
            <a:r>
              <a:rPr lang="it-IT" dirty="0"/>
              <a:t> </a:t>
            </a:r>
          </a:p>
          <a:p>
            <a:pPr marL="0" indent="0" algn="r">
              <a:buNone/>
            </a:pPr>
            <a:r>
              <a:rPr lang="it-IT" dirty="0"/>
              <a:t>Aldo </a:t>
            </a:r>
            <a:r>
              <a:rPr lang="it-IT" dirty="0" err="1"/>
              <a:t>Fabi</a:t>
            </a:r>
            <a:endParaRPr lang="it-IT" dirty="0"/>
          </a:p>
        </p:txBody>
      </p:sp>
    </p:spTree>
    <p:extLst>
      <p:ext uri="{BB962C8B-B14F-4D97-AF65-F5344CB8AC3E}">
        <p14:creationId xmlns:p14="http://schemas.microsoft.com/office/powerpoint/2010/main" val="84413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57472" y="2202254"/>
            <a:ext cx="7531009" cy="2473113"/>
          </a:xfrm>
          <a:prstGeom prst="rect">
            <a:avLst/>
          </a:prstGeom>
        </p:spPr>
        <p:txBody>
          <a:bodyPr wrap="square">
            <a:spAutoFit/>
          </a:bodyPr>
          <a:lstStyle/>
          <a:p>
            <a:pPr algn="ctr"/>
            <a:r>
              <a:rPr lang="it-IT" sz="3094" dirty="0"/>
              <a:t>L’azione didattica si caratterizza per:</a:t>
            </a:r>
          </a:p>
          <a:p>
            <a:endParaRPr lang="it-IT" sz="3094" dirty="0"/>
          </a:p>
          <a:p>
            <a:pPr algn="ctr"/>
            <a:r>
              <a:rPr lang="it-IT" sz="3094" dirty="0"/>
              <a:t>SISTEMATICITÀ </a:t>
            </a:r>
          </a:p>
          <a:p>
            <a:pPr algn="ctr"/>
            <a:endParaRPr lang="it-IT" sz="3094" dirty="0"/>
          </a:p>
          <a:p>
            <a:pPr algn="ctr"/>
            <a:r>
              <a:rPr lang="it-IT" sz="3094" dirty="0"/>
              <a:t>INTENZIONALITÀ </a:t>
            </a:r>
          </a:p>
        </p:txBody>
      </p:sp>
    </p:spTree>
    <p:extLst>
      <p:ext uri="{BB962C8B-B14F-4D97-AF65-F5344CB8AC3E}">
        <p14:creationId xmlns:p14="http://schemas.microsoft.com/office/powerpoint/2010/main" val="256909256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77018" y="517461"/>
            <a:ext cx="8528199" cy="5369675"/>
          </a:xfrm>
          <a:prstGeom prst="rect">
            <a:avLst/>
          </a:prstGeom>
        </p:spPr>
        <p:txBody>
          <a:bodyPr wrap="square">
            <a:spAutoFit/>
          </a:bodyPr>
          <a:lstStyle/>
          <a:p>
            <a:pPr algn="ctr"/>
            <a:r>
              <a:rPr lang="it-IT" sz="2400" dirty="0"/>
              <a:t>SISTEMATICITÀ </a:t>
            </a:r>
          </a:p>
          <a:p>
            <a:pPr algn="ctr"/>
            <a:r>
              <a:rPr lang="it-IT" sz="2400" dirty="0"/>
              <a:t>L’azione educativa deve essere una sequenza</a:t>
            </a:r>
          </a:p>
          <a:p>
            <a:pPr algn="ctr"/>
            <a:r>
              <a:rPr lang="it-IT" sz="2400" dirty="0"/>
              <a:t>composta da:</a:t>
            </a:r>
          </a:p>
          <a:p>
            <a:endParaRPr lang="it-IT" sz="2400" dirty="0"/>
          </a:p>
          <a:p>
            <a:pPr marL="401822" indent="-401822">
              <a:lnSpc>
                <a:spcPct val="130000"/>
              </a:lnSpc>
              <a:buFont typeface="Arial"/>
              <a:buChar char="•"/>
            </a:pPr>
            <a:r>
              <a:rPr lang="it-IT" sz="2400" dirty="0"/>
              <a:t>analisi della realtà</a:t>
            </a:r>
          </a:p>
          <a:p>
            <a:pPr marL="401822" indent="-401822">
              <a:lnSpc>
                <a:spcPct val="130000"/>
              </a:lnSpc>
              <a:buFont typeface="Arial"/>
              <a:buChar char="•"/>
            </a:pPr>
            <a:r>
              <a:rPr lang="it-IT" sz="2400" dirty="0"/>
              <a:t>ricerca del tipo di intervento educativo da sviluppare</a:t>
            </a:r>
          </a:p>
          <a:p>
            <a:pPr marL="401822" indent="-401822">
              <a:lnSpc>
                <a:spcPct val="130000"/>
              </a:lnSpc>
              <a:buFont typeface="Arial"/>
              <a:buChar char="•"/>
            </a:pPr>
            <a:r>
              <a:rPr lang="it-IT" sz="2400" dirty="0"/>
              <a:t>progettazione iniziale</a:t>
            </a:r>
          </a:p>
          <a:p>
            <a:pPr marL="401822" indent="-401822">
              <a:lnSpc>
                <a:spcPct val="130000"/>
              </a:lnSpc>
              <a:buFont typeface="Arial"/>
              <a:buChar char="•"/>
            </a:pPr>
            <a:r>
              <a:rPr lang="it-IT" sz="2400" dirty="0"/>
              <a:t>programmazione</a:t>
            </a:r>
          </a:p>
          <a:p>
            <a:pPr marL="401822" indent="-401822">
              <a:lnSpc>
                <a:spcPct val="130000"/>
              </a:lnSpc>
              <a:buFont typeface="Arial"/>
              <a:buChar char="•"/>
            </a:pPr>
            <a:r>
              <a:rPr lang="it-IT" sz="2400" dirty="0"/>
              <a:t>azione</a:t>
            </a:r>
          </a:p>
          <a:p>
            <a:pPr marL="401822" indent="-401822">
              <a:lnSpc>
                <a:spcPct val="130000"/>
              </a:lnSpc>
              <a:buFont typeface="Arial"/>
              <a:buChar char="•"/>
            </a:pPr>
            <a:r>
              <a:rPr lang="it-IT" sz="2400" dirty="0"/>
              <a:t>verifica dell’azione, sia durante sia al termine</a:t>
            </a:r>
          </a:p>
          <a:p>
            <a:pPr marL="401822" indent="-401822">
              <a:lnSpc>
                <a:spcPct val="130000"/>
              </a:lnSpc>
              <a:buFont typeface="Arial"/>
              <a:buChar char="•"/>
            </a:pPr>
            <a:r>
              <a:rPr lang="it-IT" sz="2400" dirty="0"/>
              <a:t>valutazione</a:t>
            </a:r>
          </a:p>
          <a:p>
            <a:pPr marL="401822" indent="-401822">
              <a:lnSpc>
                <a:spcPct val="130000"/>
              </a:lnSpc>
              <a:buFont typeface="Arial"/>
              <a:buChar char="•"/>
            </a:pPr>
            <a:r>
              <a:rPr lang="it-IT" sz="2400" dirty="0"/>
              <a:t>sviluppo successivo della progettazione iniziale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24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326556" y="567036"/>
            <a:ext cx="3372073" cy="557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Shape 247"/>
          <p:cNvSpPr>
            <a:spLocks noChangeArrowheads="1"/>
          </p:cNvSpPr>
          <p:nvPr/>
        </p:nvSpPr>
        <p:spPr bwMode="auto">
          <a:xfrm>
            <a:off x="5861595" y="953244"/>
            <a:ext cx="4098727" cy="487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tIns="45719" rIns="45719" bIns="45719">
            <a:spAutoFit/>
          </a:bodyPr>
          <a:lstStyle/>
          <a:p>
            <a:pPr defTabSz="456514" hangingPunct="0"/>
            <a:r>
              <a:rPr lang="ja-JP" altLang="it-IT" sz="2391" i="1">
                <a:latin typeface="Helvetica Neue" charset="0"/>
                <a:cs typeface="Helvetica Neue" charset="0"/>
                <a:sym typeface="Helvetica Neue" charset="0"/>
              </a:rPr>
              <a:t>“</a:t>
            </a:r>
            <a:r>
              <a:rPr lang="it-IT" sz="2391" i="1">
                <a:latin typeface="Helvetica Neue" charset="0"/>
                <a:cs typeface="Helvetica Neue" charset="0"/>
                <a:sym typeface="Helvetica Neue" charset="0"/>
              </a:rPr>
              <a:t>La nostra maestra ha una teoria interessante ...</a:t>
            </a:r>
          </a:p>
          <a:p>
            <a:pPr defTabSz="456514" hangingPunct="0"/>
            <a:r>
              <a:rPr lang="it-IT" sz="2391" i="1">
                <a:latin typeface="Helvetica Neue" charset="0"/>
                <a:cs typeface="Helvetica Neue" charset="0"/>
                <a:sym typeface="Helvetica Neue" charset="0"/>
              </a:rPr>
              <a:t>… dice che l</a:t>
            </a:r>
            <a:r>
              <a:rPr lang="ja-JP" altLang="it-IT" sz="2391" i="1">
                <a:latin typeface="Helvetica Neue" charset="0"/>
                <a:cs typeface="Helvetica Neue" charset="0"/>
                <a:sym typeface="Helvetica Neue" charset="0"/>
              </a:rPr>
              <a:t>’</a:t>
            </a:r>
            <a:r>
              <a:rPr lang="it-IT" sz="2391" i="1">
                <a:latin typeface="Helvetica Neue" charset="0"/>
                <a:cs typeface="Helvetica Neue" charset="0"/>
                <a:sym typeface="Helvetica Neue" charset="0"/>
              </a:rPr>
              <a:t>insegnamento è come il bowling ...</a:t>
            </a:r>
          </a:p>
          <a:p>
            <a:pPr defTabSz="456514" hangingPunct="0"/>
            <a:endParaRPr lang="it-IT" sz="2391" i="1">
              <a:latin typeface="Helvetica Neue" charset="0"/>
              <a:cs typeface="Helvetica Neue" charset="0"/>
              <a:sym typeface="Helvetica Neue" charset="0"/>
            </a:endParaRPr>
          </a:p>
          <a:p>
            <a:pPr defTabSz="456514" hangingPunct="0"/>
            <a:r>
              <a:rPr lang="it-IT" sz="2391" i="1">
                <a:latin typeface="Helvetica Neue" charset="0"/>
                <a:cs typeface="Helvetica Neue" charset="0"/>
                <a:sym typeface="Helvetica Neue" charset="0"/>
              </a:rPr>
              <a:t/>
            </a:r>
            <a:br>
              <a:rPr lang="it-IT" sz="2391" i="1">
                <a:latin typeface="Helvetica Neue" charset="0"/>
                <a:cs typeface="Helvetica Neue" charset="0"/>
                <a:sym typeface="Helvetica Neue" charset="0"/>
              </a:rPr>
            </a:br>
            <a:r>
              <a:rPr lang="it-IT" sz="2391" i="1">
                <a:latin typeface="Helvetica Neue" charset="0"/>
                <a:cs typeface="Helvetica Neue" charset="0"/>
                <a:sym typeface="Helvetica Neue" charset="0"/>
              </a:rPr>
              <a:t>...si può solo tirare la boccia nel mezzo e sperare di toccare il maggior numero di studenti</a:t>
            </a:r>
            <a:r>
              <a:rPr lang="ja-JP" altLang="it-IT" sz="2391" i="1">
                <a:latin typeface="Helvetica Neue" charset="0"/>
                <a:cs typeface="Helvetica Neue" charset="0"/>
                <a:sym typeface="Helvetica Neue" charset="0"/>
              </a:rPr>
              <a:t>”</a:t>
            </a:r>
            <a:r>
              <a:rPr lang="it-IT" sz="2391" i="1">
                <a:latin typeface="Helvetica Neue" charset="0"/>
                <a:cs typeface="Helvetica Neue" charset="0"/>
                <a:sym typeface="Helvetica Neue" charset="0"/>
              </a:rPr>
              <a:t>.</a:t>
            </a:r>
          </a:p>
          <a:p>
            <a:pPr defTabSz="456514" hangingPunct="0"/>
            <a:endParaRPr lang="it-IT" sz="2391" i="1">
              <a:latin typeface="Helvetica Neue" charset="0"/>
              <a:cs typeface="Helvetica Neue" charset="0"/>
              <a:sym typeface="Helvetica Neue" charset="0"/>
            </a:endParaRPr>
          </a:p>
          <a:p>
            <a:pPr defTabSz="456514" hangingPunct="0"/>
            <a:r>
              <a:rPr lang="ja-JP" altLang="it-IT" sz="2391" i="1">
                <a:latin typeface="Helvetica Neue" charset="0"/>
                <a:cs typeface="Helvetica Neue" charset="0"/>
                <a:sym typeface="Helvetica Neue" charset="0"/>
              </a:rPr>
              <a:t>“</a:t>
            </a:r>
            <a:r>
              <a:rPr lang="it-IT" sz="2391" i="1">
                <a:latin typeface="Helvetica Neue" charset="0"/>
                <a:cs typeface="Helvetica Neue" charset="0"/>
                <a:sym typeface="Helvetica Neue" charset="0"/>
              </a:rPr>
              <a:t>Deve essere una giocatrice tremenda!</a:t>
            </a:r>
            <a:r>
              <a:rPr lang="ja-JP" altLang="it-IT" sz="2391" i="1">
                <a:latin typeface="Helvetica Neue" charset="0"/>
                <a:cs typeface="Helvetica Neue" charset="0"/>
                <a:sym typeface="Helvetica Neue" charset="0"/>
              </a:rPr>
              <a:t>”</a:t>
            </a:r>
            <a:endParaRPr lang="it-IT" sz="2391" i="1">
              <a:latin typeface="Helvetica Neue" charset="0"/>
              <a:cs typeface="Helvetica Neue" charset="0"/>
              <a:sym typeface="Helvetica Neue" charset="0"/>
            </a:endParaRPr>
          </a:p>
        </p:txBody>
      </p:sp>
    </p:spTree>
    <p:extLst>
      <p:ext uri="{BB962C8B-B14F-4D97-AF65-F5344CB8AC3E}">
        <p14:creationId xmlns:p14="http://schemas.microsoft.com/office/powerpoint/2010/main" val="4253926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l topolino dagli occhi verdi e la topolina dagli occhi blu">
            <a:extLst>
              <a:ext uri="{FF2B5EF4-FFF2-40B4-BE49-F238E27FC236}">
                <a16:creationId xmlns:a16="http://schemas.microsoft.com/office/drawing/2014/main" xmlns="" id="{4F34E60F-FD80-438A-A497-ADD75C322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570" y="1455640"/>
            <a:ext cx="7287049" cy="439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6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6541" y="695206"/>
            <a:ext cx="7507289" cy="4961743"/>
          </a:xfrm>
          <a:prstGeom prst="rect">
            <a:avLst/>
          </a:prstGeom>
        </p:spPr>
        <p:txBody>
          <a:bodyPr wrap="square">
            <a:spAutoFit/>
          </a:bodyPr>
          <a:lstStyle/>
          <a:p>
            <a:pPr algn="ctr"/>
            <a:r>
              <a:rPr lang="it-IT" sz="3797" dirty="0"/>
              <a:t>INTENZIONALITÀ </a:t>
            </a:r>
          </a:p>
          <a:p>
            <a:endParaRPr lang="it-IT" sz="1266" dirty="0"/>
          </a:p>
          <a:p>
            <a:pPr algn="ctr"/>
            <a:r>
              <a:rPr lang="it-IT" sz="3797" dirty="0"/>
              <a:t>Consiste nella</a:t>
            </a:r>
            <a:r>
              <a:rPr lang="it-IT" sz="3797" u="sng" dirty="0"/>
              <a:t> consapevolezza </a:t>
            </a:r>
            <a:r>
              <a:rPr lang="it-IT" sz="3797" dirty="0"/>
              <a:t>della scelta che si è fatta e nell’</a:t>
            </a:r>
            <a:r>
              <a:rPr lang="it-IT" sz="3797" u="sng" dirty="0"/>
              <a:t>impegno</a:t>
            </a:r>
            <a:r>
              <a:rPr lang="it-IT" sz="3797" dirty="0"/>
              <a:t> a portarla avanti.</a:t>
            </a:r>
          </a:p>
          <a:p>
            <a:pPr algn="ctr"/>
            <a:endParaRPr lang="it-IT" sz="3797" dirty="0"/>
          </a:p>
          <a:p>
            <a:pPr algn="ctr"/>
            <a:r>
              <a:rPr lang="it-IT" sz="3797" dirty="0"/>
              <a:t>Consapevolezza e impegno</a:t>
            </a:r>
          </a:p>
          <a:p>
            <a:pPr algn="ctr"/>
            <a:r>
              <a:rPr lang="it-IT" sz="3797" dirty="0"/>
              <a:t>determinano i pilastri sui quali si fonda l’azione dell’educatore.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7481F8-F70B-4EF5-B38E-E3465F1F08CA}"/>
              </a:ext>
            </a:extLst>
          </p:cNvPr>
          <p:cNvSpPr>
            <a:spLocks noGrp="1"/>
          </p:cNvSpPr>
          <p:nvPr>
            <p:ph type="title"/>
          </p:nvPr>
        </p:nvSpPr>
        <p:spPr>
          <a:xfrm>
            <a:off x="2057401" y="533400"/>
            <a:ext cx="8077200" cy="892245"/>
          </a:xfrm>
        </p:spPr>
        <p:txBody>
          <a:bodyPr>
            <a:normAutofit/>
          </a:bodyPr>
          <a:lstStyle/>
          <a:p>
            <a:pPr algn="ctr"/>
            <a:r>
              <a:rPr lang="it-IT" sz="3094" b="1" i="1" dirty="0">
                <a:latin typeface="Calibri" panose="020F0502020204030204" pitchFamily="34" charset="0"/>
              </a:rPr>
              <a:t>Rischio «</a:t>
            </a:r>
            <a:r>
              <a:rPr lang="it-IT" sz="3094" b="1" i="1" dirty="0" err="1">
                <a:latin typeface="Calibri" panose="020F0502020204030204" pitchFamily="34" charset="0"/>
              </a:rPr>
              <a:t>burn</a:t>
            </a:r>
            <a:r>
              <a:rPr lang="it-IT" sz="3094" b="1" i="1" dirty="0">
                <a:latin typeface="Calibri" panose="020F0502020204030204" pitchFamily="34" charset="0"/>
              </a:rPr>
              <a:t> out»</a:t>
            </a:r>
          </a:p>
        </p:txBody>
      </p:sp>
      <p:sp>
        <p:nvSpPr>
          <p:cNvPr id="3" name="Segnaposto testo 2">
            <a:extLst>
              <a:ext uri="{FF2B5EF4-FFF2-40B4-BE49-F238E27FC236}">
                <a16:creationId xmlns:a16="http://schemas.microsoft.com/office/drawing/2014/main" xmlns="" id="{506C7E47-65B2-48C7-8E25-0AFEE1B93F23}"/>
              </a:ext>
            </a:extLst>
          </p:cNvPr>
          <p:cNvSpPr>
            <a:spLocks noGrp="1"/>
          </p:cNvSpPr>
          <p:nvPr>
            <p:ph type="body" idx="1"/>
          </p:nvPr>
        </p:nvSpPr>
        <p:spPr>
          <a:xfrm>
            <a:off x="2057400" y="1425645"/>
            <a:ext cx="7880695" cy="4594155"/>
          </a:xfrm>
        </p:spPr>
        <p:txBody>
          <a:bodyPr/>
          <a:lstStyle/>
          <a:p>
            <a:r>
              <a:rPr lang="it-IT" sz="2000" dirty="0">
                <a:solidFill>
                  <a:schemeClr val="tx1"/>
                </a:solidFill>
              </a:rPr>
              <a:t>La </a:t>
            </a:r>
            <a:r>
              <a:rPr lang="it-IT" sz="2000" b="1" dirty="0">
                <a:solidFill>
                  <a:schemeClr val="tx1"/>
                </a:solidFill>
              </a:rPr>
              <a:t>sindrome da burnout</a:t>
            </a:r>
            <a:r>
              <a:rPr lang="it-IT" sz="2000" dirty="0">
                <a:solidFill>
                  <a:schemeClr val="tx1"/>
                </a:solidFill>
              </a:rPr>
              <a:t> (o più semplicemente </a:t>
            </a:r>
            <a:r>
              <a:rPr lang="it-IT" sz="2000" b="1" dirty="0">
                <a:solidFill>
                  <a:schemeClr val="tx1"/>
                </a:solidFill>
              </a:rPr>
              <a:t>burnout</a:t>
            </a:r>
            <a:r>
              <a:rPr lang="it-IT" sz="2000" dirty="0">
                <a:solidFill>
                  <a:schemeClr val="tx1"/>
                </a:solidFill>
              </a:rPr>
              <a:t>) è l'esito patologico di un processo </a:t>
            </a:r>
            <a:r>
              <a:rPr lang="it-IT" sz="2000" dirty="0" err="1">
                <a:solidFill>
                  <a:schemeClr val="tx1"/>
                </a:solidFill>
              </a:rPr>
              <a:t>stressogeno</a:t>
            </a:r>
            <a:r>
              <a:rPr lang="it-IT" sz="2000" dirty="0">
                <a:solidFill>
                  <a:schemeClr val="tx1"/>
                </a:solidFill>
              </a:rPr>
              <a:t> che interessa, in varia misura, diversi operatori e professionisti che sono impegnati quotidianamente e ripetutamente in attività che implicano le relazioni interpersonali.</a:t>
            </a:r>
          </a:p>
          <a:p>
            <a:r>
              <a:rPr lang="it-IT" sz="2000" dirty="0">
                <a:solidFill>
                  <a:schemeClr val="tx1"/>
                </a:solidFill>
              </a:rPr>
              <a:t>3 DIMENSIONI:</a:t>
            </a:r>
          </a:p>
          <a:p>
            <a:r>
              <a:rPr lang="it-IT" sz="2000" dirty="0">
                <a:solidFill>
                  <a:schemeClr val="tx1"/>
                </a:solidFill>
              </a:rPr>
              <a:t>- deterioramento dell'impegno nei confronti del lavoro;</a:t>
            </a:r>
          </a:p>
          <a:p>
            <a:r>
              <a:rPr lang="it-IT" sz="2000" dirty="0">
                <a:solidFill>
                  <a:schemeClr val="tx1"/>
                </a:solidFill>
              </a:rPr>
              <a:t>- deterioramento delle emozioni originariamente associate al lavoro;</a:t>
            </a:r>
          </a:p>
          <a:p>
            <a:r>
              <a:rPr lang="it-IT" sz="2000" dirty="0">
                <a:solidFill>
                  <a:schemeClr val="tx1"/>
                </a:solidFill>
              </a:rPr>
              <a:t>- un problema di adattamento tra la persona ed il lavoro, a causa delle eccessive richieste di quest'ultimo.</a:t>
            </a:r>
          </a:p>
          <a:p>
            <a:endParaRPr lang="it-IT" dirty="0"/>
          </a:p>
        </p:txBody>
      </p:sp>
    </p:spTree>
    <p:extLst>
      <p:ext uri="{BB962C8B-B14F-4D97-AF65-F5344CB8AC3E}">
        <p14:creationId xmlns:p14="http://schemas.microsoft.com/office/powerpoint/2010/main" val="139131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vignette maestre">
            <a:extLst>
              <a:ext uri="{FF2B5EF4-FFF2-40B4-BE49-F238E27FC236}">
                <a16:creationId xmlns:a16="http://schemas.microsoft.com/office/drawing/2014/main" xmlns="" id="{2955DE68-6076-48F0-9019-C19059ABE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321" y="746564"/>
            <a:ext cx="5982114" cy="543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1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2A83F4-5BCA-4EA6-ACCD-25821F54092A}"/>
              </a:ext>
            </a:extLst>
          </p:cNvPr>
          <p:cNvSpPr>
            <a:spLocks noGrp="1"/>
          </p:cNvSpPr>
          <p:nvPr>
            <p:ph type="title"/>
          </p:nvPr>
        </p:nvSpPr>
        <p:spPr/>
        <p:txBody>
          <a:bodyPr>
            <a:normAutofit/>
          </a:bodyPr>
          <a:lstStyle/>
          <a:p>
            <a:r>
              <a:rPr lang="it-IT" dirty="0"/>
              <a:t>Questo è fare l’insegnante</a:t>
            </a:r>
            <a:br>
              <a:rPr lang="it-IT" dirty="0"/>
            </a:br>
            <a:r>
              <a:rPr lang="it-IT" dirty="0"/>
              <a:t>di </a:t>
            </a:r>
            <a:r>
              <a:rPr lang="it-IT" dirty="0" err="1"/>
              <a:t>enrico</a:t>
            </a:r>
            <a:r>
              <a:rPr lang="it-IT" dirty="0"/>
              <a:t> </a:t>
            </a:r>
            <a:r>
              <a:rPr lang="it-IT" dirty="0" err="1"/>
              <a:t>galiano</a:t>
            </a:r>
            <a:r>
              <a:rPr lang="it-IT" dirty="0"/>
              <a:t> – insegnante e scrittore</a:t>
            </a:r>
          </a:p>
        </p:txBody>
      </p:sp>
      <p:sp>
        <p:nvSpPr>
          <p:cNvPr id="8" name="Segnaposto contenuto 7">
            <a:extLst>
              <a:ext uri="{FF2B5EF4-FFF2-40B4-BE49-F238E27FC236}">
                <a16:creationId xmlns:a16="http://schemas.microsoft.com/office/drawing/2014/main" xmlns="" id="{056AA629-5731-4C92-8CE6-0AC149501BDF}"/>
              </a:ext>
            </a:extLst>
          </p:cNvPr>
          <p:cNvSpPr>
            <a:spLocks noGrp="1"/>
          </p:cNvSpPr>
          <p:nvPr>
            <p:ph idx="1"/>
          </p:nvPr>
        </p:nvSpPr>
        <p:spPr>
          <a:xfrm>
            <a:off x="1141412" y="1857829"/>
            <a:ext cx="9905999" cy="4381653"/>
          </a:xfrm>
        </p:spPr>
        <p:txBody>
          <a:bodyPr>
            <a:noAutofit/>
          </a:bodyPr>
          <a:lstStyle/>
          <a:p>
            <a:pPr marL="0" indent="0">
              <a:buNone/>
            </a:pPr>
            <a:r>
              <a:rPr lang="it-IT" sz="1800" dirty="0"/>
              <a:t>Questa si ripete più o meno un paio di volte a settimana, o almeno ogni volta che conosco qualcuno di nuovo.</a:t>
            </a:r>
          </a:p>
          <a:p>
            <a:pPr marL="0" indent="0">
              <a:buNone/>
            </a:pPr>
            <a:r>
              <a:rPr lang="it-IT" sz="1800" dirty="0"/>
              <a:t>– E tu, che lavoro fai? – Il prof. – Ah. – Già. – E… com’è?</a:t>
            </a:r>
          </a:p>
          <a:p>
            <a:pPr marL="0" indent="0">
              <a:buNone/>
            </a:pPr>
            <a:r>
              <a:rPr lang="it-IT" sz="1800" dirty="0"/>
              <a:t>Di solito rispondo “Eh, figo”. Ma quello che vorrei dire in realtà è questo.</a:t>
            </a:r>
          </a:p>
          <a:p>
            <a:pPr marL="0" indent="0">
              <a:buNone/>
            </a:pPr>
            <a:r>
              <a:rPr lang="it-IT" sz="1800" dirty="0"/>
              <a:t>Stare in una stanza con venticinque persone di cui almeno venti non hanno nessuna voglia di essere lì. Questo, è fare l’insegnante.</a:t>
            </a:r>
          </a:p>
          <a:p>
            <a:pPr marL="0" indent="0">
              <a:buNone/>
            </a:pPr>
            <a:r>
              <a:rPr lang="it-IT" sz="1800" dirty="0"/>
              <a:t>Partire da casa con sei matite, dodici penne e ventotto pennarelli, e tornare a casa con in tasca solo una mezza matita mangiucchiata. Che non è neanche tua. Questo, è fare l’insegnante.</a:t>
            </a:r>
          </a:p>
          <a:p>
            <a:pPr marL="0" indent="0">
              <a:buNone/>
            </a:pPr>
            <a:r>
              <a:rPr lang="it-IT" sz="1800" dirty="0"/>
              <a:t>Avere amici che ogni volta che ti vedono, dopo il saluto, ti dicono: “Beato te che non fai un c…”.Questo, è fare l’insegnante.</a:t>
            </a:r>
          </a:p>
        </p:txBody>
      </p:sp>
    </p:spTree>
    <p:extLst>
      <p:ext uri="{BB962C8B-B14F-4D97-AF65-F5344CB8AC3E}">
        <p14:creationId xmlns:p14="http://schemas.microsoft.com/office/powerpoint/2010/main" val="3685308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DE9DD6-0E23-4C96-A4CB-8D91C5F1A11C}"/>
              </a:ext>
            </a:extLst>
          </p:cNvPr>
          <p:cNvSpPr>
            <a:spLocks noGrp="1"/>
          </p:cNvSpPr>
          <p:nvPr>
            <p:ph type="title"/>
          </p:nvPr>
        </p:nvSpPr>
        <p:spPr>
          <a:xfrm>
            <a:off x="1141413" y="618518"/>
            <a:ext cx="9905998" cy="44828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xmlns="" id="{0D9F351C-32DD-4FC2-93DF-DDA9DE11B1EB}"/>
              </a:ext>
            </a:extLst>
          </p:cNvPr>
          <p:cNvSpPr>
            <a:spLocks noGrp="1"/>
          </p:cNvSpPr>
          <p:nvPr>
            <p:ph idx="1"/>
          </p:nvPr>
        </p:nvSpPr>
        <p:spPr>
          <a:xfrm>
            <a:off x="1141412" y="1066799"/>
            <a:ext cx="9905999" cy="4724402"/>
          </a:xfrm>
        </p:spPr>
        <p:txBody>
          <a:bodyPr>
            <a:normAutofit lnSpcReduction="10000"/>
          </a:bodyPr>
          <a:lstStyle/>
          <a:p>
            <a:pPr marL="0" indent="0">
              <a:buNone/>
            </a:pPr>
            <a:r>
              <a:rPr lang="it-IT" sz="1800" dirty="0"/>
              <a:t>Dire una parola, o un’altra, e sapere che ogni volta la scelta potrebbe cambiare la vita di qualcuno. A volte pure la tua. Questo, è fare l’insegnante.</a:t>
            </a:r>
          </a:p>
          <a:p>
            <a:pPr marL="0" indent="0">
              <a:buNone/>
            </a:pPr>
            <a:r>
              <a:rPr lang="it-IT" sz="1800" dirty="0"/>
              <a:t>Ricevere messaggi su </a:t>
            </a:r>
            <a:r>
              <a:rPr lang="it-IT" sz="1800" dirty="0" err="1"/>
              <a:t>whatsapp</a:t>
            </a:r>
            <a:r>
              <a:rPr lang="it-IT" sz="1800" dirty="0"/>
              <a:t> da gente che non senti da mesi e che ti chiede come si scrive una parola, come se ne dice un’altra, o se si può dire “a me mi”. Questo, è fare l’insegnante.</a:t>
            </a:r>
          </a:p>
          <a:p>
            <a:pPr marL="0" indent="0">
              <a:buNone/>
            </a:pPr>
            <a:r>
              <a:rPr lang="it-IT" sz="1800" dirty="0"/>
              <a:t>Asciugare lacrime, tenere mani, ascoltare silenzi. Spendere parti considerevoli del proprio stipendio in tè caldi offerti a studenti arrabbiati, ragazze doloranti, colleghi vicini a una crisi di nervi. Questo, è fare l’insegnante.</a:t>
            </a:r>
          </a:p>
          <a:p>
            <a:pPr marL="0" indent="0">
              <a:buNone/>
            </a:pPr>
            <a:r>
              <a:rPr lang="it-IT" sz="1800" dirty="0"/>
              <a:t>Trovarsi di fronte a figli incazzati con i genitori, genitori incazzati con i figli, e soprattutto a genitori incazzati con te. Questo, è fare l’insegnante.</a:t>
            </a:r>
          </a:p>
          <a:p>
            <a:pPr marL="0" indent="0">
              <a:buNone/>
            </a:pPr>
            <a:r>
              <a:rPr lang="it-IT" sz="1900" dirty="0"/>
              <a:t>Correggere per cinque ore di fila congiuntivi sbagliati, verbi presi a calci, sintassi torturate. E poi, al primo piccolo “Ma però” detto in velocità, subire la gogna eterna. Questo, è fare l’insegnante.</a:t>
            </a:r>
          </a:p>
          <a:p>
            <a:pPr marL="0" indent="0">
              <a:buNone/>
            </a:pPr>
            <a:r>
              <a:rPr lang="it-IT" sz="1900" dirty="0"/>
              <a:t>Inscenare incazzature con tanto di monologhi shakespeariani degni di una candidatura all’Academy Awards. Questo, è fare l’insegnante.</a:t>
            </a:r>
          </a:p>
          <a:p>
            <a:pPr marL="0" indent="0">
              <a:buNone/>
            </a:pPr>
            <a:endParaRPr lang="it-IT" sz="1800" dirty="0"/>
          </a:p>
          <a:p>
            <a:pPr marL="0" indent="0">
              <a:buNone/>
            </a:pPr>
            <a:endParaRPr lang="it-IT" dirty="0"/>
          </a:p>
        </p:txBody>
      </p:sp>
    </p:spTree>
    <p:extLst>
      <p:ext uri="{BB962C8B-B14F-4D97-AF65-F5344CB8AC3E}">
        <p14:creationId xmlns:p14="http://schemas.microsoft.com/office/powerpoint/2010/main" val="226480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DC1BB59-5280-40D2-BFBA-A65432987DD6}"/>
              </a:ext>
            </a:extLst>
          </p:cNvPr>
          <p:cNvSpPr>
            <a:spLocks noGrp="1"/>
          </p:cNvSpPr>
          <p:nvPr>
            <p:ph type="title"/>
          </p:nvPr>
        </p:nvSpPr>
        <p:spPr>
          <a:xfrm>
            <a:off x="1141413" y="618518"/>
            <a:ext cx="9905998" cy="44828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xmlns="" id="{680CC70B-E6F9-4F47-A7E3-A092C8B248F5}"/>
              </a:ext>
            </a:extLst>
          </p:cNvPr>
          <p:cNvSpPr>
            <a:spLocks noGrp="1"/>
          </p:cNvSpPr>
          <p:nvPr>
            <p:ph idx="1"/>
          </p:nvPr>
        </p:nvSpPr>
        <p:spPr>
          <a:xfrm>
            <a:off x="1141412" y="1378857"/>
            <a:ext cx="9905999" cy="4412344"/>
          </a:xfrm>
        </p:spPr>
        <p:txBody>
          <a:bodyPr>
            <a:normAutofit/>
          </a:bodyPr>
          <a:lstStyle/>
          <a:p>
            <a:pPr marL="0" indent="0">
              <a:buNone/>
            </a:pPr>
            <a:r>
              <a:rPr lang="it-IT" sz="1800" dirty="0"/>
              <a:t>Vedere in prima fila storie d’amore strazianti che sbocciano il lunedì e finiscono il venerdì. Questo, è fare l’insegnante.</a:t>
            </a:r>
          </a:p>
          <a:p>
            <a:pPr marL="0" indent="0">
              <a:buNone/>
            </a:pPr>
            <a:r>
              <a:rPr lang="it-IT" sz="1800" dirty="0"/>
              <a:t>Rispondere ogni giorno a tonnellate di domande di ogni genere, dalla riproduzione dei pesci-palla alla possibilità di una invasione aliena sulla Terra, ma soprattutto a una, sempre la stessa, che è: “Posso andare in bagno?”. Questo, è fare l’insegnante.</a:t>
            </a:r>
          </a:p>
          <a:p>
            <a:pPr marL="0" indent="0">
              <a:buNone/>
            </a:pPr>
            <a:r>
              <a:rPr lang="it-IT" sz="1800" dirty="0"/>
              <a:t>Dividere risse, evitare incidenti potenzialmente mortali, rischiare l’infarto dalle due alle trenta volte al giorno.</a:t>
            </a:r>
          </a:p>
          <a:p>
            <a:pPr marL="0" indent="0">
              <a:buNone/>
            </a:pPr>
            <a:r>
              <a:rPr lang="it-IT" sz="1800" dirty="0"/>
              <a:t>Questo e poi tipo un milione di altre cose, è fare l’insegnante. Ed è qualcosa che non farei a cambio con niente al mondo.</a:t>
            </a:r>
          </a:p>
          <a:p>
            <a:pPr marL="0" indent="0">
              <a:buNone/>
            </a:pPr>
            <a:r>
              <a:rPr lang="it-IT" sz="1800" dirty="0"/>
              <a:t>(Sì, lo so che non si dice “qualcosa che non farei a cambio”. Ma mi piace così. Almeno qui, lasciatemelo dire)</a:t>
            </a:r>
          </a:p>
          <a:p>
            <a:pPr marL="0" indent="0">
              <a:buNone/>
            </a:pPr>
            <a:endParaRPr lang="it-IT" dirty="0"/>
          </a:p>
        </p:txBody>
      </p:sp>
    </p:spTree>
    <p:extLst>
      <p:ext uri="{BB962C8B-B14F-4D97-AF65-F5344CB8AC3E}">
        <p14:creationId xmlns:p14="http://schemas.microsoft.com/office/powerpoint/2010/main" val="122739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5D3229-F0A5-4623-ACCF-BB4853B62E27}"/>
              </a:ext>
            </a:extLst>
          </p:cNvPr>
          <p:cNvSpPr>
            <a:spLocks noGrp="1"/>
          </p:cNvSpPr>
          <p:nvPr>
            <p:ph type="title"/>
          </p:nvPr>
        </p:nvSpPr>
        <p:spPr/>
        <p:txBody>
          <a:bodyPr>
            <a:normAutofit/>
          </a:bodyPr>
          <a:lstStyle/>
          <a:p>
            <a:pPr algn="ctr"/>
            <a:r>
              <a:rPr lang="it-IT" sz="4000" dirty="0"/>
              <a:t>Cosa si intende per educazione?</a:t>
            </a:r>
          </a:p>
        </p:txBody>
      </p:sp>
      <p:sp>
        <p:nvSpPr>
          <p:cNvPr id="3" name="Segnaposto contenuto 2">
            <a:extLst>
              <a:ext uri="{FF2B5EF4-FFF2-40B4-BE49-F238E27FC236}">
                <a16:creationId xmlns:a16="http://schemas.microsoft.com/office/drawing/2014/main" xmlns="" id="{8DE57DF1-83B6-4E92-A1F3-69C65BF6FE2B}"/>
              </a:ext>
            </a:extLst>
          </p:cNvPr>
          <p:cNvSpPr>
            <a:spLocks noGrp="1"/>
          </p:cNvSpPr>
          <p:nvPr>
            <p:ph idx="1"/>
          </p:nvPr>
        </p:nvSpPr>
        <p:spPr/>
        <p:txBody>
          <a:bodyPr/>
          <a:lstStyle/>
          <a:p>
            <a:pPr marL="0" indent="0">
              <a:buNone/>
            </a:pPr>
            <a:r>
              <a:rPr lang="it-IT" dirty="0"/>
              <a:t>Deriva dal verbo latino </a:t>
            </a:r>
            <a:r>
              <a:rPr lang="it-IT" i="1" dirty="0" err="1"/>
              <a:t>exducere</a:t>
            </a:r>
            <a:r>
              <a:rPr lang="it-IT" i="1" dirty="0"/>
              <a:t>, </a:t>
            </a:r>
            <a:r>
              <a:rPr lang="it-IT" dirty="0"/>
              <a:t>ovvero «trarre fuori», «tirar fuori».</a:t>
            </a:r>
          </a:p>
          <a:p>
            <a:pPr marL="0" indent="0">
              <a:buNone/>
            </a:pPr>
            <a:endParaRPr lang="it-IT" dirty="0"/>
          </a:p>
          <a:p>
            <a:pPr marL="0" indent="0">
              <a:buNone/>
            </a:pPr>
            <a:r>
              <a:rPr lang="it-IT" dirty="0"/>
              <a:t>«Obiettivo dell’educazione è </a:t>
            </a:r>
            <a:r>
              <a:rPr lang="it-IT" u="sng" dirty="0"/>
              <a:t>aiutare lo sviluppo integrato e totale della personalità nell’intero arco di tutta la vita</a:t>
            </a:r>
            <a:r>
              <a:rPr lang="it-IT" dirty="0"/>
              <a:t> perché tutti possano autorealizzarsi  in maniera compiuta e possano contribuire attivamente alla costruzione di un mondo umano in cui vivere , con i propri simili, in condizioni sempre più soddisfacenti per tutti» </a:t>
            </a:r>
            <a:r>
              <a:rPr lang="it-IT" i="1" dirty="0"/>
              <a:t>Aldo </a:t>
            </a:r>
            <a:r>
              <a:rPr lang="it-IT" i="1" dirty="0" err="1"/>
              <a:t>Fabi</a:t>
            </a:r>
            <a:endParaRPr lang="it-IT" dirty="0"/>
          </a:p>
        </p:txBody>
      </p:sp>
    </p:spTree>
    <p:extLst>
      <p:ext uri="{BB962C8B-B14F-4D97-AF65-F5344CB8AC3E}">
        <p14:creationId xmlns:p14="http://schemas.microsoft.com/office/powerpoint/2010/main" val="3716712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7344B1E6-9518-4E8A-8820-2A655AD1ABE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222521BA-CB27-48FD-8B31-F46E5073A109}"/>
              </a:ext>
            </a:extLst>
          </p:cNvPr>
          <p:cNvSpPr>
            <a:spLocks noGrp="1"/>
          </p:cNvSpPr>
          <p:nvPr>
            <p:ph type="body" sz="half" idx="2"/>
          </p:nvPr>
        </p:nvSpPr>
        <p:spPr/>
        <p:txBody>
          <a:bodyPr/>
          <a:lstStyle/>
          <a:p>
            <a:pPr marL="0" indent="0">
              <a:buNone/>
            </a:pPr>
            <a:r>
              <a:rPr lang="it-IT" sz="2000" dirty="0"/>
              <a:t>“La scuola è l’unica differenza che c’è tra l’uomo e gli animali. Il maestro dà al ragazzo tutto quello che crede, ama, spera. Il ragazzo crescendo ci aggiunge qualche cosa e così l’umanità va avanti” </a:t>
            </a:r>
            <a:r>
              <a:rPr lang="it-IT" sz="2000" i="1" dirty="0"/>
              <a:t>Don Lorenzo Milani</a:t>
            </a:r>
          </a:p>
          <a:p>
            <a:pPr marL="0" indent="0">
              <a:buNone/>
            </a:pPr>
            <a:endParaRPr lang="it-IT" i="1" dirty="0"/>
          </a:p>
          <a:p>
            <a:pPr marL="0" indent="0">
              <a:buNone/>
            </a:pPr>
            <a:endParaRPr lang="it-IT" i="1" dirty="0"/>
          </a:p>
        </p:txBody>
      </p:sp>
      <p:pic>
        <p:nvPicPr>
          <p:cNvPr id="2052" name="Picture 4" descr="Risultati immagini per don milani scuola di barbiana">
            <a:extLst>
              <a:ext uri="{FF2B5EF4-FFF2-40B4-BE49-F238E27FC236}">
                <a16:creationId xmlns:a16="http://schemas.microsoft.com/office/drawing/2014/main" xmlns="" id="{BEAA3449-ADB0-4D77-8923-CA200EF85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016" y="815841"/>
            <a:ext cx="7560527" cy="299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3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EDD2AAB6-81AC-46EA-BB3F-9072C90B4EE8}"/>
              </a:ext>
            </a:extLst>
          </p:cNvPr>
          <p:cNvSpPr>
            <a:spLocks noGrp="1"/>
          </p:cNvSpPr>
          <p:nvPr>
            <p:ph type="title"/>
          </p:nvPr>
        </p:nvSpPr>
        <p:spPr/>
        <p:txBody>
          <a:bodyPr/>
          <a:lstStyle/>
          <a:p>
            <a:endParaRPr lang="it-IT"/>
          </a:p>
        </p:txBody>
      </p:sp>
      <p:sp>
        <p:nvSpPr>
          <p:cNvPr id="7" name="Segnaposto contenuto 6">
            <a:extLst>
              <a:ext uri="{FF2B5EF4-FFF2-40B4-BE49-F238E27FC236}">
                <a16:creationId xmlns:a16="http://schemas.microsoft.com/office/drawing/2014/main" xmlns="" id="{E6CDFFE9-FC6B-45C6-8A3C-6694352093A0}"/>
              </a:ext>
            </a:extLst>
          </p:cNvPr>
          <p:cNvSpPr>
            <a:spLocks noGrp="1"/>
          </p:cNvSpPr>
          <p:nvPr>
            <p:ph idx="1"/>
          </p:nvPr>
        </p:nvSpPr>
        <p:spPr>
          <a:xfrm>
            <a:off x="1141413" y="2249487"/>
            <a:ext cx="4954588" cy="3541714"/>
          </a:xfrm>
        </p:spPr>
        <p:txBody>
          <a:bodyPr/>
          <a:lstStyle/>
          <a:p>
            <a:pPr marL="0" indent="0">
              <a:buNone/>
            </a:pPr>
            <a:r>
              <a:rPr lang="it-IT" dirty="0"/>
              <a:t>“Se v’è per l’umanità una speranza di salvezza e di aiuto, questo aiuto non potrà venire che dal bambino, perché in lui si costruisce l’uomo”</a:t>
            </a:r>
          </a:p>
          <a:p>
            <a:pPr marL="0" indent="0" algn="r">
              <a:buNone/>
            </a:pPr>
            <a:r>
              <a:rPr lang="it-IT" dirty="0"/>
              <a:t>	</a:t>
            </a:r>
            <a:r>
              <a:rPr lang="it-IT" i="1" dirty="0"/>
              <a:t>Maria Montessori</a:t>
            </a:r>
            <a:endParaRPr lang="it-IT" dirty="0"/>
          </a:p>
        </p:txBody>
      </p:sp>
      <p:pic>
        <p:nvPicPr>
          <p:cNvPr id="3074" name="Picture 2" descr="Risultati immagini per maria montessori casa dei bambini">
            <a:extLst>
              <a:ext uri="{FF2B5EF4-FFF2-40B4-BE49-F238E27FC236}">
                <a16:creationId xmlns:a16="http://schemas.microsoft.com/office/drawing/2014/main" xmlns="" id="{EC7F2C76-A1A2-4DB3-A3DB-50CC7EE0F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345" y="2476500"/>
            <a:ext cx="4006939" cy="319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5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0BB2ED-E48A-4AEB-8D2B-8CAFA8CADB45}"/>
              </a:ext>
            </a:extLst>
          </p:cNvPr>
          <p:cNvSpPr>
            <a:spLocks noGrp="1"/>
          </p:cNvSpPr>
          <p:nvPr>
            <p:ph type="title"/>
          </p:nvPr>
        </p:nvSpPr>
        <p:spPr/>
        <p:txBody>
          <a:bodyPr>
            <a:normAutofit/>
          </a:bodyPr>
          <a:lstStyle/>
          <a:p>
            <a:pPr algn="ctr"/>
            <a:r>
              <a:rPr lang="it-IT" sz="4000" dirty="0"/>
              <a:t>Quale educazione?</a:t>
            </a:r>
          </a:p>
        </p:txBody>
      </p:sp>
      <p:sp>
        <p:nvSpPr>
          <p:cNvPr id="3" name="Segnaposto contenuto 2">
            <a:extLst>
              <a:ext uri="{FF2B5EF4-FFF2-40B4-BE49-F238E27FC236}">
                <a16:creationId xmlns:a16="http://schemas.microsoft.com/office/drawing/2014/main" xmlns="" id="{AABB91A3-ECF2-4566-BBCA-F37C7C2815F0}"/>
              </a:ext>
            </a:extLst>
          </p:cNvPr>
          <p:cNvSpPr>
            <a:spLocks noGrp="1"/>
          </p:cNvSpPr>
          <p:nvPr>
            <p:ph idx="1"/>
          </p:nvPr>
        </p:nvSpPr>
        <p:spPr/>
        <p:txBody>
          <a:bodyPr>
            <a:normAutofit fontScale="92500" lnSpcReduction="20000"/>
          </a:bodyPr>
          <a:lstStyle/>
          <a:p>
            <a:r>
              <a:rPr lang="it-IT" dirty="0"/>
              <a:t>Educazione qualitativa</a:t>
            </a:r>
          </a:p>
          <a:p>
            <a:r>
              <a:rPr lang="it-IT" dirty="0"/>
              <a:t>Educazione clinica (dal greco </a:t>
            </a:r>
            <a:r>
              <a:rPr lang="it-IT" i="1" dirty="0" err="1"/>
              <a:t>klinike</a:t>
            </a:r>
            <a:r>
              <a:rPr lang="it-IT" i="1" dirty="0"/>
              <a:t>)</a:t>
            </a:r>
          </a:p>
          <a:p>
            <a:r>
              <a:rPr lang="it-IT" dirty="0"/>
              <a:t>OGGETTO e SOGGETTO DELL’EDUCAZIONE: l’UOMO nella sua individuale complessità (presa in carico globale). Spostamento del focus dall’impianto culturale ai PROCESSI FORMATIVI, ovvero allo SVILUPPO DELLA PERSONALITÀ </a:t>
            </a:r>
          </a:p>
          <a:p>
            <a:r>
              <a:rPr lang="it-IT" dirty="0"/>
              <a:t>Competenze da promuovere: </a:t>
            </a:r>
          </a:p>
          <a:p>
            <a:pPr marL="0" indent="0">
              <a:buNone/>
            </a:pPr>
            <a:r>
              <a:rPr lang="it-IT" dirty="0"/>
              <a:t>	</a:t>
            </a:r>
            <a:r>
              <a:rPr lang="it-IT" dirty="0">
                <a:sym typeface="Wingdings" panose="05000000000000000000" pitchFamily="2" charset="2"/>
              </a:rPr>
              <a:t> COMPETENZE CULTURALI (dimensione sapienziale)</a:t>
            </a:r>
          </a:p>
          <a:p>
            <a:pPr marL="0" indent="0">
              <a:buNone/>
            </a:pPr>
            <a:r>
              <a:rPr lang="it-IT" dirty="0">
                <a:sym typeface="Wingdings" panose="05000000000000000000" pitchFamily="2" charset="2"/>
              </a:rPr>
              <a:t>	 COMPETENZE FUNZIONALI</a:t>
            </a:r>
            <a:endParaRPr lang="it-IT" dirty="0"/>
          </a:p>
        </p:txBody>
      </p:sp>
    </p:spTree>
    <p:extLst>
      <p:ext uri="{BB962C8B-B14F-4D97-AF65-F5344CB8AC3E}">
        <p14:creationId xmlns:p14="http://schemas.microsoft.com/office/powerpoint/2010/main" val="362188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79764CEA-DFF8-4707-8A92-3CAE0F96D7D0}"/>
              </a:ext>
            </a:extLst>
          </p:cNvPr>
          <p:cNvSpPr>
            <a:spLocks noGrp="1"/>
          </p:cNvSpPr>
          <p:nvPr>
            <p:ph type="title"/>
          </p:nvPr>
        </p:nvSpPr>
        <p:spPr>
          <a:xfrm>
            <a:off x="2057401" y="1188037"/>
            <a:ext cx="6554867" cy="4831764"/>
          </a:xfrm>
        </p:spPr>
        <p:txBody>
          <a:bodyPr>
            <a:normAutofit fontScale="90000"/>
          </a:bodyPr>
          <a:lstStyle/>
          <a:p>
            <a:pPr>
              <a:lnSpc>
                <a:spcPct val="200000"/>
              </a:lnSpc>
            </a:pP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p:txBody>
      </p:sp>
      <p:sp>
        <p:nvSpPr>
          <p:cNvPr id="4" name="Segnaposto contenuto 3">
            <a:extLst>
              <a:ext uri="{FF2B5EF4-FFF2-40B4-BE49-F238E27FC236}">
                <a16:creationId xmlns:a16="http://schemas.microsoft.com/office/drawing/2014/main" xmlns="" id="{8673547E-6E9D-469E-85BA-E6B7FA9891F7}"/>
              </a:ext>
            </a:extLst>
          </p:cNvPr>
          <p:cNvSpPr>
            <a:spLocks noGrp="1"/>
          </p:cNvSpPr>
          <p:nvPr>
            <p:ph idx="1"/>
          </p:nvPr>
        </p:nvSpPr>
        <p:spPr>
          <a:xfrm>
            <a:off x="2057401" y="533400"/>
            <a:ext cx="6554867" cy="486914"/>
          </a:xfrm>
        </p:spPr>
        <p:txBody>
          <a:bodyPr>
            <a:normAutofit lnSpcReduction="10000"/>
          </a:bodyPr>
          <a:lstStyle/>
          <a:p>
            <a:endParaRPr lang="it-IT" dirty="0"/>
          </a:p>
        </p:txBody>
      </p:sp>
      <p:sp>
        <p:nvSpPr>
          <p:cNvPr id="5" name="Esplosione: 8 punte 4">
            <a:extLst>
              <a:ext uri="{FF2B5EF4-FFF2-40B4-BE49-F238E27FC236}">
                <a16:creationId xmlns:a16="http://schemas.microsoft.com/office/drawing/2014/main" xmlns="" id="{EFF5AF1C-F65D-4526-909F-1EA2F1C4DE54}"/>
              </a:ext>
            </a:extLst>
          </p:cNvPr>
          <p:cNvSpPr/>
          <p:nvPr/>
        </p:nvSpPr>
        <p:spPr>
          <a:xfrm>
            <a:off x="2057400" y="838199"/>
            <a:ext cx="4596123" cy="2935564"/>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31" dirty="0"/>
              <a:t>Cosa significa didattica?</a:t>
            </a:r>
          </a:p>
        </p:txBody>
      </p:sp>
      <p:sp>
        <p:nvSpPr>
          <p:cNvPr id="6" name="Esplosione: 8 punte 5">
            <a:extLst>
              <a:ext uri="{FF2B5EF4-FFF2-40B4-BE49-F238E27FC236}">
                <a16:creationId xmlns:a16="http://schemas.microsoft.com/office/drawing/2014/main" xmlns="" id="{96DC0EC1-D6E6-41A1-B654-036E66D3F238}"/>
              </a:ext>
            </a:extLst>
          </p:cNvPr>
          <p:cNvSpPr/>
          <p:nvPr/>
        </p:nvSpPr>
        <p:spPr>
          <a:xfrm>
            <a:off x="5397880" y="3550132"/>
            <a:ext cx="4596122" cy="263739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50" dirty="0"/>
              <a:t>Cosa significa educazione/</a:t>
            </a:r>
          </a:p>
          <a:p>
            <a:pPr algn="ctr"/>
            <a:r>
              <a:rPr lang="it-IT" sz="2250" dirty="0"/>
              <a:t>educazioni?</a:t>
            </a:r>
          </a:p>
        </p:txBody>
      </p:sp>
    </p:spTree>
    <p:extLst>
      <p:ext uri="{BB962C8B-B14F-4D97-AF65-F5344CB8AC3E}">
        <p14:creationId xmlns:p14="http://schemas.microsoft.com/office/powerpoint/2010/main" val="23971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9DD00BE-B221-4A1C-8784-62D038637E74}"/>
              </a:ext>
            </a:extLst>
          </p:cNvPr>
          <p:cNvSpPr>
            <a:spLocks noGrp="1"/>
          </p:cNvSpPr>
          <p:nvPr>
            <p:ph type="title"/>
          </p:nvPr>
        </p:nvSpPr>
        <p:spPr/>
        <p:txBody>
          <a:bodyPr/>
          <a:lstStyle/>
          <a:p>
            <a:r>
              <a:rPr lang="it-IT" u="sng" dirty="0"/>
              <a:t>AZIONE EDUCATIVA </a:t>
            </a:r>
            <a:r>
              <a:rPr lang="it-IT" dirty="0"/>
              <a:t>COME </a:t>
            </a:r>
            <a:r>
              <a:rPr lang="it-IT" u="sng" dirty="0"/>
              <a:t>AIUTO ALLO SVILUPPO</a:t>
            </a:r>
          </a:p>
        </p:txBody>
      </p:sp>
      <p:sp>
        <p:nvSpPr>
          <p:cNvPr id="3" name="Segnaposto contenuto 2">
            <a:extLst>
              <a:ext uri="{FF2B5EF4-FFF2-40B4-BE49-F238E27FC236}">
                <a16:creationId xmlns:a16="http://schemas.microsoft.com/office/drawing/2014/main" xmlns="" id="{AF794732-DA7D-4A5E-955F-B61509E78C59}"/>
              </a:ext>
            </a:extLst>
          </p:cNvPr>
          <p:cNvSpPr>
            <a:spLocks noGrp="1"/>
          </p:cNvSpPr>
          <p:nvPr>
            <p:ph idx="1"/>
          </p:nvPr>
        </p:nvSpPr>
        <p:spPr/>
        <p:txBody>
          <a:bodyPr/>
          <a:lstStyle/>
          <a:p>
            <a:pPr marL="0" indent="0">
              <a:buNone/>
            </a:pPr>
            <a:r>
              <a:rPr lang="it-IT" dirty="0"/>
              <a:t>				FORMAZIONE</a:t>
            </a:r>
          </a:p>
          <a:p>
            <a:pPr marL="0" indent="0">
              <a:buNone/>
            </a:pPr>
            <a:r>
              <a:rPr lang="it-IT" dirty="0"/>
              <a:t>    SVILUPPO    				               EDUCAZIONE </a:t>
            </a:r>
          </a:p>
          <a:p>
            <a:pPr marL="0" indent="0">
              <a:buNone/>
            </a:pPr>
            <a:r>
              <a:rPr lang="it-IT" dirty="0"/>
              <a:t>(MATURAZIONE + AMBIENTE)              (INTERVENTO DIRETTO + INDIRETTO)</a:t>
            </a:r>
          </a:p>
          <a:p>
            <a:pPr marL="0" indent="0">
              <a:buNone/>
            </a:pPr>
            <a:endParaRPr lang="it-IT" dirty="0"/>
          </a:p>
          <a:p>
            <a:pPr marL="0" indent="0">
              <a:buNone/>
            </a:pPr>
            <a:r>
              <a:rPr lang="it-IT" dirty="0"/>
              <a:t>L’</a:t>
            </a:r>
            <a:r>
              <a:rPr lang="it-IT" u="sng" dirty="0"/>
              <a:t>AIUTO</a:t>
            </a:r>
            <a:r>
              <a:rPr lang="it-IT" dirty="0"/>
              <a:t>:  funzione di PREVENZIONE, ASSISTENZA, ORIENTAMENTO, GUIDA (</a:t>
            </a:r>
            <a:r>
              <a:rPr lang="it-IT" dirty="0" err="1"/>
              <a:t>Bildung</a:t>
            </a:r>
            <a:r>
              <a:rPr lang="it-IT" dirty="0"/>
              <a:t> di </a:t>
            </a:r>
            <a:r>
              <a:rPr lang="it-IT" dirty="0" err="1"/>
              <a:t>Gadamer</a:t>
            </a:r>
            <a:r>
              <a:rPr lang="it-IT" dirty="0"/>
              <a:t>)</a:t>
            </a:r>
          </a:p>
          <a:p>
            <a:pPr marL="0" indent="0">
              <a:buNone/>
            </a:pPr>
            <a:endParaRPr lang="it-IT" dirty="0"/>
          </a:p>
        </p:txBody>
      </p:sp>
      <p:cxnSp>
        <p:nvCxnSpPr>
          <p:cNvPr id="5" name="Connettore 2 4">
            <a:extLst>
              <a:ext uri="{FF2B5EF4-FFF2-40B4-BE49-F238E27FC236}">
                <a16:creationId xmlns:a16="http://schemas.microsoft.com/office/drawing/2014/main" xmlns="" id="{930170DE-B6F3-4B21-9D20-73EE7D4A12BC}"/>
              </a:ext>
            </a:extLst>
          </p:cNvPr>
          <p:cNvCxnSpPr/>
          <p:nvPr/>
        </p:nvCxnSpPr>
        <p:spPr>
          <a:xfrm flipH="1">
            <a:off x="3277772" y="2686929"/>
            <a:ext cx="1969477" cy="1547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xmlns="" id="{596A928F-8FBD-45E6-A604-C6703E50F65F}"/>
              </a:ext>
            </a:extLst>
          </p:cNvPr>
          <p:cNvCxnSpPr/>
          <p:nvPr/>
        </p:nvCxnSpPr>
        <p:spPr>
          <a:xfrm>
            <a:off x="6302326" y="2686929"/>
            <a:ext cx="1547446" cy="211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4817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1D370C0E-7676-40C4-8812-AE120BBC1D56}"/>
              </a:ext>
            </a:extLst>
          </p:cNvPr>
          <p:cNvSpPr>
            <a:spLocks noGrp="1"/>
          </p:cNvSpPr>
          <p:nvPr>
            <p:ph type="title"/>
          </p:nvPr>
        </p:nvSpPr>
        <p:spPr/>
        <p:txBody>
          <a:bodyPr>
            <a:normAutofit/>
          </a:bodyPr>
          <a:lstStyle/>
          <a:p>
            <a:pPr algn="ctr"/>
            <a:r>
              <a:rPr lang="it-IT" sz="4000" dirty="0"/>
              <a:t>educazione</a:t>
            </a:r>
          </a:p>
        </p:txBody>
      </p:sp>
      <p:sp>
        <p:nvSpPr>
          <p:cNvPr id="5" name="Segnaposto contenuto 4">
            <a:extLst>
              <a:ext uri="{FF2B5EF4-FFF2-40B4-BE49-F238E27FC236}">
                <a16:creationId xmlns:a16="http://schemas.microsoft.com/office/drawing/2014/main" xmlns="" id="{AEF4159E-A634-43B2-B3C7-14544FEAEA10}"/>
              </a:ext>
            </a:extLst>
          </p:cNvPr>
          <p:cNvSpPr>
            <a:spLocks noGrp="1"/>
          </p:cNvSpPr>
          <p:nvPr>
            <p:ph sz="half" idx="1"/>
          </p:nvPr>
        </p:nvSpPr>
        <p:spPr/>
        <p:txBody>
          <a:bodyPr/>
          <a:lstStyle/>
          <a:p>
            <a:pPr marL="0" indent="0" algn="ctr">
              <a:buNone/>
            </a:pPr>
            <a:r>
              <a:rPr lang="it-IT" dirty="0"/>
              <a:t>DIRETTA</a:t>
            </a:r>
          </a:p>
          <a:p>
            <a:pPr marL="0" indent="0" algn="ctr">
              <a:buNone/>
            </a:pPr>
            <a:endParaRPr lang="it-IT" dirty="0"/>
          </a:p>
          <a:p>
            <a:pPr marL="0" indent="0" algn="ctr">
              <a:buNone/>
            </a:pPr>
            <a:r>
              <a:rPr lang="it-IT" dirty="0"/>
              <a:t>CURRICOLO ESPLICITO</a:t>
            </a:r>
          </a:p>
        </p:txBody>
      </p:sp>
      <p:sp>
        <p:nvSpPr>
          <p:cNvPr id="6" name="Segnaposto contenuto 5">
            <a:extLst>
              <a:ext uri="{FF2B5EF4-FFF2-40B4-BE49-F238E27FC236}">
                <a16:creationId xmlns:a16="http://schemas.microsoft.com/office/drawing/2014/main" xmlns="" id="{8D372CE9-9A22-4641-BAC0-73B712C5E174}"/>
              </a:ext>
            </a:extLst>
          </p:cNvPr>
          <p:cNvSpPr>
            <a:spLocks noGrp="1"/>
          </p:cNvSpPr>
          <p:nvPr>
            <p:ph sz="half" idx="2"/>
          </p:nvPr>
        </p:nvSpPr>
        <p:spPr/>
        <p:txBody>
          <a:bodyPr/>
          <a:lstStyle/>
          <a:p>
            <a:pPr marL="0" indent="0" algn="ctr">
              <a:buNone/>
            </a:pPr>
            <a:r>
              <a:rPr lang="it-IT" dirty="0"/>
              <a:t>INDIRETTA</a:t>
            </a:r>
          </a:p>
          <a:p>
            <a:pPr marL="0" indent="0" algn="ctr">
              <a:buNone/>
            </a:pPr>
            <a:endParaRPr lang="it-IT" dirty="0"/>
          </a:p>
          <a:p>
            <a:pPr marL="0" indent="0" algn="ctr">
              <a:buNone/>
            </a:pPr>
            <a:r>
              <a:rPr lang="it-IT" dirty="0"/>
              <a:t>CURRICOLO IMPLICITO</a:t>
            </a:r>
          </a:p>
        </p:txBody>
      </p:sp>
    </p:spTree>
    <p:extLst>
      <p:ext uri="{BB962C8B-B14F-4D97-AF65-F5344CB8AC3E}">
        <p14:creationId xmlns:p14="http://schemas.microsoft.com/office/powerpoint/2010/main" val="4033808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C46D3B1E-3BBB-486B-B5E3-D2B84A6B0FE1}"/>
              </a:ext>
            </a:extLst>
          </p:cNvPr>
          <p:cNvSpPr>
            <a:spLocks noGrp="1"/>
          </p:cNvSpPr>
          <p:nvPr>
            <p:ph type="title"/>
          </p:nvPr>
        </p:nvSpPr>
        <p:spPr>
          <a:xfrm>
            <a:off x="1141413" y="618518"/>
            <a:ext cx="9905998" cy="661642"/>
          </a:xfrm>
        </p:spPr>
        <p:txBody>
          <a:bodyPr/>
          <a:lstStyle/>
          <a:p>
            <a:endParaRPr lang="it-IT" dirty="0"/>
          </a:p>
        </p:txBody>
      </p:sp>
      <p:sp>
        <p:nvSpPr>
          <p:cNvPr id="6" name="Segnaposto contenuto 5">
            <a:extLst>
              <a:ext uri="{FF2B5EF4-FFF2-40B4-BE49-F238E27FC236}">
                <a16:creationId xmlns:a16="http://schemas.microsoft.com/office/drawing/2014/main" xmlns="" id="{FADA8486-CCB2-4405-BD93-A5DEE5F7172A}"/>
              </a:ext>
            </a:extLst>
          </p:cNvPr>
          <p:cNvSpPr>
            <a:spLocks noGrp="1"/>
          </p:cNvSpPr>
          <p:nvPr>
            <p:ph idx="1"/>
          </p:nvPr>
        </p:nvSpPr>
        <p:spPr>
          <a:xfrm>
            <a:off x="1141412" y="1406769"/>
            <a:ext cx="9905999" cy="4384432"/>
          </a:xfrm>
        </p:spPr>
        <p:txBody>
          <a:bodyPr/>
          <a:lstStyle/>
          <a:p>
            <a:pPr marL="0" indent="0">
              <a:buNone/>
            </a:pPr>
            <a:r>
              <a:rPr lang="it-IT" dirty="0"/>
              <a:t>EDUCAZIONE = l’aiuto intenzionale, clinico e scientificamente orientato, recato ai processi evolutivi di ciascun individuo, in relazione ai suoi </a:t>
            </a:r>
            <a:r>
              <a:rPr lang="it-IT" u="sng" dirty="0"/>
              <a:t>bisogni </a:t>
            </a:r>
            <a:r>
              <a:rPr lang="it-IT" u="sng" dirty="0" err="1"/>
              <a:t>soggettuali</a:t>
            </a:r>
            <a:r>
              <a:rPr lang="it-IT" u="sng" dirty="0"/>
              <a:t>.</a:t>
            </a:r>
          </a:p>
          <a:p>
            <a:pPr marL="0" indent="0">
              <a:buNone/>
            </a:pPr>
            <a:endParaRPr lang="it-IT" u="sng" dirty="0"/>
          </a:p>
          <a:p>
            <a:pPr marL="0" indent="0">
              <a:buNone/>
            </a:pPr>
            <a:r>
              <a:rPr lang="it-IT" u="sng" dirty="0"/>
              <a:t>EDUCATORE: </a:t>
            </a:r>
            <a:r>
              <a:rPr lang="it-IT" dirty="0"/>
              <a:t>tutore del soggetto in educazione</a:t>
            </a:r>
          </a:p>
          <a:p>
            <a:pPr marL="0" indent="0">
              <a:buNone/>
            </a:pPr>
            <a:endParaRPr lang="it-IT" u="sng" dirty="0"/>
          </a:p>
          <a:p>
            <a:pPr marL="0" indent="0">
              <a:buNone/>
            </a:pPr>
            <a:r>
              <a:rPr lang="it-IT" dirty="0"/>
              <a:t>EDUCAZIONE SCOLASTICA : A CIASCUNO UNO STILE COGNITIVO INDIVIDUALE</a:t>
            </a:r>
          </a:p>
        </p:txBody>
      </p:sp>
    </p:spTree>
    <p:extLst>
      <p:ext uri="{BB962C8B-B14F-4D97-AF65-F5344CB8AC3E}">
        <p14:creationId xmlns:p14="http://schemas.microsoft.com/office/powerpoint/2010/main" val="176510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ED2088-D2A8-40F1-B8D1-1E8B87DC170E}"/>
              </a:ext>
            </a:extLst>
          </p:cNvPr>
          <p:cNvSpPr>
            <a:spLocks noGrp="1"/>
          </p:cNvSpPr>
          <p:nvPr>
            <p:ph type="title"/>
          </p:nvPr>
        </p:nvSpPr>
        <p:spPr>
          <a:xfrm>
            <a:off x="1141413" y="618518"/>
            <a:ext cx="9905998" cy="928928"/>
          </a:xfrm>
        </p:spPr>
        <p:txBody>
          <a:bodyPr>
            <a:normAutofit fontScale="90000"/>
          </a:bodyPr>
          <a:lstStyle/>
          <a:p>
            <a:r>
              <a:rPr lang="it-IT" dirty="0"/>
              <a:t>La teoria delle intelligenze multiple di </a:t>
            </a:r>
            <a:r>
              <a:rPr lang="it-IT" dirty="0" err="1"/>
              <a:t>gardner</a:t>
            </a:r>
            <a:endParaRPr lang="it-IT" dirty="0"/>
          </a:p>
        </p:txBody>
      </p:sp>
      <p:sp>
        <p:nvSpPr>
          <p:cNvPr id="3" name="Segnaposto contenuto 2">
            <a:extLst>
              <a:ext uri="{FF2B5EF4-FFF2-40B4-BE49-F238E27FC236}">
                <a16:creationId xmlns:a16="http://schemas.microsoft.com/office/drawing/2014/main" xmlns="" id="{15829003-2AB5-45E5-993D-EDA59986A410}"/>
              </a:ext>
            </a:extLst>
          </p:cNvPr>
          <p:cNvSpPr>
            <a:spLocks noGrp="1"/>
          </p:cNvSpPr>
          <p:nvPr>
            <p:ph idx="1"/>
          </p:nvPr>
        </p:nvSpPr>
        <p:spPr>
          <a:xfrm>
            <a:off x="1141412" y="1702191"/>
            <a:ext cx="9905999" cy="4089010"/>
          </a:xfrm>
        </p:spPr>
        <p:txBody>
          <a:bodyPr>
            <a:normAutofit fontScale="62500" lnSpcReduction="20000"/>
          </a:bodyPr>
          <a:lstStyle/>
          <a:p>
            <a:r>
              <a:rPr lang="it-IT" dirty="0"/>
              <a:t>Ogni individuo presenta uno stile cognitivo unico ed irripetibile, risultato dalle combinazioni e dalle interdipendenze esistenti tra forme e gradi delle intelligenze possedute;</a:t>
            </a:r>
          </a:p>
          <a:p>
            <a:r>
              <a:rPr lang="it-IT" dirty="0"/>
              <a:t>«Tutti gli esseri umani (…) sviluppano, in maniera maggiore o minore, almeno sette forme di intelligenza»:</a:t>
            </a:r>
          </a:p>
          <a:p>
            <a:pPr marL="0" indent="0">
              <a:buNone/>
            </a:pPr>
            <a:r>
              <a:rPr lang="it-IT" b="1" dirty="0">
                <a:sym typeface="Wingdings" panose="05000000000000000000" pitchFamily="2" charset="2"/>
              </a:rPr>
              <a:t> </a:t>
            </a:r>
            <a:r>
              <a:rPr lang="it-IT" b="1" dirty="0"/>
              <a:t>Intelligenza</a:t>
            </a:r>
            <a:r>
              <a:rPr lang="it-IT" dirty="0"/>
              <a:t> linguistico/verbale.</a:t>
            </a:r>
          </a:p>
          <a:p>
            <a:pPr marL="0" indent="0">
              <a:buNone/>
            </a:pPr>
            <a:r>
              <a:rPr lang="it-IT" b="1" dirty="0">
                <a:sym typeface="Wingdings" panose="05000000000000000000" pitchFamily="2" charset="2"/>
              </a:rPr>
              <a:t> </a:t>
            </a:r>
            <a:r>
              <a:rPr lang="it-IT" b="1" dirty="0"/>
              <a:t>Intelligenza</a:t>
            </a:r>
            <a:r>
              <a:rPr lang="it-IT" dirty="0"/>
              <a:t> visivo/spaziale.</a:t>
            </a:r>
          </a:p>
          <a:p>
            <a:pPr marL="0" indent="0">
              <a:buNone/>
            </a:pPr>
            <a:r>
              <a:rPr lang="it-IT" b="1" dirty="0">
                <a:sym typeface="Wingdings" panose="05000000000000000000" pitchFamily="2" charset="2"/>
              </a:rPr>
              <a:t> </a:t>
            </a:r>
            <a:r>
              <a:rPr lang="it-IT" b="1" dirty="0"/>
              <a:t>Intelligenza</a:t>
            </a:r>
            <a:r>
              <a:rPr lang="it-IT" dirty="0"/>
              <a:t> musicale.</a:t>
            </a:r>
          </a:p>
          <a:p>
            <a:pPr marL="0" indent="0">
              <a:buNone/>
            </a:pPr>
            <a:r>
              <a:rPr lang="it-IT" b="1" dirty="0">
                <a:sym typeface="Wingdings" panose="05000000000000000000" pitchFamily="2" charset="2"/>
              </a:rPr>
              <a:t> </a:t>
            </a:r>
            <a:r>
              <a:rPr lang="it-IT" b="1" dirty="0"/>
              <a:t>Intelligenza</a:t>
            </a:r>
            <a:r>
              <a:rPr lang="it-IT" dirty="0"/>
              <a:t> intrapersonale.</a:t>
            </a:r>
          </a:p>
          <a:p>
            <a:pPr marL="0" indent="0">
              <a:buNone/>
            </a:pPr>
            <a:r>
              <a:rPr lang="it-IT" b="1" dirty="0">
                <a:sym typeface="Wingdings" panose="05000000000000000000" pitchFamily="2" charset="2"/>
              </a:rPr>
              <a:t> </a:t>
            </a:r>
            <a:r>
              <a:rPr lang="it-IT" b="1" dirty="0"/>
              <a:t>Intelligenza</a:t>
            </a:r>
            <a:r>
              <a:rPr lang="it-IT" dirty="0"/>
              <a:t> interpersonale.</a:t>
            </a:r>
          </a:p>
          <a:p>
            <a:pPr marL="0" indent="0">
              <a:buNone/>
            </a:pPr>
            <a:r>
              <a:rPr lang="it-IT" b="1" dirty="0">
                <a:sym typeface="Wingdings" panose="05000000000000000000" pitchFamily="2" charset="2"/>
              </a:rPr>
              <a:t> </a:t>
            </a:r>
            <a:r>
              <a:rPr lang="it-IT" b="1" dirty="0"/>
              <a:t>Intelligenza</a:t>
            </a:r>
            <a:r>
              <a:rPr lang="it-IT" dirty="0"/>
              <a:t> cinestesica.</a:t>
            </a:r>
          </a:p>
          <a:p>
            <a:pPr marL="0" indent="0">
              <a:buNone/>
            </a:pPr>
            <a:r>
              <a:rPr lang="it-IT" b="1" dirty="0">
                <a:sym typeface="Wingdings" panose="05000000000000000000" pitchFamily="2" charset="2"/>
              </a:rPr>
              <a:t> </a:t>
            </a:r>
            <a:r>
              <a:rPr lang="it-IT" b="1" dirty="0"/>
              <a:t>Intelligenza</a:t>
            </a:r>
            <a:r>
              <a:rPr lang="it-IT" dirty="0"/>
              <a:t> logico-matematica.</a:t>
            </a:r>
          </a:p>
          <a:p>
            <a:r>
              <a:rPr lang="it-IT" dirty="0"/>
              <a:t>Ad ogni intelligenza corrisponde una forma particolare di creatività che supera le conoscenze acquisite e sviluppa capacità e abilità diversificate (PENSIERO DIVERGENTE).</a:t>
            </a:r>
          </a:p>
        </p:txBody>
      </p:sp>
    </p:spTree>
    <p:extLst>
      <p:ext uri="{BB962C8B-B14F-4D97-AF65-F5344CB8AC3E}">
        <p14:creationId xmlns:p14="http://schemas.microsoft.com/office/powerpoint/2010/main" val="607451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BBB245-3F7E-48DD-9E67-19107063AA22}"/>
              </a:ext>
            </a:extLst>
          </p:cNvPr>
          <p:cNvSpPr>
            <a:spLocks noGrp="1"/>
          </p:cNvSpPr>
          <p:nvPr>
            <p:ph type="title"/>
          </p:nvPr>
        </p:nvSpPr>
        <p:spPr/>
        <p:txBody>
          <a:bodyPr/>
          <a:lstStyle/>
          <a:p>
            <a:r>
              <a:rPr lang="it-IT" dirty="0"/>
              <a:t>L’INTELLIGENZA EMOTIVA di </a:t>
            </a:r>
            <a:r>
              <a:rPr lang="it-IT" dirty="0" err="1"/>
              <a:t>Goleman</a:t>
            </a:r>
            <a:endParaRPr lang="it-IT" dirty="0"/>
          </a:p>
        </p:txBody>
      </p:sp>
      <p:sp>
        <p:nvSpPr>
          <p:cNvPr id="3" name="Segnaposto contenuto 2">
            <a:extLst>
              <a:ext uri="{FF2B5EF4-FFF2-40B4-BE49-F238E27FC236}">
                <a16:creationId xmlns:a16="http://schemas.microsoft.com/office/drawing/2014/main" xmlns="" id="{090A26C8-BF2C-4652-B2DB-399286204C09}"/>
              </a:ext>
            </a:extLst>
          </p:cNvPr>
          <p:cNvSpPr>
            <a:spLocks noGrp="1"/>
          </p:cNvSpPr>
          <p:nvPr>
            <p:ph idx="1"/>
          </p:nvPr>
        </p:nvSpPr>
        <p:spPr/>
        <p:txBody>
          <a:bodyPr>
            <a:normAutofit fontScale="85000" lnSpcReduction="10000"/>
          </a:bodyPr>
          <a:lstStyle/>
          <a:p>
            <a:r>
              <a:rPr lang="it-IT" dirty="0"/>
              <a:t>Le emozioni hanno un ruolo importante nell’orientare i comportamenti e nella costruzione dell’identità dei soggetti;</a:t>
            </a:r>
          </a:p>
          <a:p>
            <a:r>
              <a:rPr lang="it-IT" dirty="0"/>
              <a:t>Le emozioni influenzano anche i processi di apprendimento e le prestazioni;</a:t>
            </a:r>
          </a:p>
          <a:p>
            <a:r>
              <a:rPr lang="it-IT" dirty="0"/>
              <a:t>L’empatia, la capacità di riconoscere e interpretare le reazioni emotive e i sentimenti altrui sono capacità da sviluppare nei soggetti perché regolano la comunicazione e la relazione.</a:t>
            </a:r>
          </a:p>
          <a:p>
            <a:r>
              <a:rPr lang="it-IT" dirty="0"/>
              <a:t>L’ E. I. è un tipo diverso di intelligenza che si affianca alle capacità della logica;</a:t>
            </a:r>
          </a:p>
          <a:p>
            <a:r>
              <a:rPr lang="it-IT" dirty="0"/>
              <a:t>Nell’organizzazione della lezione, l’attenzione alla dimensione emotiva e affettiva del bambino è determinante.</a:t>
            </a:r>
          </a:p>
        </p:txBody>
      </p:sp>
    </p:spTree>
    <p:extLst>
      <p:ext uri="{BB962C8B-B14F-4D97-AF65-F5344CB8AC3E}">
        <p14:creationId xmlns:p14="http://schemas.microsoft.com/office/powerpoint/2010/main" val="2681427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27E1DDE-560A-485B-9DEB-441F929B5A80}"/>
              </a:ext>
            </a:extLst>
          </p:cNvPr>
          <p:cNvSpPr>
            <a:spLocks noGrp="1"/>
          </p:cNvSpPr>
          <p:nvPr>
            <p:ph type="title"/>
          </p:nvPr>
        </p:nvSpPr>
        <p:spPr/>
        <p:txBody>
          <a:bodyPr/>
          <a:lstStyle/>
          <a:p>
            <a:r>
              <a:rPr lang="it-IT" dirty="0"/>
              <a:t>Formare la dimensione individuale</a:t>
            </a:r>
          </a:p>
        </p:txBody>
      </p:sp>
      <p:sp>
        <p:nvSpPr>
          <p:cNvPr id="3" name="Segnaposto contenuto 2">
            <a:extLst>
              <a:ext uri="{FF2B5EF4-FFF2-40B4-BE49-F238E27FC236}">
                <a16:creationId xmlns:a16="http://schemas.microsoft.com/office/drawing/2014/main" xmlns="" id="{63A03B32-5657-42C9-976E-3D3660F2C0B9}"/>
              </a:ext>
            </a:extLst>
          </p:cNvPr>
          <p:cNvSpPr>
            <a:spLocks noGrp="1"/>
          </p:cNvSpPr>
          <p:nvPr>
            <p:ph idx="1"/>
          </p:nvPr>
        </p:nvSpPr>
        <p:spPr/>
        <p:txBody>
          <a:bodyPr>
            <a:normAutofit lnSpcReduction="10000"/>
          </a:bodyPr>
          <a:lstStyle/>
          <a:p>
            <a:r>
              <a:rPr lang="it-IT" dirty="0"/>
              <a:t>L’interlocutore primario dell’atto educativo è L’ESSERE UMANO COME INDIVIDUO</a:t>
            </a:r>
          </a:p>
          <a:p>
            <a:r>
              <a:rPr lang="it-IT" dirty="0"/>
              <a:t>DIVERSITÀ come INDIVIDUALITÀ</a:t>
            </a:r>
          </a:p>
          <a:p>
            <a:r>
              <a:rPr lang="it-IT" dirty="0"/>
              <a:t>La PERSONALITÀ è la MASSIMA ESPRESSIONE DELLA BIODIVERSITÀ</a:t>
            </a:r>
          </a:p>
          <a:p>
            <a:r>
              <a:rPr lang="it-IT" dirty="0"/>
              <a:t>Indagine su natura e senso della personalità: </a:t>
            </a:r>
          </a:p>
          <a:p>
            <a:pPr marL="0" indent="0">
              <a:buNone/>
            </a:pPr>
            <a:r>
              <a:rPr lang="it-IT" dirty="0"/>
              <a:t>	-&gt; STRUTTURA (prospettiva sincronica)</a:t>
            </a:r>
          </a:p>
          <a:p>
            <a:pPr marL="0" indent="0">
              <a:buNone/>
            </a:pPr>
            <a:r>
              <a:rPr lang="it-IT" dirty="0"/>
              <a:t>	-&gt; SVILUPPO (prospettiva diacronica)    </a:t>
            </a:r>
          </a:p>
        </p:txBody>
      </p:sp>
    </p:spTree>
    <p:extLst>
      <p:ext uri="{BB962C8B-B14F-4D97-AF65-F5344CB8AC3E}">
        <p14:creationId xmlns:p14="http://schemas.microsoft.com/office/powerpoint/2010/main" val="121035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2AA49B-AC5C-4323-9A6B-B73779F9D67F}"/>
              </a:ext>
            </a:extLst>
          </p:cNvPr>
          <p:cNvSpPr>
            <a:spLocks noGrp="1"/>
          </p:cNvSpPr>
          <p:nvPr>
            <p:ph type="title"/>
          </p:nvPr>
        </p:nvSpPr>
        <p:spPr>
          <a:xfrm>
            <a:off x="1141413" y="618518"/>
            <a:ext cx="9905998" cy="1041470"/>
          </a:xfrm>
        </p:spPr>
        <p:txBody>
          <a:bodyPr>
            <a:normAutofit/>
          </a:bodyPr>
          <a:lstStyle/>
          <a:p>
            <a:pPr algn="ctr"/>
            <a:r>
              <a:rPr lang="it-IT" sz="4000" dirty="0"/>
              <a:t>Struttura della personalità</a:t>
            </a:r>
          </a:p>
        </p:txBody>
      </p:sp>
      <p:sp>
        <p:nvSpPr>
          <p:cNvPr id="3" name="Segnaposto contenuto 2">
            <a:extLst>
              <a:ext uri="{FF2B5EF4-FFF2-40B4-BE49-F238E27FC236}">
                <a16:creationId xmlns:a16="http://schemas.microsoft.com/office/drawing/2014/main" xmlns="" id="{091E8D69-925D-44CA-8C98-FDF5483B4F2C}"/>
              </a:ext>
            </a:extLst>
          </p:cNvPr>
          <p:cNvSpPr>
            <a:spLocks noGrp="1"/>
          </p:cNvSpPr>
          <p:nvPr>
            <p:ph idx="1"/>
          </p:nvPr>
        </p:nvSpPr>
        <p:spPr>
          <a:xfrm>
            <a:off x="1141412" y="1800665"/>
            <a:ext cx="9905999" cy="3990536"/>
          </a:xfrm>
        </p:spPr>
        <p:txBody>
          <a:bodyPr>
            <a:normAutofit/>
          </a:bodyPr>
          <a:lstStyle/>
          <a:p>
            <a:pPr marL="0" indent="0">
              <a:buNone/>
            </a:pPr>
            <a:r>
              <a:rPr lang="it-IT" dirty="0"/>
              <a:t>		unità</a:t>
            </a:r>
          </a:p>
          <a:p>
            <a:pPr marL="0" indent="0">
              <a:buNone/>
            </a:pPr>
            <a:r>
              <a:rPr lang="it-IT" dirty="0"/>
              <a:t>PERSONA      </a:t>
            </a:r>
            <a:r>
              <a:rPr lang="it-IT" dirty="0" err="1"/>
              <a:t>interfunzionalità</a:t>
            </a:r>
            <a:endParaRPr lang="it-IT" dirty="0"/>
          </a:p>
          <a:p>
            <a:pPr marL="0" indent="0">
              <a:buNone/>
            </a:pPr>
            <a:r>
              <a:rPr lang="it-IT" dirty="0"/>
              <a:t>	          irripetibilità</a:t>
            </a:r>
          </a:p>
          <a:p>
            <a:pPr marL="0" indent="0">
              <a:buNone/>
            </a:pPr>
            <a:endParaRPr lang="it-IT" dirty="0"/>
          </a:p>
          <a:p>
            <a:pPr marL="0" indent="0">
              <a:buNone/>
            </a:pPr>
            <a:r>
              <a:rPr lang="it-IT" dirty="0"/>
              <a:t>PERSONA  =     PROSPETTIVA DIACRONICA   + PROSPETTIVA SINCRONICA</a:t>
            </a:r>
          </a:p>
          <a:p>
            <a:pPr marL="0" indent="0">
              <a:buNone/>
            </a:pPr>
            <a:r>
              <a:rPr lang="it-IT" dirty="0"/>
              <a:t> UMANA           SVILUPPO (processo)                 STRUTTURA (risultato)</a:t>
            </a:r>
          </a:p>
          <a:p>
            <a:pPr marL="0" indent="0">
              <a:buNone/>
            </a:pPr>
            <a:endParaRPr lang="it-IT" dirty="0"/>
          </a:p>
          <a:p>
            <a:pPr marL="0" indent="0">
              <a:buNone/>
            </a:pPr>
            <a:endParaRPr lang="it-IT" dirty="0"/>
          </a:p>
        </p:txBody>
      </p:sp>
      <p:cxnSp>
        <p:nvCxnSpPr>
          <p:cNvPr id="5" name="Connettore 2 4">
            <a:extLst>
              <a:ext uri="{FF2B5EF4-FFF2-40B4-BE49-F238E27FC236}">
                <a16:creationId xmlns:a16="http://schemas.microsoft.com/office/drawing/2014/main" xmlns="" id="{09721D46-DE3C-4D23-BFF5-F877BD4AE803}"/>
              </a:ext>
            </a:extLst>
          </p:cNvPr>
          <p:cNvCxnSpPr/>
          <p:nvPr/>
        </p:nvCxnSpPr>
        <p:spPr>
          <a:xfrm flipV="1">
            <a:off x="2504049" y="2166425"/>
            <a:ext cx="295422" cy="323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xmlns="" id="{B030BA5F-BFC6-4627-9826-DD8FE76AE17D}"/>
              </a:ext>
            </a:extLst>
          </p:cNvPr>
          <p:cNvCxnSpPr/>
          <p:nvPr/>
        </p:nvCxnSpPr>
        <p:spPr>
          <a:xfrm>
            <a:off x="2532185" y="2616591"/>
            <a:ext cx="3376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ttore 2 8">
            <a:extLst>
              <a:ext uri="{FF2B5EF4-FFF2-40B4-BE49-F238E27FC236}">
                <a16:creationId xmlns:a16="http://schemas.microsoft.com/office/drawing/2014/main" xmlns="" id="{EB5D0B5D-45F3-4091-874F-8F7DF1F45E4B}"/>
              </a:ext>
            </a:extLst>
          </p:cNvPr>
          <p:cNvCxnSpPr/>
          <p:nvPr/>
        </p:nvCxnSpPr>
        <p:spPr>
          <a:xfrm>
            <a:off x="2504049" y="2785403"/>
            <a:ext cx="295422" cy="281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9989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BD8792-A68F-4632-ACDD-A6F5362A8BCF}"/>
              </a:ext>
            </a:extLst>
          </p:cNvPr>
          <p:cNvSpPr>
            <a:spLocks noGrp="1"/>
          </p:cNvSpPr>
          <p:nvPr>
            <p:ph type="title"/>
          </p:nvPr>
        </p:nvSpPr>
        <p:spPr/>
        <p:txBody>
          <a:bodyPr/>
          <a:lstStyle/>
          <a:p>
            <a:r>
              <a:rPr lang="it-IT" dirty="0"/>
              <a:t>L’unità </a:t>
            </a:r>
            <a:r>
              <a:rPr lang="it-IT" dirty="0" err="1"/>
              <a:t>bio</a:t>
            </a:r>
            <a:r>
              <a:rPr lang="it-IT" dirty="0"/>
              <a:t>-psico-operante</a:t>
            </a:r>
          </a:p>
        </p:txBody>
      </p:sp>
      <p:sp>
        <p:nvSpPr>
          <p:cNvPr id="3" name="Segnaposto contenuto 2">
            <a:extLst>
              <a:ext uri="{FF2B5EF4-FFF2-40B4-BE49-F238E27FC236}">
                <a16:creationId xmlns:a16="http://schemas.microsoft.com/office/drawing/2014/main" xmlns="" id="{06587D05-B22A-4885-ABE5-E2A6215EE418}"/>
              </a:ext>
            </a:extLst>
          </p:cNvPr>
          <p:cNvSpPr>
            <a:spLocks noGrp="1"/>
          </p:cNvSpPr>
          <p:nvPr>
            <p:ph idx="1"/>
          </p:nvPr>
        </p:nvSpPr>
        <p:spPr/>
        <p:txBody>
          <a:bodyPr/>
          <a:lstStyle/>
          <a:p>
            <a:r>
              <a:rPr lang="it-IT" dirty="0"/>
              <a:t>3 dimensioni della personalità: -&gt; CORPOREA</a:t>
            </a:r>
          </a:p>
          <a:p>
            <a:pPr marL="0" indent="0">
              <a:buNone/>
            </a:pPr>
            <a:r>
              <a:rPr lang="it-IT" dirty="0"/>
              <a:t>                                                -&gt; PSICOLOGICA</a:t>
            </a:r>
          </a:p>
          <a:p>
            <a:pPr marL="0" indent="0">
              <a:buNone/>
            </a:pPr>
            <a:r>
              <a:rPr lang="it-IT" dirty="0"/>
              <a:t>				     -&gt; OPERATIVA</a:t>
            </a:r>
          </a:p>
          <a:p>
            <a:r>
              <a:rPr lang="it-IT" dirty="0"/>
              <a:t>Progressiva interdipendenza tra le tre dimensioni</a:t>
            </a:r>
          </a:p>
          <a:p>
            <a:r>
              <a:rPr lang="it-IT" dirty="0"/>
              <a:t>Resta insopprimibile, a ogni età, l’insieme delle sensazioni provenienti dall’interno dell’organismo, la PROPRIOCEZIONE e la CINESTESI</a:t>
            </a:r>
          </a:p>
        </p:txBody>
      </p:sp>
    </p:spTree>
    <p:extLst>
      <p:ext uri="{BB962C8B-B14F-4D97-AF65-F5344CB8AC3E}">
        <p14:creationId xmlns:p14="http://schemas.microsoft.com/office/powerpoint/2010/main" val="1103255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unitÃ  bio psico operante">
            <a:extLst>
              <a:ext uri="{FF2B5EF4-FFF2-40B4-BE49-F238E27FC236}">
                <a16:creationId xmlns:a16="http://schemas.microsoft.com/office/drawing/2014/main" xmlns="" id="{5C3A6C17-A6B7-4ABC-B35C-CF672E27F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442" y="675249"/>
            <a:ext cx="9791115" cy="550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38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40AF3E-27E5-47CE-9F5E-6B044BCFA66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7DC1407B-27B9-4ED3-9559-1DF7589D821F}"/>
              </a:ext>
            </a:extLst>
          </p:cNvPr>
          <p:cNvSpPr>
            <a:spLocks noGrp="1"/>
          </p:cNvSpPr>
          <p:nvPr>
            <p:ph idx="1"/>
          </p:nvPr>
        </p:nvSpPr>
        <p:spPr/>
        <p:txBody>
          <a:bodyPr>
            <a:normAutofit/>
          </a:bodyPr>
          <a:lstStyle/>
          <a:p>
            <a:pPr marL="0" indent="0" algn="ctr">
              <a:buNone/>
            </a:pPr>
            <a:r>
              <a:rPr lang="it-IT" sz="2800" dirty="0"/>
              <a:t>EDUCAZIONI =</a:t>
            </a:r>
          </a:p>
          <a:p>
            <a:pPr marL="0" indent="0" algn="ctr">
              <a:buNone/>
            </a:pPr>
            <a:r>
              <a:rPr lang="it-IT" sz="2800" dirty="0"/>
              <a:t>L’INSIEME DELLE ATTIVITÀ RIVOLTE ALLO SVILUPPO DELL’UOMO E ALLA FORMAZIONE DELLE FACOLTÀ MENTALI, SOCIALI E COMPORTAMENTALI DI UN INDIVIDUO  </a:t>
            </a:r>
          </a:p>
        </p:txBody>
      </p:sp>
    </p:spTree>
    <p:extLst>
      <p:ext uri="{BB962C8B-B14F-4D97-AF65-F5344CB8AC3E}">
        <p14:creationId xmlns:p14="http://schemas.microsoft.com/office/powerpoint/2010/main" val="250315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FD2FC218-CA1F-4D3F-8253-466407C22290}"/>
              </a:ext>
            </a:extLst>
          </p:cNvPr>
          <p:cNvSpPr>
            <a:spLocks noGrp="1"/>
          </p:cNvSpPr>
          <p:nvPr>
            <p:ph type="title"/>
          </p:nvPr>
        </p:nvSpPr>
        <p:spPr>
          <a:xfrm>
            <a:off x="2057401" y="533400"/>
            <a:ext cx="8077200" cy="892244"/>
          </a:xfrm>
        </p:spPr>
        <p:txBody>
          <a:bodyPr>
            <a:normAutofit fontScale="90000"/>
          </a:bodyPr>
          <a:lstStyle/>
          <a:p>
            <a:r>
              <a:rPr lang="it-IT" dirty="0"/>
              <a:t>Brainstorming in modalità cooperative learning (Kagan)</a:t>
            </a:r>
            <a:br>
              <a:rPr lang="it-IT" dirty="0"/>
            </a:br>
            <a:r>
              <a:rPr lang="it-IT" dirty="0"/>
              <a:t>intervista a tre passi</a:t>
            </a:r>
          </a:p>
        </p:txBody>
      </p:sp>
      <p:sp>
        <p:nvSpPr>
          <p:cNvPr id="3" name="Segnaposto contenuto 2">
            <a:extLst>
              <a:ext uri="{FF2B5EF4-FFF2-40B4-BE49-F238E27FC236}">
                <a16:creationId xmlns:a16="http://schemas.microsoft.com/office/drawing/2014/main" xmlns="" id="{C1015032-7812-417F-8FB0-D86F86989B5D}"/>
              </a:ext>
            </a:extLst>
          </p:cNvPr>
          <p:cNvSpPr>
            <a:spLocks noGrp="1"/>
          </p:cNvSpPr>
          <p:nvPr>
            <p:ph type="body" idx="1"/>
          </p:nvPr>
        </p:nvSpPr>
        <p:spPr>
          <a:xfrm>
            <a:off x="2057400" y="1132130"/>
            <a:ext cx="8077199" cy="4887671"/>
          </a:xfrm>
        </p:spPr>
        <p:txBody>
          <a:bodyPr/>
          <a:lstStyle/>
          <a:p>
            <a:r>
              <a:rPr lang="it-IT" sz="1969" dirty="0">
                <a:solidFill>
                  <a:schemeClr val="tx1"/>
                </a:solidFill>
              </a:rPr>
              <a:t>1. </a:t>
            </a:r>
            <a:r>
              <a:rPr lang="it-IT" sz="1969" u="sng" dirty="0">
                <a:solidFill>
                  <a:schemeClr val="tx1"/>
                </a:solidFill>
              </a:rPr>
              <a:t>Lavoro individuale.</a:t>
            </a:r>
          </a:p>
          <a:p>
            <a:r>
              <a:rPr lang="it-IT" sz="1969" dirty="0">
                <a:solidFill>
                  <a:schemeClr val="tx1"/>
                </a:solidFill>
              </a:rPr>
              <a:t/>
            </a:r>
            <a:br>
              <a:rPr lang="it-IT" sz="1969" dirty="0">
                <a:solidFill>
                  <a:schemeClr val="tx1"/>
                </a:solidFill>
              </a:rPr>
            </a:br>
            <a:r>
              <a:rPr lang="it-IT" sz="1969" dirty="0">
                <a:solidFill>
                  <a:schemeClr val="tx1"/>
                </a:solidFill>
              </a:rPr>
              <a:t>2. </a:t>
            </a:r>
            <a:r>
              <a:rPr lang="it-IT" sz="1969" u="sng" dirty="0">
                <a:solidFill>
                  <a:schemeClr val="tx1"/>
                </a:solidFill>
              </a:rPr>
              <a:t>Intervista di coppia</a:t>
            </a:r>
            <a:r>
              <a:rPr lang="it-IT" sz="1969" dirty="0">
                <a:solidFill>
                  <a:schemeClr val="tx1"/>
                </a:solidFill>
              </a:rPr>
              <a:t>: ciascuno intervista l’altro; come ogni buon giornalista, le domande si possono ampliare in base alle risposte dell’interlocutore.</a:t>
            </a:r>
          </a:p>
          <a:p>
            <a:r>
              <a:rPr lang="it-IT" sz="1969" dirty="0">
                <a:solidFill>
                  <a:schemeClr val="tx1"/>
                </a:solidFill>
              </a:rPr>
              <a:t/>
            </a:r>
            <a:br>
              <a:rPr lang="it-IT" sz="1969" dirty="0">
                <a:solidFill>
                  <a:schemeClr val="tx1"/>
                </a:solidFill>
              </a:rPr>
            </a:br>
            <a:r>
              <a:rPr lang="it-IT" sz="1969" dirty="0">
                <a:solidFill>
                  <a:schemeClr val="tx1"/>
                </a:solidFill>
              </a:rPr>
              <a:t>3. </a:t>
            </a:r>
            <a:r>
              <a:rPr lang="it-IT" sz="1969" u="sng" dirty="0">
                <a:solidFill>
                  <a:schemeClr val="tx1"/>
                </a:solidFill>
              </a:rPr>
              <a:t>Le coppie si riuniscono in quartetti</a:t>
            </a:r>
            <a:r>
              <a:rPr lang="it-IT" sz="1969" dirty="0">
                <a:solidFill>
                  <a:schemeClr val="tx1"/>
                </a:solidFill>
              </a:rPr>
              <a:t>. Ciascuno ripete sinteticamente quello che ha ascoltato dal compagno di coppia e cosa ha appreso dall’intervista. Poi tutti discutono delle varie idee emerse.</a:t>
            </a:r>
            <a:endParaRPr lang="it-IT" dirty="0">
              <a:solidFill>
                <a:schemeClr val="tx1"/>
              </a:solidFill>
            </a:endParaRPr>
          </a:p>
        </p:txBody>
      </p:sp>
    </p:spTree>
    <p:extLst>
      <p:ext uri="{BB962C8B-B14F-4D97-AF65-F5344CB8AC3E}">
        <p14:creationId xmlns:p14="http://schemas.microsoft.com/office/powerpoint/2010/main" val="86641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614013-C5B7-4BC3-8041-614F8DC6A11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88C98F08-DDC6-4541-9593-A8DD0E626FC9}"/>
              </a:ext>
            </a:extLst>
          </p:cNvPr>
          <p:cNvSpPr>
            <a:spLocks noGrp="1"/>
          </p:cNvSpPr>
          <p:nvPr>
            <p:ph idx="1"/>
          </p:nvPr>
        </p:nvSpPr>
        <p:spPr/>
        <p:txBody>
          <a:bodyPr>
            <a:normAutofit fontScale="85000" lnSpcReduction="20000"/>
          </a:bodyPr>
          <a:lstStyle/>
          <a:p>
            <a:r>
              <a:rPr lang="it-IT" dirty="0"/>
              <a:t>Educazione alle relazioni interpersonali, alla socialità e alla convivenza civile;</a:t>
            </a:r>
          </a:p>
          <a:p>
            <a:r>
              <a:rPr lang="it-IT" dirty="0"/>
              <a:t>Educazione alla cittadinanza;</a:t>
            </a:r>
          </a:p>
          <a:p>
            <a:r>
              <a:rPr lang="it-IT" dirty="0"/>
              <a:t>Educazione interculturale, alle differenze di genere e alle pari opportunità;</a:t>
            </a:r>
          </a:p>
          <a:p>
            <a:r>
              <a:rPr lang="it-IT" dirty="0"/>
              <a:t>Educazione alla pace e alla gestione dei conflitti;</a:t>
            </a:r>
          </a:p>
          <a:p>
            <a:r>
              <a:rPr lang="it-IT" dirty="0"/>
              <a:t>Educazione all’ambiente (naturale e culturale) e allo sviluppo;</a:t>
            </a:r>
          </a:p>
          <a:p>
            <a:r>
              <a:rPr lang="it-IT" dirty="0"/>
              <a:t>Educazione ai media e alle nuove tecnologie;</a:t>
            </a:r>
          </a:p>
          <a:p>
            <a:r>
              <a:rPr lang="it-IT" dirty="0"/>
              <a:t>Educazione alla salute;</a:t>
            </a:r>
          </a:p>
          <a:p>
            <a:r>
              <a:rPr lang="it-IT" dirty="0"/>
              <a:t>…</a:t>
            </a:r>
          </a:p>
        </p:txBody>
      </p:sp>
    </p:spTree>
    <p:extLst>
      <p:ext uri="{BB962C8B-B14F-4D97-AF65-F5344CB8AC3E}">
        <p14:creationId xmlns:p14="http://schemas.microsoft.com/office/powerpoint/2010/main" val="2002339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F15056-C271-4C08-A6BE-C799E30CC160}"/>
              </a:ext>
            </a:extLst>
          </p:cNvPr>
          <p:cNvSpPr>
            <a:spLocks noGrp="1"/>
          </p:cNvSpPr>
          <p:nvPr>
            <p:ph type="title"/>
          </p:nvPr>
        </p:nvSpPr>
        <p:spPr/>
        <p:txBody>
          <a:bodyPr/>
          <a:lstStyle/>
          <a:p>
            <a:r>
              <a:rPr lang="it-IT" dirty="0"/>
              <a:t>Su cosa puntare?</a:t>
            </a:r>
          </a:p>
        </p:txBody>
      </p:sp>
      <p:sp>
        <p:nvSpPr>
          <p:cNvPr id="3" name="Segnaposto contenuto 2">
            <a:extLst>
              <a:ext uri="{FF2B5EF4-FFF2-40B4-BE49-F238E27FC236}">
                <a16:creationId xmlns:a16="http://schemas.microsoft.com/office/drawing/2014/main" xmlns="" id="{1AEFB970-9D86-415D-B4A6-1CB037CF101E}"/>
              </a:ext>
            </a:extLst>
          </p:cNvPr>
          <p:cNvSpPr>
            <a:spLocks noGrp="1"/>
          </p:cNvSpPr>
          <p:nvPr>
            <p:ph idx="1"/>
          </p:nvPr>
        </p:nvSpPr>
        <p:spPr/>
        <p:txBody>
          <a:bodyPr/>
          <a:lstStyle/>
          <a:p>
            <a:pPr marL="0" indent="0">
              <a:buNone/>
            </a:pPr>
            <a:r>
              <a:rPr lang="it-IT" dirty="0"/>
              <a:t>Rifletti sulle tue esperienze… quali educazioni, a tuo avviso, vanno potenziate? </a:t>
            </a:r>
          </a:p>
          <a:p>
            <a:pPr marL="0" indent="0">
              <a:buNone/>
            </a:pPr>
            <a:r>
              <a:rPr lang="it-IT" dirty="0"/>
              <a:t>Su cosa invece si lavora già a sufficienza?</a:t>
            </a:r>
          </a:p>
          <a:p>
            <a:pPr marL="0" indent="0">
              <a:buNone/>
            </a:pPr>
            <a:r>
              <a:rPr lang="it-IT" dirty="0"/>
              <a:t>Quali mancano? </a:t>
            </a:r>
          </a:p>
        </p:txBody>
      </p:sp>
    </p:spTree>
    <p:extLst>
      <p:ext uri="{BB962C8B-B14F-4D97-AF65-F5344CB8AC3E}">
        <p14:creationId xmlns:p14="http://schemas.microsoft.com/office/powerpoint/2010/main" val="3517990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C1582C-6148-4946-A1C4-F0A82B033008}"/>
              </a:ext>
            </a:extLst>
          </p:cNvPr>
          <p:cNvSpPr>
            <a:spLocks noGrp="1"/>
          </p:cNvSpPr>
          <p:nvPr>
            <p:ph type="title"/>
          </p:nvPr>
        </p:nvSpPr>
        <p:spPr/>
        <p:txBody>
          <a:bodyPr/>
          <a:lstStyle/>
          <a:p>
            <a:r>
              <a:rPr lang="it-IT" dirty="0"/>
              <a:t>Le educazioni nella scuola: lo stato attuale</a:t>
            </a:r>
          </a:p>
        </p:txBody>
      </p:sp>
      <p:sp>
        <p:nvSpPr>
          <p:cNvPr id="3" name="Segnaposto contenuto 2">
            <a:extLst>
              <a:ext uri="{FF2B5EF4-FFF2-40B4-BE49-F238E27FC236}">
                <a16:creationId xmlns:a16="http://schemas.microsoft.com/office/drawing/2014/main" xmlns="" id="{F43F8B6D-4AA0-4C39-B0FA-7513D7109BFB}"/>
              </a:ext>
            </a:extLst>
          </p:cNvPr>
          <p:cNvSpPr>
            <a:spLocks noGrp="1"/>
          </p:cNvSpPr>
          <p:nvPr>
            <p:ph idx="1"/>
          </p:nvPr>
        </p:nvSpPr>
        <p:spPr>
          <a:xfrm>
            <a:off x="1141412" y="2249486"/>
            <a:ext cx="9905999" cy="3989995"/>
          </a:xfrm>
        </p:spPr>
        <p:txBody>
          <a:bodyPr>
            <a:normAutofit fontScale="85000" lnSpcReduction="20000"/>
          </a:bodyPr>
          <a:lstStyle/>
          <a:p>
            <a:pPr marL="0" indent="0">
              <a:buNone/>
            </a:pPr>
            <a:r>
              <a:rPr lang="it-IT" dirty="0"/>
              <a:t>La scuola ha oggi il compito di PROMUOVERE UN NUOVO UMANESIMO, orientarsi verso una COLLEGIALITÀ NELLA PROGETTUALITÀ.</a:t>
            </a:r>
          </a:p>
          <a:p>
            <a:pPr marL="0" indent="0">
              <a:buNone/>
            </a:pPr>
            <a:endParaRPr lang="it-IT" dirty="0"/>
          </a:p>
          <a:p>
            <a:pPr marL="0" indent="0">
              <a:buNone/>
            </a:pPr>
            <a:r>
              <a:rPr lang="it-IT" dirty="0"/>
              <a:t>Edgar </a:t>
            </a:r>
            <a:r>
              <a:rPr lang="it-IT" dirty="0" err="1"/>
              <a:t>Morin</a:t>
            </a:r>
            <a:r>
              <a:rPr lang="it-IT" dirty="0"/>
              <a:t>, in «La testa ben fatta», scrive: «L’obiettivo dell’educazione dev’essere la formazione di individui che pensino e agiscano in modo autonomo, ma che vedano nella comunità il loro più alto problema di vita».</a:t>
            </a:r>
          </a:p>
          <a:p>
            <a:pPr marL="0" indent="0">
              <a:buNone/>
            </a:pPr>
            <a:endParaRPr lang="it-IT" dirty="0"/>
          </a:p>
          <a:p>
            <a:pPr marL="0" indent="0">
              <a:buNone/>
            </a:pPr>
            <a:r>
              <a:rPr lang="it-IT" dirty="0"/>
              <a:t>E ancora, in «I sette </a:t>
            </a:r>
            <a:r>
              <a:rPr lang="it-IT" dirty="0" err="1"/>
              <a:t>saperi</a:t>
            </a:r>
            <a:r>
              <a:rPr lang="it-IT" dirty="0"/>
              <a:t> necessari all’educazione del futuro»: «C’è un’inadeguatezza sempre più ampia, profonda e grave tra i nostri </a:t>
            </a:r>
            <a:r>
              <a:rPr lang="it-IT" dirty="0" err="1"/>
              <a:t>saperi</a:t>
            </a:r>
            <a:r>
              <a:rPr lang="it-IT" dirty="0"/>
              <a:t> disgiunti, frazionati, suddivisi in discipline da una parte, e realtà o problemi sempre più </a:t>
            </a:r>
            <a:r>
              <a:rPr lang="it-IT" dirty="0" err="1"/>
              <a:t>polidisciplinari</a:t>
            </a:r>
            <a:r>
              <a:rPr lang="it-IT" dirty="0"/>
              <a:t>, trasversali, multidimensionali, transnazionali, globali, planetari, dall’altra». </a:t>
            </a:r>
          </a:p>
        </p:txBody>
      </p:sp>
    </p:spTree>
    <p:extLst>
      <p:ext uri="{BB962C8B-B14F-4D97-AF65-F5344CB8AC3E}">
        <p14:creationId xmlns:p14="http://schemas.microsoft.com/office/powerpoint/2010/main" val="1099002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56EF200-CA95-4ADF-B353-BD1222FF8599}"/>
              </a:ext>
            </a:extLst>
          </p:cNvPr>
          <p:cNvSpPr>
            <a:spLocks noGrp="1"/>
          </p:cNvSpPr>
          <p:nvPr>
            <p:ph type="title"/>
          </p:nvPr>
        </p:nvSpPr>
        <p:spPr/>
        <p:txBody>
          <a:bodyPr/>
          <a:lstStyle/>
          <a:p>
            <a:r>
              <a:rPr lang="it-IT" dirty="0"/>
              <a:t>Educazione permanente</a:t>
            </a:r>
          </a:p>
        </p:txBody>
      </p:sp>
      <p:sp>
        <p:nvSpPr>
          <p:cNvPr id="3" name="Segnaposto contenuto 2">
            <a:extLst>
              <a:ext uri="{FF2B5EF4-FFF2-40B4-BE49-F238E27FC236}">
                <a16:creationId xmlns:a16="http://schemas.microsoft.com/office/drawing/2014/main" xmlns="" id="{4985461F-D0F4-45C9-99B4-9E3E0F13EC89}"/>
              </a:ext>
            </a:extLst>
          </p:cNvPr>
          <p:cNvSpPr>
            <a:spLocks noGrp="1"/>
          </p:cNvSpPr>
          <p:nvPr>
            <p:ph idx="1"/>
          </p:nvPr>
        </p:nvSpPr>
        <p:spPr/>
        <p:txBody>
          <a:bodyPr/>
          <a:lstStyle/>
          <a:p>
            <a:r>
              <a:rPr lang="it-IT" dirty="0"/>
              <a:t>Modernità liquida (Bauman, 2002);</a:t>
            </a:r>
          </a:p>
          <a:p>
            <a:r>
              <a:rPr lang="it-IT" dirty="0"/>
              <a:t>L’educazione si colloca al centro dello sviluppo (personale e comunitario) nel momento in cui consente a ciascuno di sviluppare i propri talenti e potenzialità creative </a:t>
            </a:r>
            <a:r>
              <a:rPr lang="it-IT" dirty="0">
                <a:sym typeface="Wingdings" panose="05000000000000000000" pitchFamily="2" charset="2"/>
              </a:rPr>
              <a:t> diritto ad apprendere durante il corso della vita;</a:t>
            </a:r>
          </a:p>
          <a:p>
            <a:r>
              <a:rPr lang="it-IT" dirty="0">
                <a:sym typeface="Wingdings" panose="05000000000000000000" pitchFamily="2" charset="2"/>
              </a:rPr>
              <a:t>Educazione degli adulti: attività formali, non formali e informali;</a:t>
            </a:r>
          </a:p>
          <a:p>
            <a:r>
              <a:rPr lang="it-IT" dirty="0">
                <a:sym typeface="Wingdings" panose="05000000000000000000" pitchFamily="2" charset="2"/>
              </a:rPr>
              <a:t>LIFELONG LEARNING (educazione ricorrente/permanente sulla base di tre principi: partecipazione, globalità, uguaglianza delle opportunità).</a:t>
            </a:r>
            <a:endParaRPr lang="it-IT" dirty="0"/>
          </a:p>
        </p:txBody>
      </p:sp>
    </p:spTree>
    <p:extLst>
      <p:ext uri="{BB962C8B-B14F-4D97-AF65-F5344CB8AC3E}">
        <p14:creationId xmlns:p14="http://schemas.microsoft.com/office/powerpoint/2010/main" val="181612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0543E5-1400-4B31-8875-218833D45494}"/>
              </a:ext>
            </a:extLst>
          </p:cNvPr>
          <p:cNvSpPr>
            <a:spLocks noGrp="1"/>
          </p:cNvSpPr>
          <p:nvPr>
            <p:ph type="title"/>
          </p:nvPr>
        </p:nvSpPr>
        <p:spPr>
          <a:xfrm>
            <a:off x="1943307" y="2292213"/>
            <a:ext cx="8191292" cy="3727589"/>
          </a:xfrm>
        </p:spPr>
        <p:txBody>
          <a:bodyPr>
            <a:normAutofit fontScale="90000"/>
          </a:bodyPr>
          <a:lstStyle/>
          <a:p>
            <a:r>
              <a:rPr lang="it-IT" sz="1969" dirty="0">
                <a:solidFill>
                  <a:schemeClr val="bg1"/>
                </a:solidFill>
                <a:latin typeface="Calibri" panose="020F0502020204030204" pitchFamily="34" charset="0"/>
              </a:rPr>
              <a:t/>
            </a:r>
            <a:br>
              <a:rPr lang="it-IT" sz="1969" dirty="0">
                <a:solidFill>
                  <a:schemeClr val="bg1"/>
                </a:solidFill>
                <a:latin typeface="Calibri" panose="020F0502020204030204" pitchFamily="34" charset="0"/>
              </a:rPr>
            </a:br>
            <a:r>
              <a:rPr lang="it-IT" sz="1969" b="1" dirty="0">
                <a:solidFill>
                  <a:schemeClr val="bg1"/>
                </a:solidFill>
                <a:latin typeface="Calibri" panose="020F0502020204030204" pitchFamily="34" charset="0"/>
              </a:rPr>
              <a:t/>
            </a:r>
            <a:br>
              <a:rPr lang="it-IT" sz="1969" b="1" dirty="0">
                <a:solidFill>
                  <a:schemeClr val="bg1"/>
                </a:solidFill>
                <a:latin typeface="Calibri" panose="020F0502020204030204" pitchFamily="34" charset="0"/>
              </a:rPr>
            </a:br>
            <a:r>
              <a:rPr lang="it-IT" sz="1969" b="1" dirty="0">
                <a:latin typeface="Calibri" panose="020F0502020204030204" pitchFamily="34" charset="0"/>
              </a:rPr>
              <a:t>L. 118/71</a:t>
            </a:r>
            <a:r>
              <a:rPr lang="it-IT" sz="1969" dirty="0">
                <a:latin typeface="Calibri" panose="020F0502020204030204" pitchFamily="34" charset="0"/>
              </a:rPr>
              <a:t>: anche gli alunni disabili (esclusi i più gravi) possono adempiere l’obbligo scolastico nelle scuole comuni</a:t>
            </a:r>
            <a:br>
              <a:rPr lang="it-IT" sz="1969" dirty="0">
                <a:latin typeface="Calibri" panose="020F0502020204030204" pitchFamily="34" charset="0"/>
              </a:rPr>
            </a:br>
            <a:r>
              <a:rPr lang="it-IT" sz="1969" dirty="0">
                <a:latin typeface="Calibri" panose="020F0502020204030204" pitchFamily="34" charset="0"/>
              </a:rPr>
              <a:t/>
            </a:r>
            <a:br>
              <a:rPr lang="it-IT" sz="1969" dirty="0">
                <a:latin typeface="Calibri" panose="020F0502020204030204" pitchFamily="34" charset="0"/>
              </a:rPr>
            </a:br>
            <a:r>
              <a:rPr lang="it-IT" sz="1969" b="1" dirty="0">
                <a:latin typeface="Calibri" panose="020F0502020204030204" pitchFamily="34" charset="0"/>
              </a:rPr>
              <a:t>l. 517/77</a:t>
            </a:r>
            <a:r>
              <a:rPr lang="it-IT" sz="1969" dirty="0">
                <a:latin typeface="Calibri" panose="020F0502020204030204" pitchFamily="34" charset="0"/>
              </a:rPr>
              <a:t>: integrazione di tutti gli alunni disabili nelle scuole elementari e medie; istituzione della figura dell’insegnante di sostegno</a:t>
            </a:r>
            <a:br>
              <a:rPr lang="it-IT" sz="1969" dirty="0">
                <a:latin typeface="Calibri" panose="020F0502020204030204" pitchFamily="34" charset="0"/>
              </a:rPr>
            </a:br>
            <a:r>
              <a:rPr lang="it-IT" sz="1969" b="1" dirty="0">
                <a:latin typeface="Calibri" panose="020F0502020204030204" pitchFamily="34" charset="0"/>
              </a:rPr>
              <a:t/>
            </a:r>
            <a:br>
              <a:rPr lang="it-IT" sz="1969" b="1" dirty="0">
                <a:latin typeface="Calibri" panose="020F0502020204030204" pitchFamily="34" charset="0"/>
              </a:rPr>
            </a:br>
            <a:r>
              <a:rPr lang="it-IT" sz="1969" b="1" dirty="0">
                <a:latin typeface="Calibri" panose="020F0502020204030204" pitchFamily="34" charset="0"/>
              </a:rPr>
              <a:t>l. quadro 104/92</a:t>
            </a:r>
            <a:r>
              <a:rPr lang="it-IT" sz="1969" dirty="0">
                <a:latin typeface="Calibri" panose="020F0502020204030204" pitchFamily="34" charset="0"/>
              </a:rPr>
              <a:t>: assistenza, integrazione sociale e diritti delle persone disabili</a:t>
            </a:r>
            <a:br>
              <a:rPr lang="it-IT" sz="1969" dirty="0">
                <a:latin typeface="Calibri" panose="020F0502020204030204" pitchFamily="34" charset="0"/>
              </a:rPr>
            </a:br>
            <a:r>
              <a:rPr lang="it-IT" dirty="0">
                <a:solidFill>
                  <a:schemeClr val="bg1"/>
                </a:solidFill>
                <a:latin typeface="Calibri" panose="020F0502020204030204" pitchFamily="34" charset="0"/>
              </a:rPr>
              <a:t/>
            </a:r>
            <a:br>
              <a:rPr lang="it-IT" dirty="0">
                <a:solidFill>
                  <a:schemeClr val="bg1"/>
                </a:solidFill>
                <a:latin typeface="Calibri" panose="020F0502020204030204" pitchFamily="34" charset="0"/>
              </a:rPr>
            </a:br>
            <a:endParaRPr lang="it-IT" dirty="0">
              <a:solidFill>
                <a:schemeClr val="bg1"/>
              </a:solidFill>
              <a:latin typeface="Calibri" panose="020F0502020204030204" pitchFamily="34" charset="0"/>
            </a:endParaRPr>
          </a:p>
        </p:txBody>
      </p:sp>
      <p:sp>
        <p:nvSpPr>
          <p:cNvPr id="3" name="Segnaposto contenuto 2">
            <a:extLst>
              <a:ext uri="{FF2B5EF4-FFF2-40B4-BE49-F238E27FC236}">
                <a16:creationId xmlns:a16="http://schemas.microsoft.com/office/drawing/2014/main" xmlns="" id="{E7BD6DE8-B644-4A36-ABE4-A470C6E8521C}"/>
              </a:ext>
            </a:extLst>
          </p:cNvPr>
          <p:cNvSpPr>
            <a:spLocks noGrp="1"/>
          </p:cNvSpPr>
          <p:nvPr>
            <p:ph idx="1"/>
          </p:nvPr>
        </p:nvSpPr>
        <p:spPr>
          <a:xfrm>
            <a:off x="2057401" y="533400"/>
            <a:ext cx="6554867" cy="1227690"/>
          </a:xfrm>
        </p:spPr>
        <p:txBody>
          <a:bodyPr>
            <a:normAutofit lnSpcReduction="10000"/>
          </a:bodyPr>
          <a:lstStyle/>
          <a:p>
            <a:pPr algn="ctr"/>
            <a:r>
              <a:rPr lang="it-IT" sz="3375" dirty="0">
                <a:latin typeface="Calibri" panose="020F0502020204030204" pitchFamily="34" charset="0"/>
              </a:rPr>
              <a:t>LE LEGGI FONDANTI L’INCLUSIONE SCOLASTICA IN ITALIA</a:t>
            </a:r>
          </a:p>
        </p:txBody>
      </p:sp>
    </p:spTree>
    <p:extLst>
      <p:ext uri="{BB962C8B-B14F-4D97-AF65-F5344CB8AC3E}">
        <p14:creationId xmlns:p14="http://schemas.microsoft.com/office/powerpoint/2010/main" val="2780409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AB23912B-4C77-4DC9-9404-5EB25A58F66E}"/>
              </a:ext>
            </a:extLst>
          </p:cNvPr>
          <p:cNvSpPr>
            <a:spLocks noGrp="1"/>
          </p:cNvSpPr>
          <p:nvPr>
            <p:ph type="title"/>
          </p:nvPr>
        </p:nvSpPr>
        <p:spPr/>
        <p:txBody>
          <a:bodyPr/>
          <a:lstStyle/>
          <a:p>
            <a:r>
              <a:rPr lang="it-IT" dirty="0"/>
              <a:t>La costituzione italiana</a:t>
            </a:r>
          </a:p>
        </p:txBody>
      </p:sp>
      <p:sp>
        <p:nvSpPr>
          <p:cNvPr id="5" name="Segnaposto testo 4">
            <a:extLst>
              <a:ext uri="{FF2B5EF4-FFF2-40B4-BE49-F238E27FC236}">
                <a16:creationId xmlns:a16="http://schemas.microsoft.com/office/drawing/2014/main" xmlns="" id="{3284A8A1-FF95-41E2-9460-CA144790F8DA}"/>
              </a:ext>
            </a:extLst>
          </p:cNvPr>
          <p:cNvSpPr>
            <a:spLocks noGrp="1"/>
          </p:cNvSpPr>
          <p:nvPr>
            <p:ph type="body" idx="1"/>
          </p:nvPr>
        </p:nvSpPr>
        <p:spPr>
          <a:xfrm>
            <a:off x="2057400" y="2334143"/>
            <a:ext cx="7894672" cy="3685657"/>
          </a:xfrm>
        </p:spPr>
        <p:txBody>
          <a:bodyPr>
            <a:normAutofit/>
          </a:bodyPr>
          <a:lstStyle/>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All’art. 3 sancisce il principio di eguaglianza formale (eguaglianza di fronte alla legge) e sostanziale (pari dignità sociale); inoltre viene specificato che “è compito della Repubblica rimuovere gli ostacoli di ordine economico e sociale che (…) impediscono il pieno sviluppo della persona umana e l’effettiva partecipazione”.</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All’art. 34 viene sancito invece il diritto allo studio, disponendo che la scuola sia aperta a tutti.</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it-IT" sz="1969" dirty="0">
                <a:solidFill>
                  <a:schemeClr val="tx1"/>
                </a:solidFill>
                <a:latin typeface="Calibri" panose="020F0502020204030204" pitchFamily="34" charset="0"/>
                <a:ea typeface="Calibri" panose="020F0502020204030204" pitchFamily="34" charset="0"/>
              </a:rPr>
              <a:t>L’art. 38 prevede che “gli inabili e i minorati hanno diritto all’educazione e all’avviamento professionale”.</a:t>
            </a:r>
            <a:endParaRPr lang="it-IT"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94188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A70B59-2F1E-48B4-9D8D-DBE85307FAB0}"/>
              </a:ext>
            </a:extLst>
          </p:cNvPr>
          <p:cNvSpPr>
            <a:spLocks noGrp="1"/>
          </p:cNvSpPr>
          <p:nvPr>
            <p:ph type="title"/>
          </p:nvPr>
        </p:nvSpPr>
        <p:spPr/>
        <p:txBody>
          <a:bodyPr/>
          <a:lstStyle/>
          <a:p>
            <a:r>
              <a:rPr lang="it-IT" dirty="0"/>
              <a:t>Le «Linee guida per l’inclusione scolastica degli alunni con disabilità» 2009</a:t>
            </a:r>
          </a:p>
        </p:txBody>
      </p:sp>
      <p:sp>
        <p:nvSpPr>
          <p:cNvPr id="3" name="Segnaposto testo 2">
            <a:extLst>
              <a:ext uri="{FF2B5EF4-FFF2-40B4-BE49-F238E27FC236}">
                <a16:creationId xmlns:a16="http://schemas.microsoft.com/office/drawing/2014/main" xmlns="" id="{52C02E68-3214-4E09-A8A8-7AC446D12C7F}"/>
              </a:ext>
            </a:extLst>
          </p:cNvPr>
          <p:cNvSpPr>
            <a:spLocks noGrp="1"/>
          </p:cNvSpPr>
          <p:nvPr>
            <p:ph type="body" idx="1"/>
          </p:nvPr>
        </p:nvSpPr>
        <p:spPr>
          <a:xfrm>
            <a:off x="2057400" y="2739745"/>
            <a:ext cx="8077199" cy="3322258"/>
          </a:xfrm>
        </p:spPr>
        <p:txBody>
          <a:bodyPr>
            <a:normAutofit lnSpcReduction="10000"/>
          </a:bodyPr>
          <a:lstStyle/>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La scuola è una </a:t>
            </a:r>
            <a:r>
              <a:rPr lang="it-IT" sz="1969"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comunità educante</a:t>
            </a: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che accoglie ogni alunno nello sforzo quotidiano di costruire condizioni relazionali e situazioni pedagogiche tali da consentirne il massimo sviluppo: una scuola per sapere, ma anche per crescere.</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Quello che si è andato affermando negli ultimi anni è il </a:t>
            </a:r>
            <a:r>
              <a:rPr lang="it-IT" sz="1969"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“modello sociale della disabilità”</a:t>
            </a: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secondo il quale si ritiene che </a:t>
            </a:r>
            <a:r>
              <a:rPr lang="it-IT" sz="1969"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la disabilità è dovuta all’interazione fra il deficit di funzionamento della persona e il contesto sociale</a:t>
            </a: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che assume il ruolo di “barriera” o di “facilitatore” a seconda se favorisce o meno la partecipazione e l’attività della persona.</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022132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B61AD21-E1A6-4575-90DE-0F9CF4A85972}"/>
              </a:ext>
            </a:extLst>
          </p:cNvPr>
          <p:cNvSpPr>
            <a:spLocks noGrp="1"/>
          </p:cNvSpPr>
          <p:nvPr>
            <p:ph type="title"/>
          </p:nvPr>
        </p:nvSpPr>
        <p:spPr>
          <a:xfrm>
            <a:off x="2057401" y="533401"/>
            <a:ext cx="8077200" cy="304800"/>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xmlns="" id="{E9A87D2A-AD94-4D7A-9782-C5658043ABEB}"/>
              </a:ext>
            </a:extLst>
          </p:cNvPr>
          <p:cNvSpPr>
            <a:spLocks noGrp="1"/>
          </p:cNvSpPr>
          <p:nvPr>
            <p:ph type="body" idx="1"/>
          </p:nvPr>
        </p:nvSpPr>
        <p:spPr>
          <a:xfrm>
            <a:off x="2057399" y="1020315"/>
            <a:ext cx="8077200" cy="4999486"/>
          </a:xfrm>
        </p:spPr>
        <p:txBody>
          <a:bodyPr/>
          <a:lstStyle/>
          <a:p>
            <a:endParaRPr lang="it-IT" dirty="0"/>
          </a:p>
        </p:txBody>
      </p:sp>
      <p:sp>
        <p:nvSpPr>
          <p:cNvPr id="4" name="Ovale 3">
            <a:extLst>
              <a:ext uri="{FF2B5EF4-FFF2-40B4-BE49-F238E27FC236}">
                <a16:creationId xmlns:a16="http://schemas.microsoft.com/office/drawing/2014/main" xmlns="" id="{B0F01141-2979-40EA-94AE-F292A3BEBD8E}"/>
              </a:ext>
            </a:extLst>
          </p:cNvPr>
          <p:cNvSpPr/>
          <p:nvPr/>
        </p:nvSpPr>
        <p:spPr>
          <a:xfrm>
            <a:off x="4694480" y="2833068"/>
            <a:ext cx="2781404" cy="170518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69" dirty="0"/>
              <a:t>SCUOLA DI COMUNITÀ </a:t>
            </a:r>
          </a:p>
        </p:txBody>
      </p:sp>
      <p:sp>
        <p:nvSpPr>
          <p:cNvPr id="5" name="Ovale 4">
            <a:extLst>
              <a:ext uri="{FF2B5EF4-FFF2-40B4-BE49-F238E27FC236}">
                <a16:creationId xmlns:a16="http://schemas.microsoft.com/office/drawing/2014/main" xmlns="" id="{C367C379-DDDA-4978-BAE4-95AF13C830E3}"/>
              </a:ext>
            </a:extLst>
          </p:cNvPr>
          <p:cNvSpPr/>
          <p:nvPr/>
        </p:nvSpPr>
        <p:spPr>
          <a:xfrm>
            <a:off x="2597399" y="1789045"/>
            <a:ext cx="2250281" cy="14815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87" dirty="0"/>
              <a:t>COMUNITÀ DI APPRENDI=</a:t>
            </a:r>
          </a:p>
          <a:p>
            <a:pPr algn="ctr"/>
            <a:r>
              <a:rPr lang="it-IT" sz="1687" dirty="0"/>
              <a:t>MENTO</a:t>
            </a:r>
          </a:p>
        </p:txBody>
      </p:sp>
      <p:sp>
        <p:nvSpPr>
          <p:cNvPr id="6" name="Ovale 5">
            <a:extLst>
              <a:ext uri="{FF2B5EF4-FFF2-40B4-BE49-F238E27FC236}">
                <a16:creationId xmlns:a16="http://schemas.microsoft.com/office/drawing/2014/main" xmlns="" id="{21B2E71D-6813-4222-859E-1FC823BB0434}"/>
              </a:ext>
            </a:extLst>
          </p:cNvPr>
          <p:cNvSpPr/>
          <p:nvPr/>
        </p:nvSpPr>
        <p:spPr>
          <a:xfrm>
            <a:off x="5535530" y="1083833"/>
            <a:ext cx="2348119" cy="14811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687" dirty="0">
                <a:solidFill>
                  <a:prstClr val="white"/>
                </a:solidFill>
              </a:rPr>
              <a:t>COMUNITÀ COLLEGIALE</a:t>
            </a:r>
          </a:p>
        </p:txBody>
      </p:sp>
      <p:sp>
        <p:nvSpPr>
          <p:cNvPr id="7" name="Ovale 6">
            <a:extLst>
              <a:ext uri="{FF2B5EF4-FFF2-40B4-BE49-F238E27FC236}">
                <a16:creationId xmlns:a16="http://schemas.microsoft.com/office/drawing/2014/main" xmlns="" id="{072DE842-6DBA-491C-B531-CB83263E7518}"/>
              </a:ext>
            </a:extLst>
          </p:cNvPr>
          <p:cNvSpPr/>
          <p:nvPr/>
        </p:nvSpPr>
        <p:spPr>
          <a:xfrm>
            <a:off x="7974498" y="2751743"/>
            <a:ext cx="2138466" cy="13273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687" dirty="0">
                <a:solidFill>
                  <a:prstClr val="white"/>
                </a:solidFill>
              </a:rPr>
              <a:t>COMUNITÀ DI CURA</a:t>
            </a:r>
          </a:p>
        </p:txBody>
      </p:sp>
      <p:sp>
        <p:nvSpPr>
          <p:cNvPr id="8" name="Ovale 7">
            <a:extLst>
              <a:ext uri="{FF2B5EF4-FFF2-40B4-BE49-F238E27FC236}">
                <a16:creationId xmlns:a16="http://schemas.microsoft.com/office/drawing/2014/main" xmlns="" id="{545D8B7C-A552-4A94-A0D8-441208548198}"/>
              </a:ext>
            </a:extLst>
          </p:cNvPr>
          <p:cNvSpPr/>
          <p:nvPr/>
        </p:nvSpPr>
        <p:spPr>
          <a:xfrm>
            <a:off x="6695613" y="4615330"/>
            <a:ext cx="2348119" cy="132739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687" dirty="0">
                <a:solidFill>
                  <a:prstClr val="white"/>
                </a:solidFill>
              </a:rPr>
              <a:t>COMUNITÀ INCLUSIVA</a:t>
            </a:r>
          </a:p>
        </p:txBody>
      </p:sp>
      <p:sp>
        <p:nvSpPr>
          <p:cNvPr id="9" name="Ovale 8">
            <a:extLst>
              <a:ext uri="{FF2B5EF4-FFF2-40B4-BE49-F238E27FC236}">
                <a16:creationId xmlns:a16="http://schemas.microsoft.com/office/drawing/2014/main" xmlns="" id="{EA417C74-1242-41DF-A16C-0E9640D08A19}"/>
              </a:ext>
            </a:extLst>
          </p:cNvPr>
          <p:cNvSpPr/>
          <p:nvPr/>
        </p:nvSpPr>
        <p:spPr>
          <a:xfrm>
            <a:off x="3021806" y="4328180"/>
            <a:ext cx="2348119" cy="148155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687" dirty="0">
                <a:solidFill>
                  <a:prstClr val="white"/>
                </a:solidFill>
              </a:rPr>
              <a:t>COMUNITÀ DI RICERCA</a:t>
            </a:r>
          </a:p>
        </p:txBody>
      </p:sp>
    </p:spTree>
    <p:extLst>
      <p:ext uri="{BB962C8B-B14F-4D97-AF65-F5344CB8AC3E}">
        <p14:creationId xmlns:p14="http://schemas.microsoft.com/office/powerpoint/2010/main" val="2610501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4198C0-E270-465B-BAC9-6C404AD8D64C}"/>
              </a:ext>
            </a:extLst>
          </p:cNvPr>
          <p:cNvSpPr>
            <a:spLocks noGrp="1"/>
          </p:cNvSpPr>
          <p:nvPr>
            <p:ph type="title"/>
          </p:nvPr>
        </p:nvSpPr>
        <p:spPr>
          <a:xfrm>
            <a:off x="2057401" y="533401"/>
            <a:ext cx="8077200" cy="1688927"/>
          </a:xfrm>
        </p:spPr>
        <p:txBody>
          <a:bodyPr/>
          <a:lstStyle/>
          <a:p>
            <a:pPr>
              <a:lnSpc>
                <a:spcPct val="115000"/>
              </a:lnSpc>
            </a:pPr>
            <a:r>
              <a:rPr lang="it-IT" sz="2812" dirty="0">
                <a:latin typeface="Calibri" panose="020F0502020204030204" pitchFamily="34" charset="0"/>
                <a:ea typeface="Calibri" panose="020F0502020204030204" pitchFamily="34" charset="0"/>
                <a:cs typeface="Times New Roman" panose="02020603050405020304" pitchFamily="18" charset="0"/>
              </a:rPr>
              <a:t>TRE LIVELLI (o TRAGUARDI) adottati dalla comunità in favore dei membri in difficoltà</a:t>
            </a:r>
            <a:r>
              <a:rPr lang="it-IT" sz="2531" dirty="0">
                <a:latin typeface="Calibri" panose="020F0502020204030204" pitchFamily="34" charset="0"/>
                <a:ea typeface="Calibri" panose="020F0502020204030204" pitchFamily="34" charset="0"/>
                <a:cs typeface="Times New Roman" panose="02020603050405020304" pitchFamily="18" charset="0"/>
              </a:rPr>
              <a:t/>
            </a:r>
            <a:br>
              <a:rPr lang="it-IT" sz="2531"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testo 2">
            <a:extLst>
              <a:ext uri="{FF2B5EF4-FFF2-40B4-BE49-F238E27FC236}">
                <a16:creationId xmlns:a16="http://schemas.microsoft.com/office/drawing/2014/main" xmlns="" id="{76F5FE0E-DDFA-4063-B9E9-2B261E3CE277}"/>
              </a:ext>
            </a:extLst>
          </p:cNvPr>
          <p:cNvSpPr>
            <a:spLocks noGrp="1"/>
          </p:cNvSpPr>
          <p:nvPr>
            <p:ph type="body" idx="1"/>
          </p:nvPr>
        </p:nvSpPr>
        <p:spPr>
          <a:xfrm>
            <a:off x="2057400" y="1844951"/>
            <a:ext cx="7964557" cy="4174849"/>
          </a:xfrm>
        </p:spPr>
        <p:txBody>
          <a:bodyPr>
            <a:normAutofit fontScale="92500" lnSpcReduction="20000"/>
          </a:bodyPr>
          <a:lstStyle/>
          <a:p>
            <a:pPr marL="241093" indent="-241093" algn="ctr">
              <a:lnSpc>
                <a:spcPct val="115000"/>
              </a:lnSpc>
              <a:buFont typeface="+mj-lt"/>
              <a:buAutoNum type="arabicPeriod"/>
            </a:pPr>
            <a:r>
              <a:rPr lang="it-IT" sz="2109"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INSERIMENTO </a:t>
            </a: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Sociale</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Scolastico</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Lavorativo</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È un diritto sancito dalla Costituzione italiana (articoli 2, 3, 4, 34)</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reale azione di collocazione del soggetto disabile all’interno delle sedi, dei momenti e delle attività in cui si esercita l’attività formativa o lavorativa, o di relazione sociale.</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Ha il senso del riconoscimento etico e giuridico della diversità (vocazione educativa al diverso) costituisce l’apertura di credito ad una funzione pedagogicamente più significativa quale è l’integrazione. </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181658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C809C8-8EE0-4D29-A91E-6E3F37AC4760}"/>
              </a:ext>
            </a:extLst>
          </p:cNvPr>
          <p:cNvSpPr>
            <a:spLocks noGrp="1"/>
          </p:cNvSpPr>
          <p:nvPr>
            <p:ph type="title"/>
          </p:nvPr>
        </p:nvSpPr>
        <p:spPr>
          <a:xfrm>
            <a:off x="2057401" y="533401"/>
            <a:ext cx="8077200" cy="304800"/>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xmlns="" id="{3642261A-4123-4F23-B8F3-AE0C3F2315D2}"/>
              </a:ext>
            </a:extLst>
          </p:cNvPr>
          <p:cNvSpPr>
            <a:spLocks noGrp="1"/>
          </p:cNvSpPr>
          <p:nvPr>
            <p:ph type="body" idx="1"/>
          </p:nvPr>
        </p:nvSpPr>
        <p:spPr>
          <a:xfrm>
            <a:off x="2057400" y="1397690"/>
            <a:ext cx="8077199" cy="4622110"/>
          </a:xfrm>
        </p:spPr>
        <p:txBody>
          <a:bodyPr/>
          <a:lstStyle/>
          <a:p>
            <a:pPr algn="ctr">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2. </a:t>
            </a:r>
            <a:r>
              <a:rPr lang="it-IT" sz="1969"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INTEGRAZIONE</a:t>
            </a:r>
            <a:endParaRPr lang="it-IT" sz="1687"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la condizione in cui il soggetto interessato da tipicità, diversità o disabilità partecipa ad atti, processi o attività che una comunità esercita. È intesa come partecipazione, coinvolgimento in una situazione di vita. L’effettiva partecipazione alle situazioni, anche se parzialmente o discontinuamente, tende a sollecitare i processi di sviluppo delle funzioni umane nella loro integrità. Due requisiti culturali nell’ambiente ospitante: la reale accettazione della persona portatrice di diversità; un consapevole e fondato disegno di aiuto alla persona. In presenza di ciò ci troviamo in una reale situazione educativa mirata a favorire lo sviluppo dell’individuo.</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83652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B745C2-9B5F-4CF0-A63F-28B41C84296E}"/>
              </a:ext>
            </a:extLst>
          </p:cNvPr>
          <p:cNvSpPr>
            <a:spLocks noGrp="1"/>
          </p:cNvSpPr>
          <p:nvPr>
            <p:ph type="title"/>
          </p:nvPr>
        </p:nvSpPr>
        <p:spPr/>
        <p:txBody>
          <a:bodyPr>
            <a:normAutofit/>
          </a:bodyPr>
          <a:lstStyle/>
          <a:p>
            <a:pPr algn="ctr"/>
            <a:r>
              <a:rPr lang="it-IT" sz="4800" dirty="0"/>
              <a:t>Cos’è la didattica?</a:t>
            </a:r>
          </a:p>
        </p:txBody>
      </p:sp>
      <p:sp>
        <p:nvSpPr>
          <p:cNvPr id="3" name="Segnaposto contenuto 2">
            <a:extLst>
              <a:ext uri="{FF2B5EF4-FFF2-40B4-BE49-F238E27FC236}">
                <a16:creationId xmlns:a16="http://schemas.microsoft.com/office/drawing/2014/main" xmlns="" id="{7ED9DF87-F6E9-41AC-96E2-6CEEE123C61E}"/>
              </a:ext>
            </a:extLst>
          </p:cNvPr>
          <p:cNvSpPr>
            <a:spLocks noGrp="1"/>
          </p:cNvSpPr>
          <p:nvPr>
            <p:ph idx="1"/>
          </p:nvPr>
        </p:nvSpPr>
        <p:spPr/>
        <p:txBody>
          <a:bodyPr>
            <a:normAutofit/>
          </a:bodyPr>
          <a:lstStyle/>
          <a:p>
            <a:pPr marL="0" indent="0">
              <a:buNone/>
            </a:pPr>
            <a:r>
              <a:rPr lang="it-IT" sz="4000" u="sng" dirty="0"/>
              <a:t>Parte della pedagogia </a:t>
            </a:r>
            <a:r>
              <a:rPr lang="it-IT" sz="4000" dirty="0"/>
              <a:t>che ha per oggetto l’</a:t>
            </a:r>
            <a:r>
              <a:rPr lang="it-IT" sz="4000" u="sng" dirty="0"/>
              <a:t>insegnamento</a:t>
            </a:r>
            <a:r>
              <a:rPr lang="it-IT" sz="4000" dirty="0"/>
              <a:t> e i relativi </a:t>
            </a:r>
            <a:r>
              <a:rPr lang="it-IT" sz="4000" u="sng" dirty="0"/>
              <a:t>metodi.</a:t>
            </a:r>
          </a:p>
        </p:txBody>
      </p:sp>
    </p:spTree>
    <p:extLst>
      <p:ext uri="{BB962C8B-B14F-4D97-AF65-F5344CB8AC3E}">
        <p14:creationId xmlns:p14="http://schemas.microsoft.com/office/powerpoint/2010/main" val="1611582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536114-C77E-4F30-A150-F51DB1304B5E}"/>
              </a:ext>
            </a:extLst>
          </p:cNvPr>
          <p:cNvSpPr>
            <a:spLocks noGrp="1"/>
          </p:cNvSpPr>
          <p:nvPr>
            <p:ph type="title"/>
          </p:nvPr>
        </p:nvSpPr>
        <p:spPr>
          <a:xfrm>
            <a:off x="2057401" y="533401"/>
            <a:ext cx="8077200" cy="304800"/>
          </a:xfrm>
        </p:spPr>
        <p:txBody>
          <a:bodyPr>
            <a:normAutofit fontScale="90000"/>
          </a:bodyPr>
          <a:lstStyle/>
          <a:p>
            <a:endParaRPr lang="it-IT"/>
          </a:p>
        </p:txBody>
      </p:sp>
      <p:sp>
        <p:nvSpPr>
          <p:cNvPr id="3" name="Segnaposto testo 2">
            <a:extLst>
              <a:ext uri="{FF2B5EF4-FFF2-40B4-BE49-F238E27FC236}">
                <a16:creationId xmlns:a16="http://schemas.microsoft.com/office/drawing/2014/main" xmlns="" id="{E03D715E-416E-4D67-88A3-42A14E5D3495}"/>
              </a:ext>
            </a:extLst>
          </p:cNvPr>
          <p:cNvSpPr>
            <a:spLocks noGrp="1"/>
          </p:cNvSpPr>
          <p:nvPr>
            <p:ph type="body" idx="1"/>
          </p:nvPr>
        </p:nvSpPr>
        <p:spPr>
          <a:xfrm>
            <a:off x="2057400" y="1090198"/>
            <a:ext cx="8077199" cy="4929602"/>
          </a:xfrm>
        </p:spPr>
        <p:txBody>
          <a:bodyPr/>
          <a:lstStyle/>
          <a:p>
            <a:pPr algn="ctr">
              <a:lnSpc>
                <a:spcPct val="115000"/>
              </a:lnSpc>
            </a:pPr>
            <a:r>
              <a:rPr lang="it-IT" sz="1969" b="1" dirty="0">
                <a:solidFill>
                  <a:schemeClr val="tx1"/>
                </a:solidFill>
                <a:latin typeface="Calibri" panose="020F0502020204030204" pitchFamily="34" charset="0"/>
                <a:ea typeface="Calibri" panose="020F0502020204030204" pitchFamily="34" charset="0"/>
                <a:cs typeface="Times New Roman" panose="02020603050405020304" pitchFamily="18" charset="0"/>
              </a:rPr>
              <a:t>3. NORMALIZZAZIONE/INCLUSIONE</a:t>
            </a:r>
            <a:endParaRPr lang="it-IT" sz="1687"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 lo scopo ultimo e più comprensivo dell’inserimento e dell’integrazione, consiste nel promuovere il benessere psico-fisico personale dell’individuo, quindi uno stato di equilibrio reso dalla presa di coscienza ed accettazione della propria condizione di vita. Ciò si completa nella elaborazione e condivisione di un adeguato progetto di vita per l’individuo disabile. Convergono interventi orientati alla migliore funzionalizzazione delle abilità deficitarie (recupero) ed alla valorizzazione delle risorse personali ed alla consapevole conduzione della propria esistenza.</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La normalizzazione si può riconoscere in queste condizioni:</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955594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1DA06D-3072-4C06-A871-B4169A2E9942}"/>
              </a:ext>
            </a:extLst>
          </p:cNvPr>
          <p:cNvSpPr>
            <a:spLocks noGrp="1"/>
          </p:cNvSpPr>
          <p:nvPr>
            <p:ph type="title"/>
          </p:nvPr>
        </p:nvSpPr>
        <p:spPr>
          <a:xfrm>
            <a:off x="2057401" y="533400"/>
            <a:ext cx="8077200" cy="179422"/>
          </a:xfrm>
        </p:spPr>
        <p:txBody>
          <a:bodyPr>
            <a:normAutofit fontScale="90000"/>
          </a:bodyPr>
          <a:lstStyle/>
          <a:p>
            <a:endParaRPr lang="it-IT"/>
          </a:p>
        </p:txBody>
      </p:sp>
      <p:sp>
        <p:nvSpPr>
          <p:cNvPr id="3" name="Segnaposto testo 2">
            <a:extLst>
              <a:ext uri="{FF2B5EF4-FFF2-40B4-BE49-F238E27FC236}">
                <a16:creationId xmlns:a16="http://schemas.microsoft.com/office/drawing/2014/main" xmlns="" id="{8B42006A-D641-4A7A-819B-8EDF7F5C2A95}"/>
              </a:ext>
            </a:extLst>
          </p:cNvPr>
          <p:cNvSpPr>
            <a:spLocks noGrp="1"/>
          </p:cNvSpPr>
          <p:nvPr>
            <p:ph type="body" idx="1"/>
          </p:nvPr>
        </p:nvSpPr>
        <p:spPr>
          <a:xfrm>
            <a:off x="2057400" y="866568"/>
            <a:ext cx="8077199" cy="5153232"/>
          </a:xfrm>
        </p:spPr>
        <p:txBody>
          <a:bodyPr/>
          <a:lstStyle/>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La normalizzazione si può riconoscere in queste condizioni:</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41093" indent="-241093" algn="just">
              <a:lnSpc>
                <a:spcPct val="115000"/>
              </a:lnSpc>
              <a:buFont typeface="Times New Roman" panose="02020603050405020304" pitchFamily="18" charset="0"/>
              <a:buChar char="-"/>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Accettazione del proprio stato</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41093" indent="-241093" algn="just">
              <a:lnSpc>
                <a:spcPct val="115000"/>
              </a:lnSpc>
              <a:buFont typeface="Times New Roman" panose="02020603050405020304" pitchFamily="18" charset="0"/>
              <a:buChar char="-"/>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Convivenza con le proprie disabilità</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41093" indent="-241093" algn="just">
              <a:lnSpc>
                <a:spcPct val="115000"/>
              </a:lnSpc>
              <a:buFont typeface="Times New Roman" panose="02020603050405020304" pitchFamily="18" charset="0"/>
              <a:buChar char="-"/>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Ottimizzazione delle funzioni normo-dotate e/o residuali</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41093" indent="-241093" algn="just">
              <a:lnSpc>
                <a:spcPct val="115000"/>
              </a:lnSpc>
              <a:buFont typeface="Times New Roman" panose="02020603050405020304" pitchFamily="18" charset="0"/>
              <a:buChar char="-"/>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Presenza di un progetto di vita</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41093" indent="-241093" algn="just">
              <a:lnSpc>
                <a:spcPct val="115000"/>
              </a:lnSpc>
              <a:buFont typeface="Times New Roman" panose="02020603050405020304" pitchFamily="18" charset="0"/>
              <a:buChar char="-"/>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Benessere psico-fisico individuale</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35280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nserimento integrazione inclusione">
            <a:extLst>
              <a:ext uri="{FF2B5EF4-FFF2-40B4-BE49-F238E27FC236}">
                <a16:creationId xmlns:a16="http://schemas.microsoft.com/office/drawing/2014/main" xmlns="" id="{FA148F58-8C85-4F6A-A7F7-68D49D517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18" y="422388"/>
            <a:ext cx="7666893" cy="574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24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9BB9E236-EEB7-43B5-883C-C6DFE975EA0E}"/>
              </a:ext>
            </a:extLst>
          </p:cNvPr>
          <p:cNvSpPr>
            <a:spLocks noGrp="1"/>
          </p:cNvSpPr>
          <p:nvPr>
            <p:ph type="title"/>
          </p:nvPr>
        </p:nvSpPr>
        <p:spPr>
          <a:xfrm>
            <a:off x="2057401" y="533401"/>
            <a:ext cx="8077200" cy="780429"/>
          </a:xfrm>
        </p:spPr>
        <p:txBody>
          <a:bodyPr>
            <a:normAutofit fontScale="90000"/>
          </a:bodyPr>
          <a:lstStyle/>
          <a:p>
            <a:r>
              <a:rPr lang="it-IT" dirty="0"/>
              <a:t>«dall’integrazione all’inclusione»</a:t>
            </a:r>
            <a:br>
              <a:rPr lang="it-IT" dirty="0"/>
            </a:br>
            <a:r>
              <a:rPr lang="it-IT" dirty="0"/>
              <a:t>webinar con </a:t>
            </a:r>
            <a:r>
              <a:rPr lang="it-IT" dirty="0" err="1"/>
              <a:t>dario</a:t>
            </a:r>
            <a:r>
              <a:rPr lang="it-IT" dirty="0"/>
              <a:t> </a:t>
            </a:r>
            <a:r>
              <a:rPr lang="it-IT" dirty="0" err="1"/>
              <a:t>ianes</a:t>
            </a:r>
            <a:endParaRPr lang="it-IT" dirty="0"/>
          </a:p>
        </p:txBody>
      </p:sp>
      <p:sp>
        <p:nvSpPr>
          <p:cNvPr id="5" name="Segnaposto testo 4">
            <a:extLst>
              <a:ext uri="{FF2B5EF4-FFF2-40B4-BE49-F238E27FC236}">
                <a16:creationId xmlns:a16="http://schemas.microsoft.com/office/drawing/2014/main" xmlns="" id="{C8888BDC-715C-4559-AC29-EAC7EEC7A049}"/>
              </a:ext>
            </a:extLst>
          </p:cNvPr>
          <p:cNvSpPr>
            <a:spLocks noGrp="1"/>
          </p:cNvSpPr>
          <p:nvPr>
            <p:ph type="body" idx="1"/>
          </p:nvPr>
        </p:nvSpPr>
        <p:spPr>
          <a:xfrm>
            <a:off x="2057400" y="1523482"/>
            <a:ext cx="8077199" cy="4919870"/>
          </a:xfrm>
        </p:spPr>
        <p:txBody>
          <a:bodyPr>
            <a:normAutofit fontScale="85000" lnSpcReduction="20000"/>
          </a:bodyPr>
          <a:lstStyle/>
          <a:p>
            <a:r>
              <a:rPr lang="it-IT" dirty="0">
                <a:solidFill>
                  <a:schemeClr val="tx1"/>
                </a:solidFill>
              </a:rPr>
              <a:t>ATTIVITÀ DI COOPERATIVE LEARNING: PRENDERE NOTA IN COPPIA (JOHNSON E JOHNSON)</a:t>
            </a:r>
          </a:p>
          <a:p>
            <a:pPr marL="361639" indent="-361639">
              <a:buAutoNum type="arabicPeriod"/>
            </a:pPr>
            <a:r>
              <a:rPr lang="it-IT" dirty="0">
                <a:solidFill>
                  <a:schemeClr val="tx1"/>
                </a:solidFill>
              </a:rPr>
              <a:t>L’insegnante svolge una lezione frontale in cui propone alcuni argomenti chiave (in blocchi di 10-15’).</a:t>
            </a:r>
          </a:p>
          <a:p>
            <a:pPr marL="361639" indent="-361639">
              <a:buAutoNum type="arabicPeriod"/>
            </a:pPr>
            <a:r>
              <a:rPr lang="it-IT" dirty="0">
                <a:solidFill>
                  <a:schemeClr val="tx1"/>
                </a:solidFill>
              </a:rPr>
              <a:t>Vengono formate coppie di studenti che dovranno lavorare assieme per costruire appunti di elevata qualità.</a:t>
            </a:r>
          </a:p>
          <a:p>
            <a:pPr marL="361639" indent="-361639">
              <a:buAutoNum type="arabicPeriod"/>
            </a:pPr>
            <a:r>
              <a:rPr lang="it-IT" dirty="0">
                <a:solidFill>
                  <a:schemeClr val="tx1"/>
                </a:solidFill>
              </a:rPr>
              <a:t>Gli alunni prendono appunti individualmente.</a:t>
            </a:r>
          </a:p>
          <a:p>
            <a:pPr marL="361639" indent="-361639">
              <a:buAutoNum type="arabicPeriod"/>
            </a:pPr>
            <a:r>
              <a:rPr lang="it-IT" dirty="0">
                <a:solidFill>
                  <a:schemeClr val="tx1"/>
                </a:solidFill>
              </a:rPr>
              <a:t>Ogni 10’ circa l’insegnante si ferma e gli studenti confrontano gli appunti presi:</a:t>
            </a:r>
          </a:p>
          <a:p>
            <a:r>
              <a:rPr lang="it-IT" dirty="0">
                <a:solidFill>
                  <a:schemeClr val="tx1"/>
                </a:solidFill>
              </a:rPr>
              <a:t>		- lo studente A riassume quanto scritto a B e viceversa;</a:t>
            </a:r>
          </a:p>
          <a:p>
            <a:r>
              <a:rPr lang="it-IT" dirty="0">
                <a:solidFill>
                  <a:schemeClr val="tx1"/>
                </a:solidFill>
              </a:rPr>
              <a:t>		- ognuno completa le sue note con quanto ascoltato dal 			compagno e non presente nel suo lavoro.</a:t>
            </a:r>
          </a:p>
          <a:p>
            <a:r>
              <a:rPr lang="it-IT" dirty="0">
                <a:solidFill>
                  <a:schemeClr val="tx1"/>
                </a:solidFill>
              </a:rPr>
              <a:t>5. L’insegnante riprende la spiegazione fino alla conclusione.</a:t>
            </a:r>
          </a:p>
          <a:p>
            <a:r>
              <a:rPr lang="it-IT" dirty="0">
                <a:solidFill>
                  <a:schemeClr val="tx1"/>
                </a:solidFill>
              </a:rPr>
              <a:t>6. Gli studenti ripassano e verificano i loro appunti, scrivendo concetti e info eventualmente sfuggiti. Si focalizzano anche su: info annotate, punti salienti, il concetto più interessante. Poi completano gli appunti aggiungendo i nuovi punti di vista emersi.</a:t>
            </a:r>
          </a:p>
          <a:p>
            <a:r>
              <a:rPr lang="it-IT" dirty="0">
                <a:solidFill>
                  <a:schemeClr val="tx1"/>
                </a:solidFill>
              </a:rPr>
              <a:t>7. Ogni studente firma gli appunti dell’altro per indicare che li ritiene completi e accurati.</a:t>
            </a:r>
          </a:p>
        </p:txBody>
      </p:sp>
    </p:spTree>
    <p:extLst>
      <p:ext uri="{BB962C8B-B14F-4D97-AF65-F5344CB8AC3E}">
        <p14:creationId xmlns:p14="http://schemas.microsoft.com/office/powerpoint/2010/main" val="2379647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7103BA20-70AB-4CF8-8809-B8DFABC5F802}"/>
              </a:ext>
            </a:extLst>
          </p:cNvPr>
          <p:cNvSpPr>
            <a:spLocks noGrp="1"/>
          </p:cNvSpPr>
          <p:nvPr>
            <p:ph type="title"/>
          </p:nvPr>
        </p:nvSpPr>
        <p:spPr/>
        <p:txBody>
          <a:bodyPr/>
          <a:lstStyle/>
          <a:p>
            <a:r>
              <a:rPr lang="it-IT" dirty="0"/>
              <a:t>Integrazione e inclusione secondo </a:t>
            </a:r>
            <a:r>
              <a:rPr lang="it-IT" dirty="0" err="1"/>
              <a:t>dario</a:t>
            </a:r>
            <a:r>
              <a:rPr lang="it-IT" dirty="0"/>
              <a:t> </a:t>
            </a:r>
            <a:r>
              <a:rPr lang="it-IT" dirty="0" err="1"/>
              <a:t>ianes</a:t>
            </a:r>
            <a:endParaRPr lang="it-IT" dirty="0"/>
          </a:p>
        </p:txBody>
      </p:sp>
      <p:sp>
        <p:nvSpPr>
          <p:cNvPr id="6" name="Segnaposto contenuto 5">
            <a:extLst>
              <a:ext uri="{FF2B5EF4-FFF2-40B4-BE49-F238E27FC236}">
                <a16:creationId xmlns:a16="http://schemas.microsoft.com/office/drawing/2014/main" xmlns="" id="{5E79A9A2-0F62-4FD6-ABEF-B43AF70B5BC0}"/>
              </a:ext>
            </a:extLst>
          </p:cNvPr>
          <p:cNvSpPr>
            <a:spLocks noGrp="1"/>
          </p:cNvSpPr>
          <p:nvPr>
            <p:ph sz="half" idx="13"/>
          </p:nvPr>
        </p:nvSpPr>
        <p:spPr/>
        <p:txBody>
          <a:bodyPr/>
          <a:lstStyle/>
          <a:p>
            <a:pPr marL="0" indent="0">
              <a:buNone/>
            </a:pPr>
            <a:r>
              <a:rPr lang="it-IT" b="1" dirty="0">
                <a:solidFill>
                  <a:schemeClr val="tx1"/>
                </a:solidFill>
              </a:rPr>
              <a:t>INTEGRAZIONE</a:t>
            </a:r>
            <a:r>
              <a:rPr lang="it-IT" dirty="0">
                <a:solidFill>
                  <a:schemeClr val="tx1"/>
                </a:solidFill>
              </a:rPr>
              <a:t> = </a:t>
            </a:r>
          </a:p>
          <a:p>
            <a:pPr marL="0" indent="0">
              <a:buNone/>
            </a:pPr>
            <a:r>
              <a:rPr lang="it-IT" dirty="0">
                <a:solidFill>
                  <a:schemeClr val="tx1"/>
                </a:solidFill>
              </a:rPr>
              <a:t>Partecipazione sociale, apprendimento significativo, senso di appartenenza per gli alunni con disabilità.</a:t>
            </a:r>
          </a:p>
          <a:p>
            <a:pPr marL="0" indent="0">
              <a:buNone/>
            </a:pPr>
            <a:endParaRPr lang="it-IT" dirty="0"/>
          </a:p>
        </p:txBody>
      </p:sp>
      <p:sp>
        <p:nvSpPr>
          <p:cNvPr id="5" name="Segnaposto contenuto 4">
            <a:extLst>
              <a:ext uri="{FF2B5EF4-FFF2-40B4-BE49-F238E27FC236}">
                <a16:creationId xmlns:a16="http://schemas.microsoft.com/office/drawing/2014/main" xmlns="" id="{DC1B87BB-72F4-42CC-9BA5-1DB449DA5605}"/>
              </a:ext>
            </a:extLst>
          </p:cNvPr>
          <p:cNvSpPr>
            <a:spLocks noGrp="1"/>
          </p:cNvSpPr>
          <p:nvPr>
            <p:ph sz="quarter" idx="4"/>
          </p:nvPr>
        </p:nvSpPr>
        <p:spPr/>
        <p:txBody>
          <a:bodyPr/>
          <a:lstStyle/>
          <a:p>
            <a:pPr marL="0" indent="0">
              <a:buNone/>
            </a:pPr>
            <a:r>
              <a:rPr lang="it-IT" b="1" dirty="0">
                <a:solidFill>
                  <a:schemeClr val="tx1"/>
                </a:solidFill>
              </a:rPr>
              <a:t>INCLUSIONE</a:t>
            </a:r>
            <a:r>
              <a:rPr lang="it-IT" dirty="0">
                <a:solidFill>
                  <a:schemeClr val="tx1"/>
                </a:solidFill>
              </a:rPr>
              <a:t> = </a:t>
            </a:r>
          </a:p>
          <a:p>
            <a:pPr marL="0" indent="0">
              <a:buNone/>
            </a:pPr>
            <a:r>
              <a:rPr lang="it-IT" dirty="0">
                <a:solidFill>
                  <a:schemeClr val="tx1"/>
                </a:solidFill>
              </a:rPr>
              <a:t>Fare le stesse cose con il 100% degli alunni, evitando ogni forma di marginalizzazione; sviluppo del massimo potenziale cognitivo, metacognitivo, culturale</a:t>
            </a:r>
          </a:p>
        </p:txBody>
      </p:sp>
    </p:spTree>
    <p:extLst>
      <p:ext uri="{BB962C8B-B14F-4D97-AF65-F5344CB8AC3E}">
        <p14:creationId xmlns:p14="http://schemas.microsoft.com/office/powerpoint/2010/main" val="497822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F12E608E-81D2-40FD-987D-5D2D84E94587}"/>
              </a:ext>
            </a:extLst>
          </p:cNvPr>
          <p:cNvSpPr>
            <a:spLocks noGrp="1"/>
          </p:cNvSpPr>
          <p:nvPr>
            <p:ph type="title"/>
          </p:nvPr>
        </p:nvSpPr>
        <p:spPr>
          <a:xfrm>
            <a:off x="2057401" y="533400"/>
            <a:ext cx="8077200" cy="1297574"/>
          </a:xfrm>
        </p:spPr>
        <p:txBody>
          <a:bodyPr>
            <a:normAutofit/>
          </a:bodyPr>
          <a:lstStyle/>
          <a:p>
            <a:pPr algn="ctr"/>
            <a:r>
              <a:rPr lang="it-IT" dirty="0"/>
              <a:t>Universal design for learning o </a:t>
            </a:r>
            <a:br>
              <a:rPr lang="it-IT" dirty="0"/>
            </a:br>
            <a:r>
              <a:rPr lang="it-IT" dirty="0" err="1"/>
              <a:t>didatticA</a:t>
            </a:r>
            <a:r>
              <a:rPr lang="it-IT" dirty="0"/>
              <a:t> universale</a:t>
            </a:r>
          </a:p>
        </p:txBody>
      </p:sp>
      <p:sp>
        <p:nvSpPr>
          <p:cNvPr id="2" name="Segnaposto testo 1">
            <a:extLst>
              <a:ext uri="{FF2B5EF4-FFF2-40B4-BE49-F238E27FC236}">
                <a16:creationId xmlns:a16="http://schemas.microsoft.com/office/drawing/2014/main" xmlns="" id="{7DDB0D55-FBD4-4127-B662-4A54A70FE98E}"/>
              </a:ext>
            </a:extLst>
          </p:cNvPr>
          <p:cNvSpPr>
            <a:spLocks noGrp="1"/>
          </p:cNvSpPr>
          <p:nvPr>
            <p:ph type="body" idx="1"/>
          </p:nvPr>
        </p:nvSpPr>
        <p:spPr>
          <a:xfrm>
            <a:off x="2057399" y="2054605"/>
            <a:ext cx="7587181" cy="3965195"/>
          </a:xfrm>
        </p:spPr>
        <p:txBody>
          <a:bodyPr/>
          <a:lstStyle/>
          <a:p>
            <a:r>
              <a:rPr lang="it-IT" dirty="0">
                <a:solidFill>
                  <a:schemeClr val="tx1"/>
                </a:solidFill>
              </a:rPr>
              <a:t>“l’espressione Universal Design for Learning (UDL) indica una modalità di progettazione e di gestione della pratica educativa volta ad incontrare le diverse modalità di apprendimento e le diverse condizioni che possono presentarsi nei diversi contesti (principalmente scolastici)”</a:t>
            </a:r>
          </a:p>
          <a:p>
            <a:endParaRPr lang="it-IT" dirty="0">
              <a:solidFill>
                <a:schemeClr val="tx1"/>
              </a:solidFill>
            </a:endParaRPr>
          </a:p>
          <a:p>
            <a:r>
              <a:rPr lang="it-IT" dirty="0">
                <a:solidFill>
                  <a:schemeClr val="tx1"/>
                </a:solidFill>
              </a:rPr>
              <a:t>“Il termine Universal Design for Learning è stato coniato dall’architetto Ronald </a:t>
            </a:r>
            <a:r>
              <a:rPr lang="it-IT" dirty="0" err="1">
                <a:solidFill>
                  <a:schemeClr val="tx1"/>
                </a:solidFill>
              </a:rPr>
              <a:t>Mace</a:t>
            </a:r>
            <a:r>
              <a:rPr lang="it-IT" dirty="0">
                <a:solidFill>
                  <a:schemeClr val="tx1"/>
                </a:solidFill>
              </a:rPr>
              <a:t> per definire un metodo progettuale innovativo destinato a realizzare contesti inclusivi per le diverse attività umane (dall’abitazione, agli oggetti d’uso, ai contesti di studio, di tempo libero, all’urbanistica e all’arredo urbano e alla strutturazione dei luoghi di cultura, …)</a:t>
            </a:r>
          </a:p>
        </p:txBody>
      </p:sp>
    </p:spTree>
    <p:extLst>
      <p:ext uri="{BB962C8B-B14F-4D97-AF65-F5344CB8AC3E}">
        <p14:creationId xmlns:p14="http://schemas.microsoft.com/office/powerpoint/2010/main" val="3357252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E93154AD-D4ED-46D1-8D4A-125C3AE72E3F}"/>
              </a:ext>
            </a:extLst>
          </p:cNvPr>
          <p:cNvSpPr>
            <a:spLocks noGrp="1"/>
          </p:cNvSpPr>
          <p:nvPr>
            <p:ph type="title"/>
          </p:nvPr>
        </p:nvSpPr>
        <p:spPr>
          <a:xfrm>
            <a:off x="2057401" y="533400"/>
            <a:ext cx="8077200" cy="1185759"/>
          </a:xfrm>
        </p:spPr>
        <p:txBody>
          <a:bodyPr/>
          <a:lstStyle/>
          <a:p>
            <a:r>
              <a:rPr lang="it-IT" dirty="0"/>
              <a:t>Il messaggio di «lettera a una professoressa» secondo </a:t>
            </a:r>
            <a:r>
              <a:rPr lang="it-IT" dirty="0" err="1"/>
              <a:t>dario</a:t>
            </a:r>
            <a:r>
              <a:rPr lang="it-IT" dirty="0"/>
              <a:t> </a:t>
            </a:r>
            <a:r>
              <a:rPr lang="it-IT" dirty="0" err="1"/>
              <a:t>ianes</a:t>
            </a:r>
            <a:endParaRPr lang="it-IT" dirty="0"/>
          </a:p>
        </p:txBody>
      </p:sp>
      <p:sp>
        <p:nvSpPr>
          <p:cNvPr id="4" name="Segnaposto testo 3">
            <a:extLst>
              <a:ext uri="{FF2B5EF4-FFF2-40B4-BE49-F238E27FC236}">
                <a16:creationId xmlns:a16="http://schemas.microsoft.com/office/drawing/2014/main" xmlns="" id="{998D1783-140C-4B6E-BEF5-E13C3C94EB6B}"/>
              </a:ext>
            </a:extLst>
          </p:cNvPr>
          <p:cNvSpPr>
            <a:spLocks noGrp="1"/>
          </p:cNvSpPr>
          <p:nvPr>
            <p:ph type="body" idx="1"/>
          </p:nvPr>
        </p:nvSpPr>
        <p:spPr>
          <a:xfrm>
            <a:off x="2057400" y="1719159"/>
            <a:ext cx="7601157" cy="4300641"/>
          </a:xfrm>
        </p:spPr>
        <p:txBody>
          <a:bodyPr/>
          <a:lstStyle/>
          <a:p>
            <a:pPr algn="ctr"/>
            <a:r>
              <a:rPr lang="it-IT" dirty="0">
                <a:solidFill>
                  <a:schemeClr val="tx1"/>
                </a:solidFill>
              </a:rPr>
              <a:t>EQUITÀ ≠ UGUAGLIANZA</a:t>
            </a:r>
          </a:p>
          <a:p>
            <a:pPr algn="just"/>
            <a:r>
              <a:rPr lang="it-IT" dirty="0">
                <a:solidFill>
                  <a:schemeClr val="tx1"/>
                </a:solidFill>
              </a:rPr>
              <a:t>La vera uguaglianza è fare delle differenze che colmino, compensino quello che ciascuno si porta dentro.</a:t>
            </a:r>
          </a:p>
          <a:p>
            <a:pPr algn="just"/>
            <a:r>
              <a:rPr lang="it-IT" dirty="0">
                <a:solidFill>
                  <a:schemeClr val="tx1"/>
                </a:solidFill>
              </a:rPr>
              <a:t>VALORE DELL’ETEROGENEITÀ </a:t>
            </a:r>
          </a:p>
        </p:txBody>
      </p:sp>
    </p:spTree>
    <p:extLst>
      <p:ext uri="{BB962C8B-B14F-4D97-AF65-F5344CB8AC3E}">
        <p14:creationId xmlns:p14="http://schemas.microsoft.com/office/powerpoint/2010/main" val="2283586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fare parti uguali tra disuguali">
            <a:extLst>
              <a:ext uri="{FF2B5EF4-FFF2-40B4-BE49-F238E27FC236}">
                <a16:creationId xmlns:a16="http://schemas.microsoft.com/office/drawing/2014/main" xmlns="" id="{566D86FD-3B5F-4683-BF50-737DD6247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984" y="1155148"/>
            <a:ext cx="8148032" cy="364797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testo 7">
            <a:extLst>
              <a:ext uri="{FF2B5EF4-FFF2-40B4-BE49-F238E27FC236}">
                <a16:creationId xmlns:a16="http://schemas.microsoft.com/office/drawing/2014/main" xmlns="" id="{2B5841A7-4B75-4D87-A4BC-FE3DF6EFBD66}"/>
              </a:ext>
            </a:extLst>
          </p:cNvPr>
          <p:cNvSpPr>
            <a:spLocks noGrp="1"/>
          </p:cNvSpPr>
          <p:nvPr>
            <p:ph type="body" sz="half" idx="4294967295"/>
          </p:nvPr>
        </p:nvSpPr>
        <p:spPr>
          <a:xfrm>
            <a:off x="7103939" y="4920258"/>
            <a:ext cx="3564061" cy="1341686"/>
          </a:xfrm>
        </p:spPr>
        <p:txBody>
          <a:bodyPr>
            <a:normAutofit fontScale="85000" lnSpcReduction="10000"/>
          </a:bodyPr>
          <a:lstStyle/>
          <a:p>
            <a:endParaRPr lang="it-IT" dirty="0"/>
          </a:p>
          <a:p>
            <a:r>
              <a:rPr lang="it-IT" dirty="0">
                <a:solidFill>
                  <a:schemeClr val="bg1"/>
                </a:solidFill>
              </a:rPr>
              <a:t>Don Lorenzo Milani in «Lettera a una professoressa» (1967)</a:t>
            </a:r>
          </a:p>
          <a:p>
            <a:endParaRPr lang="it-IT" dirty="0">
              <a:solidFill>
                <a:schemeClr val="bg1"/>
              </a:solidFill>
            </a:endParaRPr>
          </a:p>
        </p:txBody>
      </p:sp>
    </p:spTree>
    <p:extLst>
      <p:ext uri="{BB962C8B-B14F-4D97-AF65-F5344CB8AC3E}">
        <p14:creationId xmlns:p14="http://schemas.microsoft.com/office/powerpoint/2010/main" val="789628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8133F3-DB5A-492E-A421-6458CA99D587}"/>
              </a:ext>
            </a:extLst>
          </p:cNvPr>
          <p:cNvSpPr>
            <a:spLocks noGrp="1"/>
          </p:cNvSpPr>
          <p:nvPr>
            <p:ph type="title"/>
          </p:nvPr>
        </p:nvSpPr>
        <p:spPr>
          <a:xfrm>
            <a:off x="2057401" y="533401"/>
            <a:ext cx="8077200" cy="304800"/>
          </a:xfrm>
        </p:spPr>
        <p:txBody>
          <a:bodyPr>
            <a:normAutofit fontScale="90000"/>
          </a:bodyPr>
          <a:lstStyle/>
          <a:p>
            <a:endParaRPr lang="it-IT"/>
          </a:p>
        </p:txBody>
      </p:sp>
      <p:sp>
        <p:nvSpPr>
          <p:cNvPr id="3" name="Segnaposto testo 2">
            <a:extLst>
              <a:ext uri="{FF2B5EF4-FFF2-40B4-BE49-F238E27FC236}">
                <a16:creationId xmlns:a16="http://schemas.microsoft.com/office/drawing/2014/main" xmlns="" id="{31D2BFFB-E19F-486A-BC08-24E88A6FBF51}"/>
              </a:ext>
            </a:extLst>
          </p:cNvPr>
          <p:cNvSpPr>
            <a:spLocks noGrp="1"/>
          </p:cNvSpPr>
          <p:nvPr>
            <p:ph type="body" idx="1"/>
          </p:nvPr>
        </p:nvSpPr>
        <p:spPr>
          <a:xfrm>
            <a:off x="2057400" y="1006338"/>
            <a:ext cx="8077199" cy="5013463"/>
          </a:xfrm>
        </p:spPr>
        <p:txBody>
          <a:bodyPr/>
          <a:lstStyle/>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Con riferimento allo stato di convivenza civile si pone la prospettiva o valore dell’ INCLUSIONE principio e obiettivo di una società accogliente, disponibile a modificare le proprie conoscenze ed abitudini a fronte della compresenza di soggetti disabili.</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it-IT" sz="1969" dirty="0">
                <a:solidFill>
                  <a:schemeClr val="tx1"/>
                </a:solidFill>
                <a:latin typeface="Calibri" panose="020F0502020204030204" pitchFamily="34" charset="0"/>
                <a:ea typeface="Calibri" panose="020F0502020204030204" pitchFamily="34" charset="0"/>
                <a:cs typeface="Times New Roman" panose="02020603050405020304" pitchFamily="18" charset="0"/>
              </a:rPr>
              <a:t>Normalizzazione = la diversità diventa normale, si declina idealmente come una normale diversità</a:t>
            </a:r>
            <a:endParaRPr lang="it-IT" sz="1687"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490023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2A0E81F-6C47-4244-BC7A-08E7286A3C97}"/>
              </a:ext>
            </a:extLst>
          </p:cNvPr>
          <p:cNvSpPr>
            <a:spLocks noGrp="1"/>
          </p:cNvSpPr>
          <p:nvPr>
            <p:ph type="title"/>
          </p:nvPr>
        </p:nvSpPr>
        <p:spPr>
          <a:xfrm>
            <a:off x="2057400" y="156024"/>
            <a:ext cx="8077200" cy="151469"/>
          </a:xfrm>
        </p:spPr>
        <p:txBody>
          <a:bodyPr>
            <a:normAutofit fontScale="90000"/>
          </a:bodyPr>
          <a:lstStyle/>
          <a:p>
            <a:endParaRPr lang="it-IT" dirty="0"/>
          </a:p>
        </p:txBody>
      </p:sp>
      <p:pic>
        <p:nvPicPr>
          <p:cNvPr id="5" name="Immagine 4">
            <a:extLst>
              <a:ext uri="{FF2B5EF4-FFF2-40B4-BE49-F238E27FC236}">
                <a16:creationId xmlns:a16="http://schemas.microsoft.com/office/drawing/2014/main" xmlns="" id="{6741CBF2-DAD3-4577-B382-AA60587066AD}"/>
              </a:ext>
            </a:extLst>
          </p:cNvPr>
          <p:cNvPicPr>
            <a:picLocks noChangeAspect="1"/>
          </p:cNvPicPr>
          <p:nvPr/>
        </p:nvPicPr>
        <p:blipFill>
          <a:blip r:embed="rId2"/>
          <a:stretch>
            <a:fillRect/>
          </a:stretch>
        </p:blipFill>
        <p:spPr>
          <a:xfrm>
            <a:off x="2881034" y="891320"/>
            <a:ext cx="6429933" cy="5075360"/>
          </a:xfrm>
          <a:prstGeom prst="rect">
            <a:avLst/>
          </a:prstGeom>
        </p:spPr>
      </p:pic>
      <p:sp>
        <p:nvSpPr>
          <p:cNvPr id="3" name="Segnaposto testo 2">
            <a:extLst>
              <a:ext uri="{FF2B5EF4-FFF2-40B4-BE49-F238E27FC236}">
                <a16:creationId xmlns:a16="http://schemas.microsoft.com/office/drawing/2014/main" xmlns="" id="{554F4569-468E-45B8-BC4C-5A384F070A49}"/>
              </a:ext>
            </a:extLst>
          </p:cNvPr>
          <p:cNvSpPr>
            <a:spLocks noGrp="1"/>
          </p:cNvSpPr>
          <p:nvPr>
            <p:ph type="body" idx="1"/>
          </p:nvPr>
        </p:nvSpPr>
        <p:spPr>
          <a:xfrm>
            <a:off x="2057400" y="1062245"/>
            <a:ext cx="6383552" cy="4957555"/>
          </a:xfrm>
        </p:spPr>
        <p:txBody>
          <a:bodyPr/>
          <a:lstStyle/>
          <a:p>
            <a:endParaRPr lang="it-IT" dirty="0"/>
          </a:p>
        </p:txBody>
      </p:sp>
    </p:spTree>
    <p:extLst>
      <p:ext uri="{BB962C8B-B14F-4D97-AF65-F5344CB8AC3E}">
        <p14:creationId xmlns:p14="http://schemas.microsoft.com/office/powerpoint/2010/main" val="167251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844A4E34-32D3-4795-AAC5-629ECF9B46E8}"/>
              </a:ext>
            </a:extLst>
          </p:cNvPr>
          <p:cNvSpPr>
            <a:spLocks noGrp="1"/>
          </p:cNvSpPr>
          <p:nvPr>
            <p:ph type="title"/>
          </p:nvPr>
        </p:nvSpPr>
        <p:spPr/>
        <p:txBody>
          <a:bodyPr>
            <a:normAutofit/>
          </a:bodyPr>
          <a:lstStyle/>
          <a:p>
            <a:pPr algn="ctr"/>
            <a:r>
              <a:rPr lang="it-IT" sz="4000" b="1" dirty="0"/>
              <a:t>didattica</a:t>
            </a:r>
          </a:p>
        </p:txBody>
      </p:sp>
      <p:sp>
        <p:nvSpPr>
          <p:cNvPr id="7" name="Segnaposto contenuto 6">
            <a:extLst>
              <a:ext uri="{FF2B5EF4-FFF2-40B4-BE49-F238E27FC236}">
                <a16:creationId xmlns:a16="http://schemas.microsoft.com/office/drawing/2014/main" xmlns="" id="{925CA91F-192B-47EB-B223-22151320FDF6}"/>
              </a:ext>
            </a:extLst>
          </p:cNvPr>
          <p:cNvSpPr>
            <a:spLocks noGrp="1"/>
          </p:cNvSpPr>
          <p:nvPr>
            <p:ph sz="half" idx="1"/>
          </p:nvPr>
        </p:nvSpPr>
        <p:spPr/>
        <p:txBody>
          <a:bodyPr/>
          <a:lstStyle/>
          <a:p>
            <a:r>
              <a:rPr lang="it-IT" dirty="0"/>
              <a:t>DISCIPLINARE:</a:t>
            </a:r>
          </a:p>
          <a:p>
            <a:pPr marL="0" indent="0">
              <a:buNone/>
            </a:pPr>
            <a:r>
              <a:rPr lang="it-IT" dirty="0"/>
              <a:t>Riguarda l’insegnamento delle singole discipline</a:t>
            </a:r>
          </a:p>
        </p:txBody>
      </p:sp>
      <p:sp>
        <p:nvSpPr>
          <p:cNvPr id="8" name="Segnaposto contenuto 7">
            <a:extLst>
              <a:ext uri="{FF2B5EF4-FFF2-40B4-BE49-F238E27FC236}">
                <a16:creationId xmlns:a16="http://schemas.microsoft.com/office/drawing/2014/main" xmlns="" id="{D6E8A811-8F97-4B11-9267-DC9BFAE0CFFB}"/>
              </a:ext>
            </a:extLst>
          </p:cNvPr>
          <p:cNvSpPr>
            <a:spLocks noGrp="1"/>
          </p:cNvSpPr>
          <p:nvPr>
            <p:ph sz="half" idx="2"/>
          </p:nvPr>
        </p:nvSpPr>
        <p:spPr/>
        <p:txBody>
          <a:bodyPr/>
          <a:lstStyle/>
          <a:p>
            <a:r>
              <a:rPr lang="it-IT" dirty="0"/>
              <a:t>GENERALE:</a:t>
            </a:r>
          </a:p>
          <a:p>
            <a:pPr marL="0" indent="0">
              <a:buNone/>
            </a:pPr>
            <a:r>
              <a:rPr lang="it-IT" dirty="0"/>
              <a:t>Studia l’insegnamento in quanto tale, ovvero tutto ciò che si fa perché un soggetto possa apprendere</a:t>
            </a:r>
          </a:p>
        </p:txBody>
      </p:sp>
    </p:spTree>
    <p:extLst>
      <p:ext uri="{BB962C8B-B14F-4D97-AF65-F5344CB8AC3E}">
        <p14:creationId xmlns:p14="http://schemas.microsoft.com/office/powerpoint/2010/main" val="2182097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97218CB-A0ED-43F7-9F96-1BA53E930371}"/>
              </a:ext>
            </a:extLst>
          </p:cNvPr>
          <p:cNvSpPr>
            <a:spLocks noGrp="1"/>
          </p:cNvSpPr>
          <p:nvPr>
            <p:ph type="title"/>
          </p:nvPr>
        </p:nvSpPr>
        <p:spPr>
          <a:xfrm>
            <a:off x="2057401" y="533400"/>
            <a:ext cx="8077200" cy="1353482"/>
          </a:xfrm>
        </p:spPr>
        <p:txBody>
          <a:bodyPr>
            <a:normAutofit/>
          </a:bodyPr>
          <a:lstStyle/>
          <a:p>
            <a:r>
              <a:rPr lang="it-IT" dirty="0"/>
              <a:t>La classificazione internazionale del funzionamento, delle disabilità e della salute (</a:t>
            </a:r>
            <a:r>
              <a:rPr lang="it-IT" dirty="0" err="1"/>
              <a:t>icf</a:t>
            </a:r>
            <a:r>
              <a:rPr lang="it-IT" dirty="0"/>
              <a:t>) - 2001</a:t>
            </a:r>
          </a:p>
        </p:txBody>
      </p:sp>
      <p:sp>
        <p:nvSpPr>
          <p:cNvPr id="3" name="Segnaposto testo 2">
            <a:extLst>
              <a:ext uri="{FF2B5EF4-FFF2-40B4-BE49-F238E27FC236}">
                <a16:creationId xmlns:a16="http://schemas.microsoft.com/office/drawing/2014/main" xmlns="" id="{ED6BB85A-6538-4A15-99D3-35233DE367D1}"/>
              </a:ext>
            </a:extLst>
          </p:cNvPr>
          <p:cNvSpPr>
            <a:spLocks noGrp="1"/>
          </p:cNvSpPr>
          <p:nvPr>
            <p:ph type="body" idx="1"/>
          </p:nvPr>
        </p:nvSpPr>
        <p:spPr>
          <a:xfrm>
            <a:off x="2057400" y="1886882"/>
            <a:ext cx="7671042" cy="4132918"/>
          </a:xfrm>
        </p:spPr>
        <p:txBody>
          <a:bodyPr>
            <a:normAutofit lnSpcReduction="10000"/>
          </a:bodyPr>
          <a:lstStyle/>
          <a:p>
            <a:r>
              <a:rPr lang="it-IT" dirty="0">
                <a:solidFill>
                  <a:schemeClr val="bg1"/>
                </a:solidFill>
              </a:rPr>
              <a:t>L’ICF valuta le ABILITÀ RESIDUE, sostituendo al concetto di «grado di disabilità»  quello di SOGLIA FUNZIONALE.</a:t>
            </a:r>
          </a:p>
          <a:p>
            <a:r>
              <a:rPr lang="it-IT" dirty="0">
                <a:solidFill>
                  <a:schemeClr val="bg1"/>
                </a:solidFill>
              </a:rPr>
              <a:t>Due macrocategorie:</a:t>
            </a:r>
          </a:p>
          <a:p>
            <a:pPr marL="361639" indent="-361639">
              <a:buAutoNum type="arabicPeriod"/>
            </a:pPr>
            <a:r>
              <a:rPr lang="it-IT" b="1" dirty="0">
                <a:solidFill>
                  <a:schemeClr val="tx1"/>
                </a:solidFill>
              </a:rPr>
              <a:t>FUNZIONAMENTO E DISABILITÀ (FATTORI ORGANICI)</a:t>
            </a:r>
          </a:p>
          <a:p>
            <a:r>
              <a:rPr lang="it-IT" dirty="0">
                <a:solidFill>
                  <a:schemeClr val="bg1"/>
                </a:solidFill>
              </a:rPr>
              <a:t> 		a) Strutture corporee (organi e strutture anatomiche);</a:t>
            </a:r>
          </a:p>
          <a:p>
            <a:r>
              <a:rPr lang="it-IT" dirty="0">
                <a:solidFill>
                  <a:schemeClr val="bg1"/>
                </a:solidFill>
              </a:rPr>
              <a:t>		b) Funzioni corporee (le funzioni fisiologiche espletate).</a:t>
            </a:r>
          </a:p>
          <a:p>
            <a:pPr marL="361639" indent="-361639">
              <a:buAutoNum type="arabicPeriod" startAt="2"/>
            </a:pPr>
            <a:r>
              <a:rPr lang="it-IT" b="1" dirty="0">
                <a:solidFill>
                  <a:schemeClr val="tx1"/>
                </a:solidFill>
              </a:rPr>
              <a:t>FATTORI CONTESTUALI</a:t>
            </a:r>
          </a:p>
          <a:p>
            <a:r>
              <a:rPr lang="it-IT" b="1" dirty="0">
                <a:solidFill>
                  <a:schemeClr val="tx1"/>
                </a:solidFill>
              </a:rPr>
              <a:t>		</a:t>
            </a:r>
            <a:r>
              <a:rPr lang="it-IT" dirty="0">
                <a:solidFill>
                  <a:schemeClr val="bg1"/>
                </a:solidFill>
              </a:rPr>
              <a:t>a) Fattori ambientali (dell’ambiente fisico-sociale);</a:t>
            </a:r>
          </a:p>
          <a:p>
            <a:r>
              <a:rPr lang="it-IT" b="1" dirty="0">
                <a:solidFill>
                  <a:schemeClr val="bg1"/>
                </a:solidFill>
              </a:rPr>
              <a:t>		</a:t>
            </a:r>
            <a:r>
              <a:rPr lang="it-IT" dirty="0">
                <a:solidFill>
                  <a:schemeClr val="bg1"/>
                </a:solidFill>
              </a:rPr>
              <a:t>b) Fattori personali (capacità di interazione con 				            l’ambiente).</a:t>
            </a:r>
            <a:endParaRPr lang="it-IT" b="1" dirty="0">
              <a:solidFill>
                <a:schemeClr val="tx1"/>
              </a:solidFill>
            </a:endParaRPr>
          </a:p>
        </p:txBody>
      </p:sp>
    </p:spTree>
    <p:extLst>
      <p:ext uri="{BB962C8B-B14F-4D97-AF65-F5344CB8AC3E}">
        <p14:creationId xmlns:p14="http://schemas.microsoft.com/office/powerpoint/2010/main" val="2511529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ICF">
            <a:extLst>
              <a:ext uri="{FF2B5EF4-FFF2-40B4-BE49-F238E27FC236}">
                <a16:creationId xmlns:a16="http://schemas.microsoft.com/office/drawing/2014/main" xmlns="" id="{70488F0D-9933-4AD8-8EBD-DD98BD8B22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3" r="4060"/>
          <a:stretch/>
        </p:blipFill>
        <p:spPr bwMode="auto">
          <a:xfrm>
            <a:off x="2614198" y="720478"/>
            <a:ext cx="7044360" cy="561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81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81C331AB-9DB1-47E7-A414-EFB3D9227D10}"/>
              </a:ext>
            </a:extLst>
          </p:cNvPr>
          <p:cNvSpPr>
            <a:spLocks noGrp="1"/>
          </p:cNvSpPr>
          <p:nvPr>
            <p:ph type="title"/>
          </p:nvPr>
        </p:nvSpPr>
        <p:spPr>
          <a:xfrm>
            <a:off x="2057401" y="533400"/>
            <a:ext cx="8077200" cy="612706"/>
          </a:xfrm>
        </p:spPr>
        <p:txBody>
          <a:bodyPr>
            <a:normAutofit fontScale="90000"/>
          </a:bodyPr>
          <a:lstStyle/>
          <a:p>
            <a:pPr algn="ctr"/>
            <a:r>
              <a:rPr lang="it-IT" sz="5062" dirty="0">
                <a:solidFill>
                  <a:schemeClr val="bg1"/>
                </a:solidFill>
                <a:latin typeface="Calibri" panose="020F0502020204030204" pitchFamily="34" charset="0"/>
              </a:rPr>
              <a:t>        </a:t>
            </a:r>
          </a:p>
        </p:txBody>
      </p:sp>
      <p:sp>
        <p:nvSpPr>
          <p:cNvPr id="6" name="Segnaposto contenuto 5">
            <a:extLst>
              <a:ext uri="{FF2B5EF4-FFF2-40B4-BE49-F238E27FC236}">
                <a16:creationId xmlns:a16="http://schemas.microsoft.com/office/drawing/2014/main" xmlns="" id="{FB5432C7-5A2A-4F68-A8C8-4A9EE9869F45}"/>
              </a:ext>
            </a:extLst>
          </p:cNvPr>
          <p:cNvSpPr>
            <a:spLocks noGrp="1"/>
          </p:cNvSpPr>
          <p:nvPr>
            <p:ph type="body" idx="1"/>
          </p:nvPr>
        </p:nvSpPr>
        <p:spPr>
          <a:xfrm>
            <a:off x="2057400" y="684869"/>
            <a:ext cx="7964557" cy="5334931"/>
          </a:xfrm>
        </p:spPr>
        <p:txBody>
          <a:bodyPr>
            <a:normAutofit fontScale="32500" lnSpcReduction="20000"/>
          </a:bodyPr>
          <a:lstStyle/>
          <a:p>
            <a:pPr algn="ctr"/>
            <a:endParaRPr lang="it-IT" sz="5062" dirty="0">
              <a:solidFill>
                <a:schemeClr val="bg1"/>
              </a:solidFill>
              <a:latin typeface="Calibri" panose="020F0502020204030204" pitchFamily="34" charset="0"/>
            </a:endParaRPr>
          </a:p>
          <a:p>
            <a:pPr algn="ctr"/>
            <a:endParaRPr lang="it-IT" sz="9211" dirty="0">
              <a:solidFill>
                <a:schemeClr val="bg1"/>
              </a:solidFill>
              <a:latin typeface="Calibri" panose="020F0502020204030204" pitchFamily="34" charset="0"/>
            </a:endParaRPr>
          </a:p>
          <a:p>
            <a:pPr algn="ctr"/>
            <a:r>
              <a:rPr lang="it-IT" sz="9211" dirty="0">
                <a:solidFill>
                  <a:schemeClr val="tx1"/>
                </a:solidFill>
                <a:latin typeface="Calibri" panose="020F0502020204030204" pitchFamily="34" charset="0"/>
              </a:rPr>
              <a:t>FUNZIONI E STRUTTURE CORPOREE</a:t>
            </a:r>
            <a:r>
              <a:rPr lang="it-IT" sz="1687" dirty="0">
                <a:solidFill>
                  <a:schemeClr val="tx1"/>
                </a:solidFill>
                <a:latin typeface="Calibri" panose="020F0502020204030204" pitchFamily="34" charset="0"/>
              </a:rPr>
              <a:t>   </a:t>
            </a:r>
            <a:endParaRPr lang="it-IT" sz="9211" dirty="0">
              <a:solidFill>
                <a:schemeClr val="tx1"/>
              </a:solidFill>
              <a:latin typeface="Calibri" panose="020F0502020204030204" pitchFamily="34" charset="0"/>
            </a:endParaRPr>
          </a:p>
          <a:p>
            <a:pPr algn="ctr"/>
            <a:r>
              <a:rPr lang="it-IT" sz="5625" i="1" dirty="0">
                <a:solidFill>
                  <a:schemeClr val="tx1"/>
                </a:solidFill>
                <a:latin typeface="Calibri" panose="020F0502020204030204" pitchFamily="34" charset="0"/>
              </a:rPr>
              <a:t>(ex Deficit)</a:t>
            </a:r>
          </a:p>
          <a:p>
            <a:pPr algn="ctr"/>
            <a:endParaRPr lang="it-IT" sz="5625" dirty="0">
              <a:solidFill>
                <a:schemeClr val="tx1"/>
              </a:solidFill>
              <a:latin typeface="Calibri" panose="020F0502020204030204" pitchFamily="34" charset="0"/>
            </a:endParaRPr>
          </a:p>
          <a:p>
            <a:pPr algn="ctr"/>
            <a:r>
              <a:rPr lang="it-IT" sz="9211" dirty="0">
                <a:solidFill>
                  <a:schemeClr val="tx1"/>
                </a:solidFill>
                <a:latin typeface="Calibri" panose="020F0502020204030204" pitchFamily="34" charset="0"/>
              </a:rPr>
              <a:t>ATTIVITÀ</a:t>
            </a:r>
          </a:p>
          <a:p>
            <a:pPr algn="ctr"/>
            <a:r>
              <a:rPr lang="it-IT" sz="5625" i="1" dirty="0">
                <a:solidFill>
                  <a:schemeClr val="tx1"/>
                </a:solidFill>
                <a:latin typeface="Calibri" panose="020F0502020204030204" pitchFamily="34" charset="0"/>
              </a:rPr>
              <a:t>(ex Disabilità)</a:t>
            </a:r>
          </a:p>
          <a:p>
            <a:pPr algn="ctr"/>
            <a:endParaRPr lang="it-IT" sz="9211" dirty="0">
              <a:solidFill>
                <a:schemeClr val="tx1"/>
              </a:solidFill>
              <a:latin typeface="Calibri" panose="020F0502020204030204" pitchFamily="34" charset="0"/>
            </a:endParaRPr>
          </a:p>
          <a:p>
            <a:pPr algn="ctr"/>
            <a:r>
              <a:rPr lang="it-IT" sz="9211" dirty="0">
                <a:solidFill>
                  <a:schemeClr val="tx1"/>
                </a:solidFill>
                <a:latin typeface="Calibri" panose="020F0502020204030204" pitchFamily="34" charset="0"/>
              </a:rPr>
              <a:t>PARTECIPAZIONE</a:t>
            </a:r>
          </a:p>
          <a:p>
            <a:pPr algn="ctr"/>
            <a:r>
              <a:rPr lang="it-IT" sz="5625" i="1" dirty="0">
                <a:solidFill>
                  <a:schemeClr val="tx1"/>
                </a:solidFill>
                <a:latin typeface="Calibri" panose="020F0502020204030204" pitchFamily="34" charset="0"/>
              </a:rPr>
              <a:t>(ex Handicap)</a:t>
            </a:r>
          </a:p>
          <a:p>
            <a:pPr algn="ctr"/>
            <a:endParaRPr lang="it-IT" sz="5062"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56510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696D9F-38E6-4687-929F-BC584A221334}"/>
              </a:ext>
            </a:extLst>
          </p:cNvPr>
          <p:cNvSpPr>
            <a:spLocks noGrp="1"/>
          </p:cNvSpPr>
          <p:nvPr>
            <p:ph type="title"/>
          </p:nvPr>
        </p:nvSpPr>
        <p:spPr>
          <a:xfrm>
            <a:off x="2057401" y="533400"/>
            <a:ext cx="8077200" cy="612706"/>
          </a:xfrm>
        </p:spPr>
        <p:txBody>
          <a:bodyPr/>
          <a:lstStyle/>
          <a:p>
            <a:pPr algn="ctr"/>
            <a:r>
              <a:rPr lang="it-IT" dirty="0"/>
              <a:t>Il </a:t>
            </a:r>
            <a:r>
              <a:rPr lang="it-IT" dirty="0" err="1"/>
              <a:t>brainwriting</a:t>
            </a:r>
            <a:r>
              <a:rPr lang="it-IT" dirty="0"/>
              <a:t> </a:t>
            </a:r>
          </a:p>
        </p:txBody>
      </p:sp>
      <p:sp>
        <p:nvSpPr>
          <p:cNvPr id="3" name="Segnaposto testo 2">
            <a:extLst>
              <a:ext uri="{FF2B5EF4-FFF2-40B4-BE49-F238E27FC236}">
                <a16:creationId xmlns:a16="http://schemas.microsoft.com/office/drawing/2014/main" xmlns="" id="{2695BE1C-D699-4477-9330-2FC273D34D27}"/>
              </a:ext>
            </a:extLst>
          </p:cNvPr>
          <p:cNvSpPr>
            <a:spLocks noGrp="1"/>
          </p:cNvSpPr>
          <p:nvPr>
            <p:ph type="body" idx="1"/>
          </p:nvPr>
        </p:nvSpPr>
        <p:spPr>
          <a:xfrm>
            <a:off x="2057399" y="1341783"/>
            <a:ext cx="7698996" cy="4678017"/>
          </a:xfrm>
        </p:spPr>
        <p:txBody>
          <a:bodyPr/>
          <a:lstStyle/>
          <a:p>
            <a:r>
              <a:rPr lang="it-IT" dirty="0">
                <a:solidFill>
                  <a:schemeClr val="tx1"/>
                </a:solidFill>
              </a:rPr>
              <a:t>È una variante del BRAINSTORMING messa a punto dall’Istituto </a:t>
            </a:r>
            <a:r>
              <a:rPr lang="it-IT" dirty="0" err="1">
                <a:solidFill>
                  <a:schemeClr val="tx1"/>
                </a:solidFill>
              </a:rPr>
              <a:t>Battelle</a:t>
            </a:r>
            <a:r>
              <a:rPr lang="it-IT" dirty="0">
                <a:solidFill>
                  <a:schemeClr val="tx1"/>
                </a:solidFill>
              </a:rPr>
              <a:t> di Francoforte.</a:t>
            </a:r>
          </a:p>
          <a:p>
            <a:r>
              <a:rPr lang="it-IT" dirty="0">
                <a:solidFill>
                  <a:schemeClr val="tx1"/>
                </a:solidFill>
              </a:rPr>
              <a:t>Ogni partecipante deve essere fornito di un foglio su cui è scritta la parola o la frase stimolo e diviso in tante parti quanti sono i presenti.</a:t>
            </a:r>
          </a:p>
          <a:p>
            <a:r>
              <a:rPr lang="it-IT" dirty="0">
                <a:solidFill>
                  <a:schemeClr val="tx1"/>
                </a:solidFill>
              </a:rPr>
              <a:t>Ognuno scrive sotto la prima idea che gli viene in mente e passa il foglio al vicino di destra. Contemporaneamente, riceve un foglio da sinistra sul quale aggiungerà un’altra idea, stimolata anche dalla lettura di quella scritta dal compagno. Le parole o frasi non devono ripetersi. E così via, fino al completamento del giro.</a:t>
            </a:r>
          </a:p>
        </p:txBody>
      </p:sp>
    </p:spTree>
    <p:extLst>
      <p:ext uri="{BB962C8B-B14F-4D97-AF65-F5344CB8AC3E}">
        <p14:creationId xmlns:p14="http://schemas.microsoft.com/office/powerpoint/2010/main" val="3428290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4C2FE56-964B-4427-AFDA-3164532AB454}"/>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xmlns="" id="{44CA7A1D-CE23-4EDF-A8D3-5DFCB7FF4E64}"/>
              </a:ext>
            </a:extLst>
          </p:cNvPr>
          <p:cNvSpPr>
            <a:spLocks noGrp="1"/>
          </p:cNvSpPr>
          <p:nvPr>
            <p:ph type="body" idx="1"/>
          </p:nvPr>
        </p:nvSpPr>
        <p:spPr>
          <a:xfrm>
            <a:off x="1016000" y="2475914"/>
            <a:ext cx="9970868" cy="1901016"/>
          </a:xfrm>
        </p:spPr>
        <p:txBody>
          <a:bodyPr>
            <a:normAutofit lnSpcReduction="10000"/>
          </a:bodyPr>
          <a:lstStyle/>
          <a:p>
            <a:pPr marL="0" indent="0">
              <a:buNone/>
            </a:pPr>
            <a:r>
              <a:rPr lang="it-IT" sz="3797" dirty="0">
                <a:solidFill>
                  <a:schemeClr val="tx1"/>
                </a:solidFill>
                <a:latin typeface="Calibri" panose="020F0502020204030204" pitchFamily="34" charset="0"/>
                <a:ea typeface="Calibri" panose="020F0502020204030204" pitchFamily="34" charset="0"/>
                <a:cs typeface="Times New Roman" panose="02020603050405020304" pitchFamily="18" charset="0"/>
              </a:rPr>
              <a:t>“…le lacrime non sono più lacrime ma parole, e le parole sono pietre” </a:t>
            </a:r>
          </a:p>
          <a:p>
            <a:pPr algn="r"/>
            <a:r>
              <a:rPr lang="it-IT" sz="2250" dirty="0">
                <a:solidFill>
                  <a:schemeClr val="tx1"/>
                </a:solidFill>
                <a:latin typeface="Calibri" panose="020F0502020204030204" pitchFamily="34" charset="0"/>
                <a:ea typeface="Calibri" panose="020F0502020204030204" pitchFamily="34" charset="0"/>
                <a:cs typeface="Times New Roman" panose="02020603050405020304" pitchFamily="18" charset="0"/>
              </a:rPr>
              <a:t>Carlo Levi (1955)</a:t>
            </a:r>
          </a:p>
        </p:txBody>
      </p:sp>
    </p:spTree>
    <p:extLst>
      <p:ext uri="{BB962C8B-B14F-4D97-AF65-F5344CB8AC3E}">
        <p14:creationId xmlns:p14="http://schemas.microsoft.com/office/powerpoint/2010/main" val="4320597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G_4516.png" descr="IMG_4516.png"/>
          <p:cNvPicPr>
            <a:picLocks noGrp="1"/>
          </p:cNvPicPr>
          <p:nvPr>
            <p:ph type="pic" sz="half" idx="13"/>
          </p:nvPr>
        </p:nvPicPr>
        <p:blipFill>
          <a:blip r:embed="rId2"/>
          <a:stretch>
            <a:fillRect/>
          </a:stretch>
        </p:blipFill>
        <p:spPr>
          <a:xfrm>
            <a:off x="6096000" y="683121"/>
            <a:ext cx="4227196" cy="5491758"/>
          </a:xfrm>
          <a:prstGeom prst="rect">
            <a:avLst/>
          </a:prstGeom>
        </p:spPr>
      </p:pic>
      <p:pic>
        <p:nvPicPr>
          <p:cNvPr id="2" name="Immagine 1">
            <a:extLst>
              <a:ext uri="{FF2B5EF4-FFF2-40B4-BE49-F238E27FC236}">
                <a16:creationId xmlns:a16="http://schemas.microsoft.com/office/drawing/2014/main" xmlns="" id="{60C15CF3-6A2B-4A1E-967D-7706AD8879BF}"/>
              </a:ext>
            </a:extLst>
          </p:cNvPr>
          <p:cNvPicPr>
            <a:picLocks noChangeAspect="1"/>
          </p:cNvPicPr>
          <p:nvPr/>
        </p:nvPicPr>
        <p:blipFill>
          <a:blip r:embed="rId3"/>
          <a:stretch>
            <a:fillRect/>
          </a:stretch>
        </p:blipFill>
        <p:spPr>
          <a:xfrm>
            <a:off x="1849934" y="2198961"/>
            <a:ext cx="4006395" cy="3073776"/>
          </a:xfrm>
          <a:prstGeom prst="rect">
            <a:avLst/>
          </a:prstGeom>
        </p:spPr>
      </p:pic>
      <p:sp>
        <p:nvSpPr>
          <p:cNvPr id="152" name="La disabilità…"/>
          <p:cNvSpPr txBox="1">
            <a:spLocks noGrp="1"/>
          </p:cNvSpPr>
          <p:nvPr>
            <p:ph type="body" sz="quarter" idx="1"/>
          </p:nvPr>
        </p:nvSpPr>
        <p:spPr>
          <a:xfrm>
            <a:off x="1849934" y="5240591"/>
            <a:ext cx="4006395" cy="32146"/>
          </a:xfrm>
          <a:prstGeom prst="rect">
            <a:avLst/>
          </a:prstGeom>
        </p:spPr>
        <p:txBody>
          <a:bodyPr>
            <a:normAutofit fontScale="25000" lnSpcReduction="20000"/>
          </a:bodyPr>
          <a:lstStyle/>
          <a:p>
            <a:pPr defTabSz="321457">
              <a:lnSpc>
                <a:spcPct val="150000"/>
              </a:lnSpc>
              <a:defRPr sz="2500">
                <a:solidFill>
                  <a:srgbClr val="941100"/>
                </a:solidFill>
                <a:latin typeface="Helvetica"/>
                <a:ea typeface="Helvetica"/>
                <a:cs typeface="Helvetica"/>
                <a:sym typeface="Helvetica"/>
              </a:defRPr>
            </a:pPr>
            <a:endParaRPr dirty="0">
              <a:hlinkClick r:id="rId4"/>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C323D3F8-04FC-455E-BAAF-3C230FBEF60B}"/>
              </a:ext>
            </a:extLst>
          </p:cNvPr>
          <p:cNvSpPr>
            <a:spLocks noGrp="1"/>
          </p:cNvSpPr>
          <p:nvPr>
            <p:ph type="title"/>
          </p:nvPr>
        </p:nvSpPr>
        <p:spPr>
          <a:xfrm>
            <a:off x="1141413" y="618518"/>
            <a:ext cx="9905998" cy="760116"/>
          </a:xfrm>
        </p:spPr>
        <p:txBody>
          <a:bodyPr/>
          <a:lstStyle/>
          <a:p>
            <a:endParaRPr lang="it-IT" dirty="0"/>
          </a:p>
        </p:txBody>
      </p:sp>
      <p:sp>
        <p:nvSpPr>
          <p:cNvPr id="3" name="Segnaposto testo 2">
            <a:extLst>
              <a:ext uri="{FF2B5EF4-FFF2-40B4-BE49-F238E27FC236}">
                <a16:creationId xmlns:a16="http://schemas.microsoft.com/office/drawing/2014/main" xmlns="" id="{9C525730-01DE-4605-8DC1-721EA8D9EAA5}"/>
              </a:ext>
            </a:extLst>
          </p:cNvPr>
          <p:cNvSpPr>
            <a:spLocks noGrp="1"/>
          </p:cNvSpPr>
          <p:nvPr>
            <p:ph idx="1"/>
          </p:nvPr>
        </p:nvSpPr>
        <p:spPr>
          <a:xfrm>
            <a:off x="1141412" y="1716258"/>
            <a:ext cx="9905999" cy="4074943"/>
          </a:xfrm>
        </p:spPr>
        <p:txBody>
          <a:bodyPr>
            <a:normAutofit/>
          </a:bodyPr>
          <a:lstStyle/>
          <a:p>
            <a:pPr marL="0" indent="0" algn="ctr" defTabSz="321457" fontAlgn="base" hangingPunct="0">
              <a:lnSpc>
                <a:spcPct val="140000"/>
              </a:lnSpc>
              <a:spcBef>
                <a:spcPct val="0"/>
              </a:spcBef>
              <a:spcAft>
                <a:spcPct val="0"/>
              </a:spcAft>
              <a:buSzTx/>
              <a:buNone/>
            </a:pPr>
            <a:r>
              <a:rPr lang="it-IT" sz="3234" dirty="0">
                <a:latin typeface="Casual" charset="0"/>
                <a:ea typeface="ＭＳ Ｐゴシック" charset="0"/>
                <a:cs typeface="Casual" charset="0"/>
                <a:sym typeface="Casual" charset="0"/>
              </a:rPr>
              <a:t>Espressioni, quali </a:t>
            </a:r>
            <a:r>
              <a:rPr lang="ja-JP" altLang="it-IT" sz="3234" dirty="0">
                <a:latin typeface="Casual" charset="0"/>
                <a:ea typeface="ＭＳ Ｐゴシック" charset="0"/>
                <a:cs typeface="Casual" charset="0"/>
                <a:sym typeface="Casual" charset="0"/>
              </a:rPr>
              <a:t>“</a:t>
            </a:r>
            <a:r>
              <a:rPr lang="it-IT" sz="3234" dirty="0">
                <a:latin typeface="Casual" charset="0"/>
                <a:ea typeface="ＭＳ Ｐゴシック" charset="0"/>
                <a:cs typeface="Casual" charset="0"/>
                <a:sym typeface="Casual" charset="0"/>
              </a:rPr>
              <a:t>persona handicappata, portatore di handicap, handicappato</a:t>
            </a:r>
            <a:r>
              <a:rPr lang="ja-JP" altLang="it-IT" sz="3234" dirty="0">
                <a:latin typeface="Casual" charset="0"/>
                <a:ea typeface="ＭＳ Ｐゴシック" charset="0"/>
                <a:cs typeface="Casual" charset="0"/>
                <a:sym typeface="Casual" charset="0"/>
              </a:rPr>
              <a:t>“</a:t>
            </a:r>
            <a:r>
              <a:rPr lang="it-IT" sz="3234" dirty="0">
                <a:latin typeface="Casual" charset="0"/>
                <a:ea typeface="ＭＳ Ｐゴシック" charset="0"/>
                <a:cs typeface="Casual" charset="0"/>
                <a:sym typeface="Casual" charset="0"/>
              </a:rPr>
              <a:t>, sottintendono implicitamente che la persona debba essere sempre svantaggiata giacché non si riconosce alla persona la possibilità di liberarsi dallo svantaggio, dall’handicap.</a:t>
            </a:r>
          </a:p>
          <a:p>
            <a:endParaRPr lang="it-IT" dirty="0"/>
          </a:p>
        </p:txBody>
      </p:sp>
    </p:spTree>
    <p:extLst>
      <p:ext uri="{BB962C8B-B14F-4D97-AF65-F5344CB8AC3E}">
        <p14:creationId xmlns:p14="http://schemas.microsoft.com/office/powerpoint/2010/main" val="1449257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52FB87-0A80-48D9-AB6A-EEDAB3D8F0DA}"/>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xmlns="" id="{947C9441-29FF-4BC3-9C35-9EF24113B7CE}"/>
              </a:ext>
            </a:extLst>
          </p:cNvPr>
          <p:cNvSpPr>
            <a:spLocks noGrp="1"/>
          </p:cNvSpPr>
          <p:nvPr>
            <p:ph type="body" idx="1"/>
          </p:nvPr>
        </p:nvSpPr>
        <p:spPr/>
        <p:txBody>
          <a:bodyPr/>
          <a:lstStyle/>
          <a:p>
            <a:endParaRPr lang="it-IT" dirty="0"/>
          </a:p>
        </p:txBody>
      </p:sp>
      <p:pic>
        <p:nvPicPr>
          <p:cNvPr id="4" name="pasted-image.pdf">
            <a:extLst>
              <a:ext uri="{FF2B5EF4-FFF2-40B4-BE49-F238E27FC236}">
                <a16:creationId xmlns:a16="http://schemas.microsoft.com/office/drawing/2014/main" xmlns="" id="{CFFE077F-D8C4-493C-95C3-E0C72F7D87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6571" y="920875"/>
            <a:ext cx="4069705" cy="501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hape 283">
            <a:extLst>
              <a:ext uri="{FF2B5EF4-FFF2-40B4-BE49-F238E27FC236}">
                <a16:creationId xmlns:a16="http://schemas.microsoft.com/office/drawing/2014/main" xmlns="" id="{802369E3-0DAA-433B-A1E3-68D8DC841C14}"/>
              </a:ext>
            </a:extLst>
          </p:cNvPr>
          <p:cNvSpPr>
            <a:spLocks noChangeArrowheads="1"/>
          </p:cNvSpPr>
          <p:nvPr/>
        </p:nvSpPr>
        <p:spPr bwMode="auto">
          <a:xfrm>
            <a:off x="6378402" y="1396521"/>
            <a:ext cx="3808512" cy="40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35719" tIns="35719" rIns="35719" bIns="35719" anchor="ctr">
            <a:spAutoFit/>
          </a:bodyPr>
          <a:lstStyle/>
          <a:p>
            <a:pPr algn="ctr" fontAlgn="base" hangingPunct="0">
              <a:spcBef>
                <a:spcPct val="0"/>
              </a:spcBef>
              <a:spcAft>
                <a:spcPct val="0"/>
              </a:spcAft>
            </a:pPr>
            <a:r>
              <a:rPr lang="it-IT" sz="2883" dirty="0">
                <a:latin typeface="Casual" charset="0"/>
                <a:ea typeface="ＭＳ Ｐゴシック" charset="0"/>
                <a:cs typeface="Casual" charset="0"/>
                <a:sym typeface="Casual" charset="0"/>
              </a:rPr>
              <a:t>Iacopo Melio,</a:t>
            </a:r>
          </a:p>
          <a:p>
            <a:pPr algn="ctr" fontAlgn="base" hangingPunct="0">
              <a:spcBef>
                <a:spcPct val="0"/>
              </a:spcBef>
              <a:spcAft>
                <a:spcPct val="0"/>
              </a:spcAft>
            </a:pPr>
            <a:r>
              <a:rPr lang="it-IT" sz="2883" dirty="0">
                <a:latin typeface="Casual" charset="0"/>
                <a:ea typeface="ＭＳ Ｐゴシック" charset="0"/>
                <a:cs typeface="Casual" charset="0"/>
                <a:sym typeface="Casual" charset="0"/>
              </a:rPr>
              <a:t>il giovane disabile che ha lanciato la campagna #</a:t>
            </a:r>
            <a:r>
              <a:rPr lang="it-IT" sz="2883" dirty="0" err="1">
                <a:latin typeface="Casual" charset="0"/>
                <a:ea typeface="ＭＳ Ｐゴシック" charset="0"/>
                <a:cs typeface="Casual" charset="0"/>
                <a:sym typeface="Casual" charset="0"/>
              </a:rPr>
              <a:t>vorreiprendereiltreno</a:t>
            </a:r>
            <a:r>
              <a:rPr lang="it-IT" sz="2883" dirty="0">
                <a:latin typeface="Casual" charset="0"/>
                <a:ea typeface="ＭＳ Ｐゴシック" charset="0"/>
                <a:cs typeface="Casual" charset="0"/>
                <a:sym typeface="Casual" charset="0"/>
              </a:rPr>
              <a:t> per segnalare le difficoltà che hanno le persone con handicap a viaggiare sui mezzi pubblici.</a:t>
            </a:r>
          </a:p>
        </p:txBody>
      </p:sp>
    </p:spTree>
    <p:extLst>
      <p:ext uri="{BB962C8B-B14F-4D97-AF65-F5344CB8AC3E}">
        <p14:creationId xmlns:p14="http://schemas.microsoft.com/office/powerpoint/2010/main" val="199881709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xmlns="" id="{A1FE454C-BDA1-4694-B5B7-20595432587E}"/>
              </a:ext>
            </a:extLst>
          </p:cNvPr>
          <p:cNvSpPr>
            <a:spLocks noGrp="1"/>
          </p:cNvSpPr>
          <p:nvPr>
            <p:ph type="body" sz="half" idx="4294967295"/>
          </p:nvPr>
        </p:nvSpPr>
        <p:spPr>
          <a:xfrm>
            <a:off x="6096001" y="614984"/>
            <a:ext cx="4051306" cy="5100017"/>
          </a:xfrm>
        </p:spPr>
        <p:txBody>
          <a:bodyPr>
            <a:normAutofit/>
          </a:bodyPr>
          <a:lstStyle/>
          <a:p>
            <a:pPr marL="0" indent="0" algn="ctr" defTabSz="410751" fontAlgn="base">
              <a:lnSpc>
                <a:spcPct val="130000"/>
              </a:lnSpc>
              <a:spcBef>
                <a:spcPct val="0"/>
              </a:spcBef>
              <a:spcAft>
                <a:spcPct val="0"/>
              </a:spcAft>
              <a:buSzTx/>
              <a:buNone/>
            </a:pPr>
            <a:r>
              <a:rPr lang="it-IT" sz="2250" dirty="0">
                <a:latin typeface="Helvetica Light" charset="0"/>
                <a:ea typeface="ＭＳ Ｐゴシック" charset="0"/>
                <a:sym typeface="Helvetica Light" charset="0"/>
              </a:rPr>
              <a:t>«Inclusione non significa accaparramento </a:t>
            </a:r>
            <a:r>
              <a:rPr lang="it-IT" sz="2250" dirty="0" err="1">
                <a:latin typeface="Helvetica Light" charset="0"/>
                <a:ea typeface="ＭＳ Ｐゴシック" charset="0"/>
                <a:sym typeface="Helvetica Light" charset="0"/>
              </a:rPr>
              <a:t>assimilatorio</a:t>
            </a:r>
            <a:r>
              <a:rPr lang="it-IT" sz="2250" dirty="0">
                <a:latin typeface="Helvetica Light" charset="0"/>
                <a:ea typeface="ＭＳ Ｐゴシック" charset="0"/>
                <a:sym typeface="Helvetica Light" charset="0"/>
              </a:rPr>
              <a:t>, né chiusura contro il diverso. Inclusione dell'altro significa piuttosto che i confini della comunità sono aperti a tutti: anche, e soprattutto, a coloro che sono reciprocamente estranei o che estranei vogliono rimanere»</a:t>
            </a:r>
          </a:p>
          <a:p>
            <a:endParaRPr lang="it-IT" dirty="0"/>
          </a:p>
        </p:txBody>
      </p:sp>
      <p:pic>
        <p:nvPicPr>
          <p:cNvPr id="7" name="Immagine 6">
            <a:extLst>
              <a:ext uri="{FF2B5EF4-FFF2-40B4-BE49-F238E27FC236}">
                <a16:creationId xmlns:a16="http://schemas.microsoft.com/office/drawing/2014/main" xmlns="" id="{37021264-0D41-45D3-BD62-90831F75F9DD}"/>
              </a:ext>
            </a:extLst>
          </p:cNvPr>
          <p:cNvPicPr>
            <a:picLocks noChangeAspect="1"/>
          </p:cNvPicPr>
          <p:nvPr/>
        </p:nvPicPr>
        <p:blipFill>
          <a:blip r:embed="rId2"/>
          <a:stretch>
            <a:fillRect/>
          </a:stretch>
        </p:blipFill>
        <p:spPr>
          <a:xfrm>
            <a:off x="2593489" y="1198887"/>
            <a:ext cx="2973485" cy="4460227"/>
          </a:xfrm>
          <a:prstGeom prst="rect">
            <a:avLst/>
          </a:prstGeom>
        </p:spPr>
      </p:pic>
      <p:sp>
        <p:nvSpPr>
          <p:cNvPr id="8" name="Rettangolo 7">
            <a:extLst>
              <a:ext uri="{FF2B5EF4-FFF2-40B4-BE49-F238E27FC236}">
                <a16:creationId xmlns:a16="http://schemas.microsoft.com/office/drawing/2014/main" xmlns="" id="{82C25CB4-F54C-47F6-B63F-AF4725017460}"/>
              </a:ext>
            </a:extLst>
          </p:cNvPr>
          <p:cNvSpPr/>
          <p:nvPr/>
        </p:nvSpPr>
        <p:spPr>
          <a:xfrm>
            <a:off x="6019800" y="5410200"/>
            <a:ext cx="4127508" cy="741357"/>
          </a:xfrm>
          <a:prstGeom prst="rect">
            <a:avLst/>
          </a:prstGeom>
        </p:spPr>
        <p:txBody>
          <a:bodyPr wrap="square">
            <a:spAutoFit/>
          </a:bodyPr>
          <a:lstStyle/>
          <a:p>
            <a:pPr algn="ctr"/>
            <a:r>
              <a:rPr lang="it-IT" sz="1406" dirty="0" err="1">
                <a:latin typeface="Calibri"/>
                <a:ea typeface="Calibri"/>
                <a:cs typeface="Times New Roman"/>
              </a:rPr>
              <a:t>Jürgen</a:t>
            </a:r>
            <a:r>
              <a:rPr lang="it-IT" sz="1406" dirty="0">
                <a:latin typeface="Calibri"/>
                <a:ea typeface="Calibri"/>
                <a:cs typeface="Times New Roman"/>
              </a:rPr>
              <a:t> </a:t>
            </a:r>
            <a:r>
              <a:rPr lang="it-IT" sz="1406" dirty="0" err="1">
                <a:latin typeface="Calibri"/>
                <a:ea typeface="Calibri"/>
                <a:cs typeface="Times New Roman"/>
              </a:rPr>
              <a:t>Habermas</a:t>
            </a:r>
            <a:r>
              <a:rPr lang="it-IT" sz="1406" dirty="0">
                <a:latin typeface="Calibri"/>
                <a:ea typeface="Calibri"/>
                <a:cs typeface="Times New Roman"/>
              </a:rPr>
              <a:t> (Düsseldorf, 18 giugno 1929)</a:t>
            </a:r>
          </a:p>
          <a:p>
            <a:pPr algn="ctr"/>
            <a:r>
              <a:rPr lang="it-IT" sz="1406" dirty="0">
                <a:latin typeface="Calibri"/>
                <a:ea typeface="Calibri"/>
                <a:cs typeface="Times New Roman"/>
              </a:rPr>
              <a:t>sociologo, filosofo, politologo, epistemologo</a:t>
            </a:r>
          </a:p>
          <a:p>
            <a:pPr algn="ctr"/>
            <a:r>
              <a:rPr lang="it-IT" sz="1406" dirty="0">
                <a:latin typeface="Calibri"/>
                <a:ea typeface="Calibri"/>
                <a:cs typeface="Times New Roman"/>
              </a:rPr>
              <a:t>tra i principali esponenti della Scuola di Francoforte.</a:t>
            </a:r>
          </a:p>
        </p:txBody>
      </p:sp>
    </p:spTree>
    <p:extLst>
      <p:ext uri="{BB962C8B-B14F-4D97-AF65-F5344CB8AC3E}">
        <p14:creationId xmlns:p14="http://schemas.microsoft.com/office/powerpoint/2010/main" val="131360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3D9D77F8-EE0C-4CED-85B3-45E40EAF2E3C}"/>
              </a:ext>
            </a:extLst>
          </p:cNvPr>
          <p:cNvSpPr>
            <a:spLocks noGrp="1"/>
          </p:cNvSpPr>
          <p:nvPr>
            <p:ph type="title"/>
          </p:nvPr>
        </p:nvSpPr>
        <p:spPr/>
        <p:txBody>
          <a:bodyPr/>
          <a:lstStyle/>
          <a:p>
            <a:r>
              <a:rPr lang="it-IT" dirty="0"/>
              <a:t>Didattica come scienza autonoma</a:t>
            </a:r>
          </a:p>
        </p:txBody>
      </p:sp>
      <p:sp>
        <p:nvSpPr>
          <p:cNvPr id="6" name="Segnaposto contenuto 5">
            <a:extLst>
              <a:ext uri="{FF2B5EF4-FFF2-40B4-BE49-F238E27FC236}">
                <a16:creationId xmlns:a16="http://schemas.microsoft.com/office/drawing/2014/main" xmlns="" id="{370CBE5F-931B-4306-8BEC-0FA9AF9E577B}"/>
              </a:ext>
            </a:extLst>
          </p:cNvPr>
          <p:cNvSpPr>
            <a:spLocks noGrp="1"/>
          </p:cNvSpPr>
          <p:nvPr>
            <p:ph idx="1"/>
          </p:nvPr>
        </p:nvSpPr>
        <p:spPr/>
        <p:txBody>
          <a:bodyPr>
            <a:normAutofit lnSpcReduction="10000"/>
          </a:bodyPr>
          <a:lstStyle/>
          <a:p>
            <a:r>
              <a:rPr lang="it-IT" dirty="0"/>
              <a:t>Oggetto di studio: L’INSEGNAMENTO.</a:t>
            </a:r>
          </a:p>
          <a:p>
            <a:pPr marL="0" indent="0">
              <a:buNone/>
            </a:pPr>
            <a:r>
              <a:rPr lang="it-IT" i="1" dirty="0"/>
              <a:t>La didattica si preoccupa di individuare tutte le condizioni per favorire l’apprendimento (conoscenze, capacità, competenze);</a:t>
            </a:r>
          </a:p>
          <a:p>
            <a:r>
              <a:rPr lang="it-IT" dirty="0"/>
              <a:t>Campo: SCUOLA/EXTRASCUOLA;</a:t>
            </a:r>
          </a:p>
          <a:p>
            <a:r>
              <a:rPr lang="it-IT" dirty="0"/>
              <a:t>Metodo: TEORIA E PRATICA.</a:t>
            </a:r>
          </a:p>
          <a:p>
            <a:pPr marL="0" indent="0">
              <a:buNone/>
            </a:pPr>
            <a:r>
              <a:rPr lang="it-IT" i="1" dirty="0"/>
              <a:t>La ricerca si avvale di strumentazioni quali/quantitative (ricerca/azione, clinica, analisi della pratica).</a:t>
            </a:r>
          </a:p>
        </p:txBody>
      </p:sp>
    </p:spTree>
    <p:extLst>
      <p:ext uri="{BB962C8B-B14F-4D97-AF65-F5344CB8AC3E}">
        <p14:creationId xmlns:p14="http://schemas.microsoft.com/office/powerpoint/2010/main" val="251249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7303935-0EB9-42C1-9893-34080DE62BC7}"/>
              </a:ext>
            </a:extLst>
          </p:cNvPr>
          <p:cNvSpPr>
            <a:spLocks noGrp="1"/>
          </p:cNvSpPr>
          <p:nvPr>
            <p:ph type="title"/>
          </p:nvPr>
        </p:nvSpPr>
        <p:spPr/>
        <p:txBody>
          <a:bodyPr>
            <a:normAutofit/>
          </a:bodyPr>
          <a:lstStyle/>
          <a:p>
            <a:pPr algn="ctr"/>
            <a:r>
              <a:rPr lang="it-IT" sz="4400" dirty="0"/>
              <a:t>Cos’è la pedagogia?</a:t>
            </a:r>
          </a:p>
        </p:txBody>
      </p:sp>
      <p:sp>
        <p:nvSpPr>
          <p:cNvPr id="3" name="Segnaposto contenuto 2">
            <a:extLst>
              <a:ext uri="{FF2B5EF4-FFF2-40B4-BE49-F238E27FC236}">
                <a16:creationId xmlns:a16="http://schemas.microsoft.com/office/drawing/2014/main" xmlns="" id="{BB360E5A-B78F-4041-B5C9-6824B0AA835F}"/>
              </a:ext>
            </a:extLst>
          </p:cNvPr>
          <p:cNvSpPr>
            <a:spLocks noGrp="1"/>
          </p:cNvSpPr>
          <p:nvPr>
            <p:ph idx="1"/>
          </p:nvPr>
        </p:nvSpPr>
        <p:spPr/>
        <p:txBody>
          <a:bodyPr>
            <a:normAutofit fontScale="92500" lnSpcReduction="10000"/>
          </a:bodyPr>
          <a:lstStyle/>
          <a:p>
            <a:r>
              <a:rPr lang="it-IT" dirty="0"/>
              <a:t>Pedagogia come </a:t>
            </a:r>
            <a:r>
              <a:rPr lang="it-IT" u="sng" dirty="0"/>
              <a:t>teoria dei processi educativi</a:t>
            </a:r>
            <a:r>
              <a:rPr lang="it-IT" dirty="0"/>
              <a:t>.</a:t>
            </a:r>
          </a:p>
          <a:p>
            <a:r>
              <a:rPr lang="it-IT" u="sng" dirty="0"/>
              <a:t>Campo di lavoro: educazione</a:t>
            </a:r>
          </a:p>
          <a:p>
            <a:r>
              <a:rPr lang="it-IT" dirty="0"/>
              <a:t>La PEDAGOGIA CLINICA è il recupero e la </a:t>
            </a:r>
            <a:r>
              <a:rPr lang="it-IT" dirty="0" err="1"/>
              <a:t>riteorizzazione</a:t>
            </a:r>
            <a:r>
              <a:rPr lang="it-IT" dirty="0"/>
              <a:t> di un ASSETTO CLINICO che risale a PEDAGOGISTI SUL CAMPO come </a:t>
            </a:r>
            <a:r>
              <a:rPr lang="it-IT" dirty="0" err="1"/>
              <a:t>Itard</a:t>
            </a:r>
            <a:r>
              <a:rPr lang="it-IT" dirty="0"/>
              <a:t>, </a:t>
            </a:r>
            <a:r>
              <a:rPr lang="it-IT" dirty="0" err="1"/>
              <a:t>Seguin</a:t>
            </a:r>
            <a:r>
              <a:rPr lang="it-IT" dirty="0"/>
              <a:t>, Montessori, </a:t>
            </a:r>
            <a:r>
              <a:rPr lang="it-IT" dirty="0" err="1"/>
              <a:t>Decroly</a:t>
            </a:r>
            <a:r>
              <a:rPr lang="it-IT" dirty="0"/>
              <a:t>, </a:t>
            </a:r>
            <a:r>
              <a:rPr lang="it-IT" dirty="0" err="1"/>
              <a:t>Claparede</a:t>
            </a:r>
            <a:r>
              <a:rPr lang="it-IT" dirty="0"/>
              <a:t>.</a:t>
            </a:r>
          </a:p>
          <a:p>
            <a:r>
              <a:rPr lang="it-IT" dirty="0"/>
              <a:t>Clima culturale e esperienziale su cui si sono eretti il SISTEMA PEDAGOGICO MONTESSORIANO e la PEDAGOGIA SPECIALE.</a:t>
            </a:r>
          </a:p>
          <a:p>
            <a:pPr marL="0" indent="0" algn="r">
              <a:buNone/>
            </a:pPr>
            <a:r>
              <a:rPr lang="it-IT" i="1" dirty="0"/>
              <a:t>P. </a:t>
            </a:r>
            <a:r>
              <a:rPr lang="it-IT" i="1" dirty="0" err="1"/>
              <a:t>Crispiani</a:t>
            </a:r>
            <a:r>
              <a:rPr lang="it-IT" i="1" dirty="0"/>
              <a:t> «Pedagogia clinica»</a:t>
            </a:r>
          </a:p>
        </p:txBody>
      </p:sp>
    </p:spTree>
    <p:extLst>
      <p:ext uri="{BB962C8B-B14F-4D97-AF65-F5344CB8AC3E}">
        <p14:creationId xmlns:p14="http://schemas.microsoft.com/office/powerpoint/2010/main" val="7555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3A6350-1152-4B43-8D5C-D542F5224ED3}"/>
              </a:ext>
            </a:extLst>
          </p:cNvPr>
          <p:cNvSpPr>
            <a:spLocks noGrp="1"/>
          </p:cNvSpPr>
          <p:nvPr>
            <p:ph type="title"/>
          </p:nvPr>
        </p:nvSpPr>
        <p:spPr>
          <a:xfrm>
            <a:off x="1141412" y="618518"/>
            <a:ext cx="7341405" cy="1478570"/>
          </a:xfrm>
        </p:spPr>
        <p:txBody>
          <a:bodyPr/>
          <a:lstStyle/>
          <a:p>
            <a:pPr algn="ctr"/>
            <a:r>
              <a:rPr lang="it-IT" dirty="0" err="1"/>
              <a:t>Itard</a:t>
            </a:r>
            <a:r>
              <a:rPr lang="it-IT" dirty="0"/>
              <a:t> e la nascita della pedagogia speciale</a:t>
            </a:r>
          </a:p>
        </p:txBody>
      </p:sp>
      <p:sp>
        <p:nvSpPr>
          <p:cNvPr id="3" name="Segnaposto contenuto 2">
            <a:extLst>
              <a:ext uri="{FF2B5EF4-FFF2-40B4-BE49-F238E27FC236}">
                <a16:creationId xmlns:a16="http://schemas.microsoft.com/office/drawing/2014/main" xmlns="" id="{4E9D0260-4684-47EA-80BF-608011E2673F}"/>
              </a:ext>
            </a:extLst>
          </p:cNvPr>
          <p:cNvSpPr>
            <a:spLocks noGrp="1"/>
          </p:cNvSpPr>
          <p:nvPr>
            <p:ph idx="1"/>
          </p:nvPr>
        </p:nvSpPr>
        <p:spPr>
          <a:xfrm>
            <a:off x="1141413" y="2249487"/>
            <a:ext cx="7453948" cy="3541714"/>
          </a:xfrm>
        </p:spPr>
        <p:txBody>
          <a:bodyPr/>
          <a:lstStyle/>
          <a:p>
            <a:r>
              <a:rPr lang="it-IT" dirty="0" err="1"/>
              <a:t>Itard</a:t>
            </a:r>
            <a:r>
              <a:rPr lang="it-IT" dirty="0"/>
              <a:t> intuisce la natura funzionale del sordomutismo, possibile origine ambientale connessa a deprivazione di stimoli e relazioni.</a:t>
            </a:r>
          </a:p>
          <a:p>
            <a:r>
              <a:rPr lang="it-IT" dirty="0"/>
              <a:t>Distinzione tra condizioni organiche e funzionali.</a:t>
            </a:r>
          </a:p>
          <a:p>
            <a:r>
              <a:rPr lang="it-IT" dirty="0"/>
              <a:t>Decisività formativa della situazione di vita.</a:t>
            </a:r>
          </a:p>
          <a:p>
            <a:r>
              <a:rPr lang="it-IT" dirty="0"/>
              <a:t>Investimento sull’azione educativa.</a:t>
            </a:r>
          </a:p>
        </p:txBody>
      </p:sp>
      <p:pic>
        <p:nvPicPr>
          <p:cNvPr id="1026" name="Picture 2" descr="https://upload.wikimedia.org/wikipedia/commons/thumb/7/76/Jean_marc_gaspard_itard_1775_hi.jpg/220px-Jean_marc_gaspard_itard_1775_hi.jpg">
            <a:extLst>
              <a:ext uri="{FF2B5EF4-FFF2-40B4-BE49-F238E27FC236}">
                <a16:creationId xmlns:a16="http://schemas.microsoft.com/office/drawing/2014/main" xmlns="" id="{2CB743F2-A021-47E0-A6EA-325DF1C7A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911" y="618518"/>
            <a:ext cx="20955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selvaggio dell'aveyron">
            <a:extLst>
              <a:ext uri="{FF2B5EF4-FFF2-40B4-BE49-F238E27FC236}">
                <a16:creationId xmlns:a16="http://schemas.microsoft.com/office/drawing/2014/main" xmlns="" id="{7C797E4F-1ACD-4AD4-BF6A-943C73499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9664" y="3429000"/>
            <a:ext cx="3367747" cy="237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53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623</TotalTime>
  <Words>2709</Words>
  <Application>Microsoft Office PowerPoint</Application>
  <PresentationFormat>Personalizzato</PresentationFormat>
  <Paragraphs>325</Paragraphs>
  <Slides>68</Slides>
  <Notes>1</Notes>
  <HiddenSlides>0</HiddenSlides>
  <MMClips>0</MMClips>
  <ScaleCrop>false</ScaleCrop>
  <HeadingPairs>
    <vt:vector size="4" baseType="variant">
      <vt:variant>
        <vt:lpstr>Tema</vt:lpstr>
      </vt:variant>
      <vt:variant>
        <vt:i4>1</vt:i4>
      </vt:variant>
      <vt:variant>
        <vt:lpstr>Titoli diapositive</vt:lpstr>
      </vt:variant>
      <vt:variant>
        <vt:i4>68</vt:i4>
      </vt:variant>
    </vt:vector>
  </HeadingPairs>
  <TitlesOfParts>
    <vt:vector size="69" baseType="lpstr">
      <vt:lpstr>Circuito</vt:lpstr>
      <vt:lpstr>Laboratorio didattica delle educazioni</vt:lpstr>
      <vt:lpstr>Presentazione standard di PowerPoint</vt:lpstr>
      <vt:lpstr>     </vt:lpstr>
      <vt:lpstr>Brainstorming in modalità cooperative learning (Kagan) intervista a tre passi</vt:lpstr>
      <vt:lpstr>Cos’è la didattica?</vt:lpstr>
      <vt:lpstr>didattica</vt:lpstr>
      <vt:lpstr>Didattica come scienza autonoma</vt:lpstr>
      <vt:lpstr>Cos’è la pedagogia?</vt:lpstr>
      <vt:lpstr>Itard e la nascita della pedagogia speciale</vt:lpstr>
      <vt:lpstr>Itard e la nascita della pedagogia speciale</vt:lpstr>
      <vt:lpstr>Paradigmi teorici e professionali</vt:lpstr>
      <vt:lpstr>L’attivismo pedagogico-didattico</vt:lpstr>
      <vt:lpstr>Didattica attivistica</vt:lpstr>
      <vt:lpstr>Didattica come arte di apprendere e di far apprendere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Rischio «burn out»</vt:lpstr>
      <vt:lpstr>Presentazione standard di PowerPoint</vt:lpstr>
      <vt:lpstr>Questo è fare l’insegnante di enrico galiano – insegnante e scrittore</vt:lpstr>
      <vt:lpstr>Presentazione standard di PowerPoint</vt:lpstr>
      <vt:lpstr>Presentazione standard di PowerPoint</vt:lpstr>
      <vt:lpstr>Cosa si intende per educazione?</vt:lpstr>
      <vt:lpstr>Presentazione standard di PowerPoint</vt:lpstr>
      <vt:lpstr>Presentazione standard di PowerPoint</vt:lpstr>
      <vt:lpstr>Quale educazione?</vt:lpstr>
      <vt:lpstr>AZIONE EDUCATIVA COME AIUTO ALLO SVILUPPO</vt:lpstr>
      <vt:lpstr>educazione</vt:lpstr>
      <vt:lpstr>Presentazione standard di PowerPoint</vt:lpstr>
      <vt:lpstr>La teoria delle intelligenze multiple di gardner</vt:lpstr>
      <vt:lpstr>L’INTELLIGENZA EMOTIVA di Goleman</vt:lpstr>
      <vt:lpstr>Formare la dimensione individuale</vt:lpstr>
      <vt:lpstr>Struttura della personalità</vt:lpstr>
      <vt:lpstr>L’unità bio-psico-operante</vt:lpstr>
      <vt:lpstr>Presentazione standard di PowerPoint</vt:lpstr>
      <vt:lpstr>Presentazione standard di PowerPoint</vt:lpstr>
      <vt:lpstr>Presentazione standard di PowerPoint</vt:lpstr>
      <vt:lpstr>Su cosa puntare?</vt:lpstr>
      <vt:lpstr>Le educazioni nella scuola: lo stato attuale</vt:lpstr>
      <vt:lpstr>Educazione permanente</vt:lpstr>
      <vt:lpstr>  L. 118/71: anche gli alunni disabili (esclusi i più gravi) possono adempiere l’obbligo scolastico nelle scuole comuni  l. 517/77: integrazione di tutti gli alunni disabili nelle scuole elementari e medie; istituzione della figura dell’insegnante di sostegno  l. quadro 104/92: assistenza, integrazione sociale e diritti delle persone disabili  </vt:lpstr>
      <vt:lpstr>La costituzione italiana</vt:lpstr>
      <vt:lpstr>Le «Linee guida per l’inclusione scolastica degli alunni con disabilità» 2009</vt:lpstr>
      <vt:lpstr>Presentazione standard di PowerPoint</vt:lpstr>
      <vt:lpstr>TRE LIVELLI (o TRAGUARDI) adottati dalla comunità in favore dei membri in difficoltà </vt:lpstr>
      <vt:lpstr>Presentazione standard di PowerPoint</vt:lpstr>
      <vt:lpstr>Presentazione standard di PowerPoint</vt:lpstr>
      <vt:lpstr>Presentazione standard di PowerPoint</vt:lpstr>
      <vt:lpstr>Presentazione standard di PowerPoint</vt:lpstr>
      <vt:lpstr>«dall’integrazione all’inclusione» webinar con dario ianes</vt:lpstr>
      <vt:lpstr>Integrazione e inclusione secondo dario ianes</vt:lpstr>
      <vt:lpstr>Universal design for learning o  didatticA universale</vt:lpstr>
      <vt:lpstr>Il messaggio di «lettera a una professoressa» secondo dario ianes</vt:lpstr>
      <vt:lpstr>Presentazione standard di PowerPoint</vt:lpstr>
      <vt:lpstr>Presentazione standard di PowerPoint</vt:lpstr>
      <vt:lpstr>Presentazione standard di PowerPoint</vt:lpstr>
      <vt:lpstr>La classificazione internazionale del funzionamento, delle disabilità e della salute (icf) - 2001</vt:lpstr>
      <vt:lpstr>Presentazione standard di PowerPoint</vt:lpstr>
      <vt:lpstr>        </vt:lpstr>
      <vt:lpstr>Il brainwriting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didattica delle educazioni</dc:title>
  <dc:creator>michele carletti</dc:creator>
  <cp:lastModifiedBy>Venanzi</cp:lastModifiedBy>
  <cp:revision>42</cp:revision>
  <dcterms:created xsi:type="dcterms:W3CDTF">2019-07-29T10:25:17Z</dcterms:created>
  <dcterms:modified xsi:type="dcterms:W3CDTF">2019-08-07T10:38:05Z</dcterms:modified>
</cp:coreProperties>
</file>