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sldIdLst>
    <p:sldId id="291" r:id="rId2"/>
    <p:sldId id="257" r:id="rId3"/>
    <p:sldId id="258" r:id="rId4"/>
    <p:sldId id="259" r:id="rId5"/>
    <p:sldId id="289" r:id="rId6"/>
    <p:sldId id="261" r:id="rId7"/>
    <p:sldId id="262" r:id="rId8"/>
    <p:sldId id="263" r:id="rId9"/>
    <p:sldId id="285" r:id="rId10"/>
    <p:sldId id="286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7" r:id="rId28"/>
    <p:sldId id="283" r:id="rId29"/>
    <p:sldId id="288" r:id="rId30"/>
    <p:sldId id="290" r:id="rId31"/>
    <p:sldId id="310" r:id="rId32"/>
    <p:sldId id="309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11" r:id="rId5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791A862-882E-4BB5-829E-6237CBB0A0F3}">
          <p14:sldIdLst>
            <p14:sldId id="291"/>
            <p14:sldId id="257"/>
            <p14:sldId id="258"/>
            <p14:sldId id="259"/>
            <p14:sldId id="289"/>
            <p14:sldId id="261"/>
            <p14:sldId id="262"/>
            <p14:sldId id="263"/>
            <p14:sldId id="285"/>
            <p14:sldId id="286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7"/>
            <p14:sldId id="283"/>
            <p14:sldId id="288"/>
            <p14:sldId id="290"/>
            <p14:sldId id="310"/>
            <p14:sldId id="309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2"/>
            <p14:sldId id="303"/>
            <p14:sldId id="304"/>
            <p14:sldId id="305"/>
            <p14:sldId id="306"/>
            <p14:sldId id="307"/>
            <p14:sldId id="308"/>
            <p14:sldId id="311"/>
          </p14:sldIdLst>
        </p14:section>
        <p14:section name="Sezione senza titolo" id="{F9530E79-B45B-49BE-BB9C-AF601DC528F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667F2-EEE4-4600-A8B8-D400D61E6B42}" type="datetimeFigureOut">
              <a:rPr lang="it-IT" smtClean="0"/>
              <a:pPr/>
              <a:t>23/12/2019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20467-BF6F-4A26-A8B9-394039EA1A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02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0467-BF6F-4A26-A8B9-394039EA1A0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60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0467-BF6F-4A26-A8B9-394039EA1A0D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3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2A80A-F6E1-4EF4-B63B-3F63179641D3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86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A299-F8B7-44A4-ACFB-B2DDCA259E1E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36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E489-7DF8-4FAB-952F-9DDA33E337AC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35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A257-FE75-44DA-9FCF-358CCACE30D7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57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E30F-ED7F-43F3-A18F-71C60D41A0CA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31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4227-13AA-4851-B2C1-D491129A37F0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8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9ACC-0B29-4621-9DEA-2ED7371CC29D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44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ADD80-89C0-4AB2-BA99-CF18D50A5E26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53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FF4-E596-4900-8C56-82AA02236C09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84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C5EDDE-4757-45E8-9AE9-B995B14BC888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0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8365-B19D-4B63-94E9-F78D8296E7A9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92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3C71B9-AAE5-4412-8F17-1F7947C4223B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F5257F-6B86-4AB3-BF46-8BB56069DD6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78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ialeautismo.it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t.wikipedia.org/wiki/File:Communication_book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534" y="1173775"/>
            <a:ext cx="9144000" cy="75143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sz="2000" b="1" dirty="0" smtClean="0"/>
              <a:t>CORSO DI SPECIALIZZAZIONE  PER ATTIVITA’ DI SOSTEGNO AGLI ALUNNI CON DISABILITA’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06738"/>
            <a:ext cx="9144000" cy="1655762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it-IT" b="1" dirty="0"/>
              <a:t>A.A. 2018/19</a:t>
            </a:r>
            <a:endParaRPr lang="it-IT" dirty="0"/>
          </a:p>
          <a:p>
            <a:pPr algn="ctr">
              <a:spcBef>
                <a:spcPts val="0"/>
              </a:spcBef>
            </a:pPr>
            <a:r>
              <a:rPr lang="it-IT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LABORATORIO DI LINGUAGGI E TECNICHE COMUNICATIVE  NON VERBALI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3" r="71333"/>
          <a:stretch>
            <a:fillRect/>
          </a:stretch>
        </p:blipFill>
        <p:spPr bwMode="auto">
          <a:xfrm>
            <a:off x="5495925" y="162963"/>
            <a:ext cx="120015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1614534" y="478155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STEFANO ZOLLINO</a:t>
            </a:r>
            <a:endParaRPr lang="it-I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490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9112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QUINTO ASSIOMA DELLA COMUNICAZIONE</a:t>
            </a:r>
            <a:r>
              <a:rPr lang="it-IT" sz="2400" b="1" dirty="0"/>
              <a:t/>
            </a:r>
            <a:br>
              <a:rPr lang="it-IT" sz="2400" b="1" dirty="0"/>
            </a:b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La </a:t>
            </a:r>
            <a:r>
              <a:rPr lang="it-IT" sz="2400" b="1" u="sng" dirty="0"/>
              <a:t>relazione – simmetrica o complementare </a:t>
            </a:r>
            <a:endParaRPr lang="it-IT" sz="2400" dirty="0"/>
          </a:p>
          <a:p>
            <a:r>
              <a:rPr lang="it-IT" sz="2400" b="1" u="sng" dirty="0"/>
              <a:t>Relazione simmetrica</a:t>
            </a:r>
            <a:r>
              <a:rPr lang="it-IT" sz="2400" dirty="0"/>
              <a:t> : avviene tra interlocutori che si considerano sullo </a:t>
            </a:r>
            <a:r>
              <a:rPr lang="it-IT" sz="2400" b="1" dirty="0"/>
              <a:t>stesso piano </a:t>
            </a:r>
            <a:r>
              <a:rPr lang="it-IT" sz="2400" dirty="0"/>
              <a:t>Es. colleghi di lavoro </a:t>
            </a:r>
          </a:p>
          <a:p>
            <a:r>
              <a:rPr lang="it-IT" sz="2400" b="1" u="sng" dirty="0"/>
              <a:t>Relazione complementare</a:t>
            </a:r>
            <a:r>
              <a:rPr lang="it-IT" sz="2400" dirty="0"/>
              <a:t> : è lo  scambio  complementare  che fa incontrare  persone che non  sono sullo stesso piano per potere, ruolo comunicativo, autorità sociale, interessi</a:t>
            </a:r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9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400" b="1" dirty="0">
                <a:latin typeface="+mn-lt"/>
              </a:rPr>
              <a:t>I DUE CANALI DELLA </a:t>
            </a:r>
            <a:r>
              <a:rPr lang="it-IT" sz="4400" b="1" dirty="0" smtClean="0">
                <a:latin typeface="+mn-lt"/>
              </a:rPr>
              <a:t>COMUNICAZIONE</a:t>
            </a:r>
            <a:r>
              <a:rPr lang="it-IT" sz="4400" b="1" dirty="0" smtClean="0"/>
              <a:t/>
            </a:r>
            <a:br>
              <a:rPr lang="it-IT" sz="4400" b="1" dirty="0" smtClean="0"/>
            </a:b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30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u="sng" dirty="0" smtClean="0"/>
              <a:t>Nella </a:t>
            </a:r>
            <a:r>
              <a:rPr lang="it-IT" b="1" u="sng" dirty="0"/>
              <a:t>comunicazione tra le persone si utilizzano</a:t>
            </a: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messaggi verbali</a:t>
            </a:r>
            <a:r>
              <a:rPr lang="it-IT" dirty="0"/>
              <a:t>: ciò che si dice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messaggi </a:t>
            </a:r>
            <a:r>
              <a:rPr lang="it-IT" b="1" dirty="0" err="1"/>
              <a:t>paraverbali</a:t>
            </a:r>
            <a:r>
              <a:rPr lang="it-IT" dirty="0"/>
              <a:t>:  </a:t>
            </a:r>
            <a:r>
              <a:rPr lang="it-IT" b="1" i="1" dirty="0"/>
              <a:t>volume, timbro, inflessioni,  pause, ritmi, silenzi</a:t>
            </a: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messaggi non verbali</a:t>
            </a:r>
            <a:r>
              <a:rPr lang="it-IT" dirty="0"/>
              <a:t>: </a:t>
            </a:r>
            <a:r>
              <a:rPr lang="it-IT" b="1" i="1" dirty="0" smtClean="0"/>
              <a:t>posture </a:t>
            </a:r>
            <a:r>
              <a:rPr lang="it-IT" b="1" i="1" dirty="0"/>
              <a:t>e movimenti</a:t>
            </a:r>
            <a:r>
              <a:rPr lang="it-IT" dirty="0"/>
              <a:t>, gesti, espressioni del viso, sguardi, </a:t>
            </a:r>
            <a:r>
              <a:rPr lang="it-IT" b="1" i="1" dirty="0" smtClean="0"/>
              <a:t>abbigliamento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dirty="0" smtClean="0"/>
              <a:t>                                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 DUE CANALI DELLA COMUNICAZIONE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Nella comunicazione persistono </a:t>
            </a:r>
            <a:r>
              <a:rPr lang="it-IT" b="1" u="sng" dirty="0"/>
              <a:t>due canali: intelletto  e  </a:t>
            </a:r>
            <a:r>
              <a:rPr lang="it-IT" b="1" u="sng" dirty="0" smtClean="0"/>
              <a:t>cuore-anima</a:t>
            </a:r>
            <a:r>
              <a:rPr lang="it-IT" dirty="0" smtClean="0"/>
              <a:t>                            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Il primo canale dell’intelletto</a:t>
            </a:r>
            <a:r>
              <a:rPr lang="it-IT" dirty="0"/>
              <a:t> </a:t>
            </a:r>
            <a:r>
              <a:rPr lang="it-IT" dirty="0" smtClean="0"/>
              <a:t>caratterizza  </a:t>
            </a:r>
            <a:r>
              <a:rPr lang="it-IT" dirty="0"/>
              <a:t>il messaggio verbale per gli </a:t>
            </a:r>
            <a:r>
              <a:rPr lang="it-IT" u="sng" dirty="0"/>
              <a:t>aspetti contenutistici, </a:t>
            </a:r>
            <a:r>
              <a:rPr lang="it-IT" b="1" u="sng" dirty="0"/>
              <a:t>razionali e coscienti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Il secondo canale cuore – anima</a:t>
            </a:r>
            <a:r>
              <a:rPr lang="it-IT" dirty="0"/>
              <a:t> </a:t>
            </a:r>
            <a:r>
              <a:rPr lang="it-IT" dirty="0" smtClean="0"/>
              <a:t>caratterizza il messaggio verbale per l’</a:t>
            </a:r>
            <a:r>
              <a:rPr lang="it-IT" b="1" u="sng" dirty="0" smtClean="0"/>
              <a:t>emotività</a:t>
            </a:r>
            <a:r>
              <a:rPr lang="it-IT" b="1" u="sng" dirty="0"/>
              <a:t>, </a:t>
            </a:r>
            <a:r>
              <a:rPr lang="it-IT" b="1" u="sng" dirty="0" smtClean="0"/>
              <a:t>l’affettività e l’Io </a:t>
            </a:r>
            <a:r>
              <a:rPr lang="it-IT" b="1" u="sng" dirty="0"/>
              <a:t>Inconscio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Possiamo dedurre che 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Il secondo canale cuore – anima è il più veloce ed il più intuitivo e immediato</a:t>
            </a:r>
            <a:r>
              <a:rPr lang="it-IT" dirty="0"/>
              <a:t>. Pertanto </a:t>
            </a:r>
            <a:r>
              <a:rPr lang="it-IT" b="1" u="sng" dirty="0"/>
              <a:t>se il contenuto non è in accordo con l’emotività espressa dall’emittente  si crea una contraddizione nella comunicazione, </a:t>
            </a:r>
            <a:r>
              <a:rPr lang="it-IT" dirty="0"/>
              <a:t>che il ricevente percepisce subito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8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857"/>
          </a:xfrm>
        </p:spPr>
        <p:txBody>
          <a:bodyPr>
            <a:normAutofit/>
          </a:bodyPr>
          <a:lstStyle/>
          <a:p>
            <a:pPr algn="ctr"/>
            <a:r>
              <a:rPr lang="it-IT" sz="3100" b="1" dirty="0" smtClean="0">
                <a:latin typeface="+mn-lt"/>
              </a:rPr>
              <a:t>COMUNICAZIONE </a:t>
            </a:r>
            <a:r>
              <a:rPr lang="it-IT" sz="3100" b="1" dirty="0">
                <a:latin typeface="+mn-lt"/>
              </a:rPr>
              <a:t>E RITENZIONE DELLE INFORMAZIONI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5671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 smtClean="0"/>
              <a:t>Nell</a:t>
            </a:r>
            <a:r>
              <a:rPr lang="it-IT" sz="2400" b="1" dirty="0" smtClean="0"/>
              <a:t>a </a:t>
            </a:r>
            <a:r>
              <a:rPr lang="it-IT" sz="2400" b="1" dirty="0"/>
              <a:t>comprensione di un messaggio verbale possiamo affermare che: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LINGUAGGIO DEL CORPO</a:t>
            </a:r>
            <a:r>
              <a:rPr lang="it-IT" sz="2400" dirty="0"/>
              <a:t> in una comunicazione è pari  al  </a:t>
            </a:r>
            <a:r>
              <a:rPr lang="it-IT" sz="2400" b="1" dirty="0"/>
              <a:t>55%</a:t>
            </a:r>
            <a:r>
              <a:rPr lang="it-IT" sz="2400" dirty="0"/>
              <a:t> delle cose dette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VOCE</a:t>
            </a:r>
            <a:r>
              <a:rPr lang="it-IT" sz="2400" dirty="0"/>
              <a:t> in una comunicazione è pari al </a:t>
            </a:r>
            <a:r>
              <a:rPr lang="it-IT" sz="2400" b="1" dirty="0"/>
              <a:t>38%</a:t>
            </a:r>
            <a:r>
              <a:rPr lang="it-IT" sz="2400" dirty="0"/>
              <a:t> delle cose dette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CONTENUTO VERBALE</a:t>
            </a:r>
            <a:r>
              <a:rPr lang="it-IT" sz="2400" dirty="0"/>
              <a:t> in una comunicazione è pari al </a:t>
            </a:r>
            <a:r>
              <a:rPr lang="it-IT" sz="2400" b="1" dirty="0"/>
              <a:t>7%</a:t>
            </a:r>
            <a:r>
              <a:rPr lang="it-IT" sz="2400" dirty="0"/>
              <a:t> delle cose </a:t>
            </a:r>
            <a:r>
              <a:rPr lang="it-IT" sz="2400" dirty="0" smtClean="0"/>
              <a:t>dette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 smtClean="0"/>
              <a:t>Nella </a:t>
            </a:r>
            <a:r>
              <a:rPr lang="it-IT" sz="2400" dirty="0"/>
              <a:t>comprensione di un messaggio verbale il nostro ricevente è influenzato da: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COMUNICAZIONE NON VERBALE (CNV)  dal 55%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COMUNICAZIONE PARA VERBALE (CPV)  dal 38%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COMUNICAZIONE  VERBALE (CV)  dal 7</a:t>
            </a:r>
            <a:r>
              <a:rPr lang="it-IT" sz="2400" b="1" dirty="0" smtClean="0"/>
              <a:t>%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Nella </a:t>
            </a:r>
            <a:r>
              <a:rPr lang="it-IT" sz="2400" b="1" dirty="0"/>
              <a:t>COMPRENSIONE </a:t>
            </a:r>
            <a:r>
              <a:rPr lang="it-IT" sz="2400" dirty="0"/>
              <a:t>di un messaggio verbale </a:t>
            </a:r>
            <a:r>
              <a:rPr lang="it-IT" sz="2400" b="1" dirty="0"/>
              <a:t>se quello che vogliamo dire è 100</a:t>
            </a:r>
            <a:endParaRPr lang="it-IT" sz="24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quello che diciamo è              </a:t>
            </a:r>
            <a:r>
              <a:rPr lang="it-IT" sz="2400" b="1" dirty="0" smtClean="0"/>
              <a:t>       70</a:t>
            </a:r>
            <a:endParaRPr lang="it-IT" sz="24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quello che </a:t>
            </a:r>
            <a:r>
              <a:rPr lang="it-IT" sz="2400" b="1" dirty="0"/>
              <a:t>viene ascoltato è        40</a:t>
            </a:r>
            <a:endParaRPr lang="it-IT" sz="24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quello che </a:t>
            </a:r>
            <a:r>
              <a:rPr lang="it-IT" sz="2400" b="1" dirty="0"/>
              <a:t>viene recepito è        </a:t>
            </a:r>
            <a:r>
              <a:rPr lang="it-IT" sz="2400" b="1" dirty="0" smtClean="0"/>
              <a:t>  </a:t>
            </a:r>
            <a:r>
              <a:rPr lang="it-IT" sz="2400" b="1" dirty="0"/>
              <a:t>20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quello che </a:t>
            </a:r>
            <a:r>
              <a:rPr lang="it-IT" sz="2400" b="1" dirty="0"/>
              <a:t>viene ricordato  è       10</a:t>
            </a:r>
            <a:endParaRPr lang="it-IT" sz="24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4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 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COMUNICAZIONE NON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VERBALE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724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LA </a:t>
            </a:r>
            <a:r>
              <a:rPr lang="it-IT" b="1" dirty="0"/>
              <a:t>COMUNICAZIONE NON VERBALE (CNV) è fortemente impattante </a:t>
            </a:r>
            <a:endParaRPr lang="it-IT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Gran parte della comunicazione avviene non </a:t>
            </a:r>
            <a:r>
              <a:rPr lang="it-IT" dirty="0" smtClean="0"/>
              <a:t>verbalmente con </a:t>
            </a:r>
            <a:r>
              <a:rPr lang="it-IT" b="1" dirty="0" smtClean="0"/>
              <a:t>un </a:t>
            </a:r>
            <a:r>
              <a:rPr lang="it-IT" b="1" dirty="0"/>
              <a:t>forte coinvolgimento  </a:t>
            </a:r>
            <a:r>
              <a:rPr lang="it-IT" b="1" dirty="0" smtClean="0"/>
              <a:t>sull'interlocutore.  </a:t>
            </a:r>
            <a:r>
              <a:rPr lang="it-IT" dirty="0" smtClean="0"/>
              <a:t>E’ basata </a:t>
            </a:r>
            <a:r>
              <a:rPr lang="it-IT" b="1" dirty="0"/>
              <a:t>sul contatto visivo, sulle espressioni del volto, sul silenzio, sul tono, </a:t>
            </a:r>
            <a:r>
              <a:rPr lang="it-IT" b="1" dirty="0" smtClean="0"/>
              <a:t>sul volume sull’ inflessione </a:t>
            </a:r>
            <a:r>
              <a:rPr lang="it-IT" b="1" dirty="0"/>
              <a:t>della voce, sui gesti e </a:t>
            </a:r>
            <a:r>
              <a:rPr lang="it-IT" b="1" dirty="0" smtClean="0"/>
              <a:t>sulla </a:t>
            </a:r>
            <a:r>
              <a:rPr lang="it-IT" b="1" dirty="0"/>
              <a:t>postura</a:t>
            </a:r>
            <a:endParaRPr lang="it-IT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LA </a:t>
            </a:r>
            <a:r>
              <a:rPr lang="it-IT" b="1" dirty="0"/>
              <a:t>COMUNICAZIONE  NON VERBALE </a:t>
            </a:r>
            <a:r>
              <a:rPr lang="it-IT" dirty="0"/>
              <a:t>(CNV</a:t>
            </a:r>
            <a:r>
              <a:rPr lang="it-IT" b="1" dirty="0"/>
              <a:t>) RICHIAMA</a:t>
            </a:r>
            <a:r>
              <a:rPr lang="it-IT" dirty="0"/>
              <a:t> </a:t>
            </a:r>
            <a:r>
              <a:rPr lang="it-IT" dirty="0" smtClean="0"/>
              <a:t>DIVERSE  </a:t>
            </a:r>
            <a:r>
              <a:rPr lang="it-IT" b="1" u="sng" dirty="0"/>
              <a:t>TEORIE IN </a:t>
            </a:r>
            <a:r>
              <a:rPr lang="it-IT" b="1" u="sng" dirty="0" smtClean="0"/>
              <a:t>MERITO:</a:t>
            </a:r>
            <a:endParaRPr lang="it-IT" dirty="0"/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Innatista</a:t>
            </a:r>
            <a:r>
              <a:rPr lang="it-IT" dirty="0"/>
              <a:t>: </a:t>
            </a:r>
            <a:r>
              <a:rPr lang="it-IT" dirty="0" smtClean="0"/>
              <a:t>invariabilità </a:t>
            </a:r>
            <a:r>
              <a:rPr lang="it-IT" dirty="0"/>
              <a:t>e universalità delle espressioni facciali associate alle emozioni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Prospettiva culturalista</a:t>
            </a:r>
            <a:r>
              <a:rPr lang="it-IT" dirty="0"/>
              <a:t>: </a:t>
            </a:r>
            <a:r>
              <a:rPr lang="it-IT" b="1" u="sng" dirty="0"/>
              <a:t>la CNV si apprende nell’infanzia</a:t>
            </a:r>
            <a:r>
              <a:rPr lang="it-IT" dirty="0"/>
              <a:t> come la lingua e presenta variazioni da cultura a </a:t>
            </a:r>
            <a:r>
              <a:rPr lang="it-IT" dirty="0" smtClean="0"/>
              <a:t>cultura.</a:t>
            </a:r>
            <a:endParaRPr lang="it-IT" dirty="0"/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Prospettiva dell’interdipendenza natura-cultura</a:t>
            </a:r>
            <a:r>
              <a:rPr lang="it-IT" dirty="0"/>
              <a:t>:  strutture nervose e mentali </a:t>
            </a:r>
            <a:r>
              <a:rPr lang="it-IT" b="1" u="sng" dirty="0"/>
              <a:t>differenti in base alla cultura  a cui si </a:t>
            </a:r>
            <a:r>
              <a:rPr lang="it-IT" b="1" u="sng" dirty="0" smtClean="0"/>
              <a:t>appartiene.</a:t>
            </a:r>
            <a:endParaRPr lang="it-IT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dirty="0" smtClean="0"/>
              <a:t>LA </a:t>
            </a:r>
            <a:r>
              <a:rPr lang="it-IT" dirty="0"/>
              <a:t>COMUNICAZIONE  NON VERBALE (CNV) e </a:t>
            </a:r>
            <a:r>
              <a:rPr lang="it-IT" b="1" dirty="0"/>
              <a:t>LA COMPETENZA </a:t>
            </a:r>
            <a:r>
              <a:rPr lang="it-IT" b="1" dirty="0" smtClean="0"/>
              <a:t>SOCIALE.</a:t>
            </a:r>
            <a:endParaRPr lang="it-IT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La CNV </a:t>
            </a:r>
            <a:r>
              <a:rPr lang="it-IT" dirty="0" smtClean="0"/>
              <a:t> caratterizza </a:t>
            </a:r>
            <a:r>
              <a:rPr lang="it-IT" dirty="0"/>
              <a:t>la vita sociale di un individuo e si acquisisce con lo sviluppo.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Componenti </a:t>
            </a:r>
            <a:r>
              <a:rPr lang="it-IT" dirty="0" smtClean="0"/>
              <a:t>importanti: </a:t>
            </a:r>
            <a:r>
              <a:rPr lang="it-IT" b="1" dirty="0" smtClean="0"/>
              <a:t>la </a:t>
            </a:r>
            <a:r>
              <a:rPr lang="it-IT" b="1" dirty="0"/>
              <a:t>sensibilità</a:t>
            </a:r>
            <a:r>
              <a:rPr lang="it-IT" dirty="0"/>
              <a:t> percettiva verso gli </a:t>
            </a:r>
            <a:r>
              <a:rPr lang="it-IT" dirty="0" smtClean="0"/>
              <a:t>altri, </a:t>
            </a:r>
            <a:r>
              <a:rPr lang="it-IT" b="1" dirty="0" smtClean="0"/>
              <a:t>la </a:t>
            </a:r>
            <a:r>
              <a:rPr lang="it-IT" b="1" dirty="0"/>
              <a:t>flessibilità</a:t>
            </a:r>
            <a:r>
              <a:rPr lang="it-IT" dirty="0"/>
              <a:t> di adattamento alle situazioni e alle </a:t>
            </a:r>
            <a:r>
              <a:rPr lang="it-IT" dirty="0" smtClean="0"/>
              <a:t>persone, </a:t>
            </a:r>
            <a:r>
              <a:rPr lang="it-IT" b="1" dirty="0" smtClean="0"/>
              <a:t>la </a:t>
            </a:r>
            <a:r>
              <a:rPr lang="it-IT" b="1" dirty="0"/>
              <a:t>consapevolezza emotiva di </a:t>
            </a:r>
            <a:r>
              <a:rPr lang="it-IT" b="1" dirty="0" smtClean="0"/>
              <a:t>sé, la </a:t>
            </a:r>
            <a:r>
              <a:rPr lang="it-IT" b="1" dirty="0"/>
              <a:t>capacità di </a:t>
            </a:r>
            <a:r>
              <a:rPr lang="it-IT" b="1" dirty="0" smtClean="0"/>
              <a:t>gratificare.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9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790992" y="621908"/>
            <a:ext cx="5157787" cy="823912"/>
          </a:xfrm>
        </p:spPr>
        <p:txBody>
          <a:bodyPr/>
          <a:lstStyle/>
          <a:p>
            <a:pPr algn="ctr"/>
            <a: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 </a:t>
            </a:r>
            <a:r>
              <a:rPr lang="it-IT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verbale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3358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000" b="1" u="sng" dirty="0" smtClean="0"/>
              <a:t>Comunicazione </a:t>
            </a:r>
            <a:r>
              <a:rPr lang="it-IT" sz="2000" b="1" u="sng" dirty="0"/>
              <a:t>verbale </a:t>
            </a:r>
            <a:endParaRPr lang="it-IT" sz="2000" dirty="0"/>
          </a:p>
          <a:p>
            <a:pPr lvl="0">
              <a:spcBef>
                <a:spcPts val="0"/>
              </a:spcBef>
            </a:pPr>
            <a:r>
              <a:rPr lang="it-IT" sz="2000" b="1" dirty="0" smtClean="0"/>
              <a:t>per </a:t>
            </a:r>
            <a:r>
              <a:rPr lang="it-IT" sz="2000" b="1" dirty="0"/>
              <a:t>lo più consapevole e intenzionale</a:t>
            </a:r>
            <a:endParaRPr lang="it-IT" sz="2000" dirty="0"/>
          </a:p>
          <a:p>
            <a:pPr lvl="0">
              <a:spcBef>
                <a:spcPts val="0"/>
              </a:spcBef>
            </a:pPr>
            <a:r>
              <a:rPr lang="it-IT" sz="2000" b="1" dirty="0"/>
              <a:t>fornisce informazioni sugli argomenti </a:t>
            </a:r>
            <a:r>
              <a:rPr lang="it-IT" sz="2000" b="1" dirty="0" smtClean="0"/>
              <a:t>espressi</a:t>
            </a:r>
          </a:p>
          <a:p>
            <a:pPr lvl="0"/>
            <a:r>
              <a:rPr lang="it-IT" sz="2000" b="1" dirty="0"/>
              <a:t>è idonea a veicolare de-scrizioni, argomentazioni, narrazioni </a:t>
            </a:r>
            <a:endParaRPr lang="it-IT" sz="2000" dirty="0"/>
          </a:p>
          <a:p>
            <a:pPr lvl="0"/>
            <a:r>
              <a:rPr lang="it-IT" sz="2000" b="1" dirty="0"/>
              <a:t>è arbitraria (convenzionale)</a:t>
            </a:r>
            <a:endParaRPr lang="it-IT" sz="2000" dirty="0"/>
          </a:p>
          <a:p>
            <a:pPr lvl="0"/>
            <a:r>
              <a:rPr lang="it-IT" sz="2000" b="1" dirty="0"/>
              <a:t>è meno rilevante nelle </a:t>
            </a:r>
            <a:r>
              <a:rPr lang="it-IT" sz="2000" b="1" dirty="0" smtClean="0"/>
              <a:t>relazioni</a:t>
            </a:r>
          </a:p>
          <a:p>
            <a:pPr lvl="0">
              <a:spcBef>
                <a:spcPts val="0"/>
              </a:spcBef>
            </a:pPr>
            <a:endParaRPr lang="it-IT" sz="2000" dirty="0"/>
          </a:p>
          <a:p>
            <a:pPr marL="0" lvl="0" indent="0">
              <a:buNone/>
            </a:pPr>
            <a:endParaRPr lang="it-IT" sz="1200" dirty="0"/>
          </a:p>
          <a:p>
            <a:endParaRPr lang="it-IT" sz="12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08826" y="621908"/>
            <a:ext cx="5183188" cy="823912"/>
          </a:xfrm>
        </p:spPr>
        <p:txBody>
          <a:bodyPr/>
          <a:lstStyle/>
          <a:p>
            <a:pPr algn="just"/>
            <a: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 non verbale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it-IT" sz="2200" b="1" u="sng" dirty="0"/>
              <a:t>Comunicazione non verbale</a:t>
            </a:r>
            <a:endParaRPr lang="it-IT" sz="2200" dirty="0"/>
          </a:p>
          <a:p>
            <a:pPr>
              <a:spcBef>
                <a:spcPts val="0"/>
              </a:spcBef>
            </a:pPr>
            <a:r>
              <a:rPr lang="it-IT" sz="2200" b="1" dirty="0"/>
              <a:t>in gran parte inconsapevole, </a:t>
            </a:r>
            <a:endParaRPr lang="it-IT" sz="2200" b="1" dirty="0" smtClean="0"/>
          </a:p>
          <a:p>
            <a:pPr>
              <a:spcBef>
                <a:spcPts val="0"/>
              </a:spcBef>
            </a:pPr>
            <a:r>
              <a:rPr lang="it-IT" sz="2200" b="1" dirty="0" smtClean="0"/>
              <a:t>non </a:t>
            </a:r>
            <a:r>
              <a:rPr lang="it-IT" sz="2200" b="1" dirty="0"/>
              <a:t>intenzionale </a:t>
            </a:r>
            <a:endParaRPr lang="it-IT" sz="2200" b="1" dirty="0" smtClean="0"/>
          </a:p>
          <a:p>
            <a:pPr>
              <a:spcBef>
                <a:spcPts val="0"/>
              </a:spcBef>
            </a:pPr>
            <a:r>
              <a:rPr lang="it-IT" sz="2200" b="1" dirty="0" smtClean="0"/>
              <a:t>non controllabile  fornisce </a:t>
            </a:r>
            <a:r>
              <a:rPr lang="it-IT" sz="2200" b="1" dirty="0"/>
              <a:t>informazioni sul soggetto che la </a:t>
            </a:r>
            <a:r>
              <a:rPr lang="it-IT" sz="2200" b="1" dirty="0" smtClean="0"/>
              <a:t>esprime </a:t>
            </a:r>
          </a:p>
          <a:p>
            <a:pPr>
              <a:spcBef>
                <a:spcPts val="0"/>
              </a:spcBef>
            </a:pPr>
            <a:r>
              <a:rPr lang="it-IT" sz="2200" b="1" dirty="0" smtClean="0"/>
              <a:t>è </a:t>
            </a:r>
            <a:r>
              <a:rPr lang="it-IT" sz="2200" b="1" dirty="0"/>
              <a:t>poco idonea ad esprimere </a:t>
            </a:r>
            <a:r>
              <a:rPr lang="it-IT" sz="2200" b="1" dirty="0" smtClean="0"/>
              <a:t>concetti</a:t>
            </a:r>
            <a:r>
              <a:rPr lang="it-IT" sz="2200" dirty="0"/>
              <a:t> </a:t>
            </a:r>
            <a:endParaRPr lang="it-IT" sz="2200" dirty="0" smtClean="0"/>
          </a:p>
          <a:p>
            <a:pPr>
              <a:spcBef>
                <a:spcPts val="0"/>
              </a:spcBef>
            </a:pPr>
            <a:r>
              <a:rPr lang="it-IT" sz="2200" b="1" dirty="0" smtClean="0"/>
              <a:t>è ambigua</a:t>
            </a:r>
            <a:r>
              <a:rPr lang="it-IT" sz="2200" dirty="0"/>
              <a:t> </a:t>
            </a:r>
            <a:endParaRPr lang="it-IT" sz="2200" dirty="0" smtClean="0"/>
          </a:p>
          <a:p>
            <a:pPr>
              <a:spcBef>
                <a:spcPts val="0"/>
              </a:spcBef>
            </a:pPr>
            <a:r>
              <a:rPr lang="it-IT" sz="2200" b="1" dirty="0" smtClean="0"/>
              <a:t>ha </a:t>
            </a:r>
            <a:r>
              <a:rPr lang="it-IT" sz="2200" b="1" dirty="0"/>
              <a:t>grande efficacia nelle </a:t>
            </a:r>
            <a:r>
              <a:rPr lang="it-IT" sz="2200" b="1" dirty="0" smtClean="0"/>
              <a:t>relazioni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t-IT" sz="2200" b="1" i="1" dirty="0" err="1"/>
              <a:t>M.Cook</a:t>
            </a:r>
            <a:r>
              <a:rPr lang="it-IT" sz="2200" b="1" i="1" dirty="0"/>
              <a:t>, 1971 indaga e codifica una Classificazione dei segnali  non verbali suddividendoli in aspetti statici e dinamici</a:t>
            </a:r>
            <a:endParaRPr lang="it-IT" sz="2200" i="1" dirty="0"/>
          </a:p>
          <a:p>
            <a:pPr lvl="0">
              <a:spcBef>
                <a:spcPts val="0"/>
              </a:spcBef>
            </a:pP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42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dirty="0" smtClean="0">
                <a:latin typeface="+mn-lt"/>
              </a:rPr>
              <a:t>GLI ELEMENTI PARALINGUISTICI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u="sng" dirty="0" smtClean="0"/>
              <a:t>SILENZI,PAUSE</a:t>
            </a:r>
            <a:r>
              <a:rPr lang="it-IT" sz="2000" b="1" u="sng" dirty="0"/>
              <a:t>, RITMI</a:t>
            </a:r>
            <a:endParaRPr lang="it-IT" sz="2000" dirty="0"/>
          </a:p>
          <a:p>
            <a:pPr lvl="0"/>
            <a:r>
              <a:rPr lang="it-IT" sz="2000" b="1" dirty="0" smtClean="0"/>
              <a:t>Il tono</a:t>
            </a:r>
            <a:r>
              <a:rPr lang="it-IT" sz="2000" dirty="0" smtClean="0"/>
              <a:t> </a:t>
            </a:r>
            <a:r>
              <a:rPr lang="it-IT" sz="2000" dirty="0"/>
              <a:t>può esprimere apprezzamento o disappunto, entusiasmo o apatia, interesse o </a:t>
            </a:r>
            <a:r>
              <a:rPr lang="it-IT" sz="2000" dirty="0" smtClean="0"/>
              <a:t>noia.</a:t>
            </a:r>
            <a:endParaRPr lang="it-IT" sz="2000" dirty="0"/>
          </a:p>
          <a:p>
            <a:pPr lvl="0"/>
            <a:r>
              <a:rPr lang="it-IT" sz="2000" dirty="0" smtClean="0"/>
              <a:t>Il  </a:t>
            </a:r>
            <a:r>
              <a:rPr lang="it-IT" sz="2000" b="1" dirty="0"/>
              <a:t>timbro</a:t>
            </a:r>
            <a:r>
              <a:rPr lang="it-IT" sz="2000" dirty="0"/>
              <a:t> è il colore </a:t>
            </a:r>
            <a:r>
              <a:rPr lang="it-IT" sz="2000" dirty="0" smtClean="0"/>
              <a:t>della voce.</a:t>
            </a:r>
            <a:endParaRPr lang="it-IT" sz="2000" dirty="0"/>
          </a:p>
          <a:p>
            <a:pPr lvl="0"/>
            <a:r>
              <a:rPr lang="it-IT" sz="2000" dirty="0" smtClean="0"/>
              <a:t>Il </a:t>
            </a:r>
            <a:r>
              <a:rPr lang="it-IT" sz="2000" b="1" dirty="0"/>
              <a:t>volume</a:t>
            </a:r>
            <a:r>
              <a:rPr lang="it-IT" sz="2000" dirty="0"/>
              <a:t> corrisponde all’intensità sonora e serve </a:t>
            </a:r>
            <a:r>
              <a:rPr lang="it-IT" sz="2000" b="1" dirty="0"/>
              <a:t>a sottolineare i concetti o a ridestare </a:t>
            </a:r>
            <a:r>
              <a:rPr lang="it-IT" sz="2000" b="1" dirty="0" smtClean="0"/>
              <a:t>l’attenzione.</a:t>
            </a:r>
            <a:endParaRPr lang="it-IT" sz="2000" dirty="0"/>
          </a:p>
          <a:p>
            <a:pPr lvl="0"/>
            <a:r>
              <a:rPr lang="it-IT" sz="2000" dirty="0" smtClean="0"/>
              <a:t>Il </a:t>
            </a:r>
            <a:r>
              <a:rPr lang="it-IT" sz="2000" b="1" dirty="0"/>
              <a:t>ritmo</a:t>
            </a:r>
            <a:r>
              <a:rPr lang="it-IT" sz="2000" dirty="0"/>
              <a:t> serve a dare </a:t>
            </a:r>
            <a:r>
              <a:rPr lang="it-IT" sz="2000" dirty="0" smtClean="0"/>
              <a:t> </a:t>
            </a:r>
            <a:r>
              <a:rPr lang="it-IT" sz="2000" b="1" dirty="0"/>
              <a:t>incisività ai concetti </a:t>
            </a:r>
            <a:r>
              <a:rPr lang="it-IT" sz="2000" b="1" dirty="0" smtClean="0"/>
              <a:t>espressi.</a:t>
            </a:r>
            <a:endParaRPr lang="it-IT" sz="2000" dirty="0"/>
          </a:p>
          <a:p>
            <a:pPr lvl="0"/>
            <a:r>
              <a:rPr lang="it-IT" sz="2000" dirty="0"/>
              <a:t>La </a:t>
            </a:r>
            <a:r>
              <a:rPr lang="it-IT" sz="2000" b="1" dirty="0"/>
              <a:t>pausa</a:t>
            </a:r>
            <a:r>
              <a:rPr lang="it-IT" sz="2000" dirty="0"/>
              <a:t>, come il silenzio, può essere </a:t>
            </a:r>
            <a:r>
              <a:rPr lang="it-IT" sz="2000" dirty="0" smtClean="0"/>
              <a:t>intenzionale, di </a:t>
            </a:r>
            <a:r>
              <a:rPr lang="it-IT" sz="2000" dirty="0"/>
              <a:t>timidezza o </a:t>
            </a:r>
            <a:r>
              <a:rPr lang="it-IT" sz="2000" dirty="0" smtClean="0"/>
              <a:t>imbarazzo.</a:t>
            </a:r>
            <a:endParaRPr lang="it-IT" sz="2000" dirty="0"/>
          </a:p>
          <a:p>
            <a:pPr lvl="0"/>
            <a:r>
              <a:rPr lang="it-IT" sz="2000" b="1" dirty="0"/>
              <a:t>Il silenzio attivo </a:t>
            </a:r>
            <a:r>
              <a:rPr lang="it-IT" sz="2000" b="1" dirty="0" smtClean="0"/>
              <a:t>è  </a:t>
            </a:r>
            <a:r>
              <a:rPr lang="it-IT" sz="2000" b="1" dirty="0"/>
              <a:t>un modo strategico di comunicare e il suo </a:t>
            </a:r>
            <a:r>
              <a:rPr lang="it-IT" sz="2000" b="1" dirty="0" smtClean="0"/>
              <a:t>significato </a:t>
            </a:r>
            <a:r>
              <a:rPr lang="it-IT" sz="2000" b="1" dirty="0"/>
              <a:t>varia con le </a:t>
            </a:r>
            <a:r>
              <a:rPr lang="it-IT" sz="2000" b="1" dirty="0" smtClean="0"/>
              <a:t>situazioni. </a:t>
            </a:r>
          </a:p>
          <a:p>
            <a:pPr lvl="0"/>
            <a:r>
              <a:rPr lang="it-IT" sz="2000" dirty="0" smtClean="0"/>
              <a:t>( </a:t>
            </a:r>
            <a:r>
              <a:rPr lang="it-IT" sz="2000" dirty="0"/>
              <a:t>es. politici)</a:t>
            </a:r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18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SEGNALI NON VERBALI</a:t>
            </a:r>
            <a:br>
              <a:rPr lang="it-IT" sz="2800" b="1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Per </a:t>
            </a:r>
            <a:r>
              <a:rPr lang="it-IT" sz="2400" b="1" dirty="0" err="1" smtClean="0"/>
              <a:t>Ekman</a:t>
            </a:r>
            <a:r>
              <a:rPr lang="it-IT" sz="2400" b="1" dirty="0" smtClean="0"/>
              <a:t> </a:t>
            </a:r>
            <a:r>
              <a:rPr lang="it-IT" sz="2400" b="1" dirty="0"/>
              <a:t>1934 -2009 psicologo </a:t>
            </a:r>
            <a:r>
              <a:rPr lang="it-IT" sz="2400" b="1" dirty="0" smtClean="0"/>
              <a:t>statunitense le espressioni del volto  </a:t>
            </a:r>
            <a:r>
              <a:rPr lang="it-IT" sz="2400" b="1" dirty="0"/>
              <a:t>sono riconducibili a </a:t>
            </a:r>
            <a:r>
              <a:rPr lang="it-IT" sz="2400" dirty="0"/>
              <a:t> </a:t>
            </a:r>
            <a:r>
              <a:rPr lang="it-IT" sz="2400" b="1" dirty="0" smtClean="0"/>
              <a:t>sette  </a:t>
            </a:r>
            <a:r>
              <a:rPr lang="it-IT" sz="2400" b="1" dirty="0"/>
              <a:t>tipi principali di emozioni </a:t>
            </a:r>
            <a:r>
              <a:rPr lang="it-IT" sz="2400" dirty="0"/>
              <a:t>: </a:t>
            </a:r>
            <a:r>
              <a:rPr lang="it-IT" sz="2400" b="1" i="1" dirty="0"/>
              <a:t>felicità, sorpresa, interesse, paura, tristezza, disgusto, collera.  </a:t>
            </a:r>
            <a:endParaRPr lang="it-IT" sz="2400" b="1" i="1" dirty="0" smtClean="0"/>
          </a:p>
          <a:p>
            <a:r>
              <a:rPr lang="it-IT" sz="2400" b="1" i="1" dirty="0" smtClean="0"/>
              <a:t>Per </a:t>
            </a:r>
            <a:r>
              <a:rPr lang="it-IT" sz="2400" b="1" dirty="0" err="1"/>
              <a:t>Ekman</a:t>
            </a:r>
            <a:r>
              <a:rPr lang="it-IT" sz="2400" b="1" dirty="0"/>
              <a:t> </a:t>
            </a:r>
            <a:r>
              <a:rPr lang="it-IT" sz="2400" b="1" dirty="0" smtClean="0"/>
              <a:t> le </a:t>
            </a:r>
            <a:r>
              <a:rPr lang="it-IT" sz="2400" b="1" dirty="0"/>
              <a:t>espressioni facciali hanno valore emotivo</a:t>
            </a:r>
            <a:r>
              <a:rPr lang="it-IT" sz="2400" dirty="0"/>
              <a:t> in quanto </a:t>
            </a:r>
            <a:r>
              <a:rPr lang="it-IT" sz="2400" b="1" i="1" dirty="0"/>
              <a:t>sono </a:t>
            </a:r>
            <a:r>
              <a:rPr lang="it-IT" sz="2400" b="1" i="1" dirty="0" smtClean="0"/>
              <a:t>l’emergenza </a:t>
            </a:r>
            <a:r>
              <a:rPr lang="it-IT" sz="2400" b="1" i="1" dirty="0"/>
              <a:t>immediata e spontanea delle emozioni: ad ogni emozione corrisponde un’espressione!</a:t>
            </a:r>
            <a:endParaRPr lang="it-IT" sz="2400" dirty="0"/>
          </a:p>
          <a:p>
            <a:r>
              <a:rPr lang="it-IT" sz="2000" b="1" dirty="0" smtClean="0"/>
              <a:t> 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9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470780"/>
            <a:ext cx="10058400" cy="11497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/>
              <a:t/>
            </a:r>
            <a:br>
              <a:rPr lang="it-IT" sz="3100" b="1" dirty="0"/>
            </a:br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u="sng" dirty="0"/>
              <a:t>EMPATIA</a:t>
            </a:r>
            <a:br>
              <a:rPr lang="it-IT" sz="4400" b="1" u="sng" dirty="0"/>
            </a:br>
            <a:endParaRPr lang="it-IT" sz="4400" u="sng" dirty="0">
              <a:latin typeface="+mn-lt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sz="2000" dirty="0" smtClean="0"/>
          </a:p>
          <a:p>
            <a:pPr algn="ctr"/>
            <a:r>
              <a:rPr lang="it-IT" sz="2000" b="1" dirty="0" smtClean="0"/>
              <a:t>EMPATIA </a:t>
            </a:r>
            <a:r>
              <a:rPr lang="it-IT" sz="2000" b="1" dirty="0"/>
              <a:t>E RUOLO FONDAMENTALE NELLA COMUNICAZIONE </a:t>
            </a:r>
          </a:p>
          <a:p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200" dirty="0" smtClean="0"/>
              <a:t>Riduce </a:t>
            </a:r>
            <a:r>
              <a:rPr lang="it-IT" sz="2200" dirty="0"/>
              <a:t>le incomprensioni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200" dirty="0" smtClean="0"/>
              <a:t>L’interlocutore si esprime  senza </a:t>
            </a:r>
            <a:r>
              <a:rPr lang="it-IT" sz="2200" dirty="0"/>
              <a:t>timore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200" dirty="0"/>
              <a:t>Accresce l’autostima e la fiducia in se stessi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200" b="1" dirty="0" smtClean="0"/>
              <a:t>EMPATIA </a:t>
            </a:r>
            <a:r>
              <a:rPr lang="it-IT" sz="2200" b="1" dirty="0"/>
              <a:t>E ASCOLTO EMPATICO </a:t>
            </a:r>
            <a:endParaRPr lang="it-IT" sz="22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200" dirty="0"/>
              <a:t>E’ un ascolto efficace in cui ci si mette nei panni dell’altra persona e si è propensi all’ascolto.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200" dirty="0"/>
              <a:t>Si cerca un contatto con il nostro interlocutore anche </a:t>
            </a:r>
            <a:r>
              <a:rPr lang="it-IT" sz="2200" b="1" dirty="0"/>
              <a:t>condividendo le sensazioni che manifesta.</a:t>
            </a:r>
            <a:endParaRPr lang="it-IT" sz="22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200" b="1" dirty="0"/>
              <a:t>Il soggetto che parla (E) sentendosi ascoltato cercherà di migliorare la sua comunicazione </a:t>
            </a:r>
            <a:r>
              <a:rPr lang="it-IT" sz="2200" b="1" dirty="0" smtClean="0"/>
              <a:t> a vantaggio </a:t>
            </a:r>
            <a:r>
              <a:rPr lang="it-IT" sz="2200" b="1" dirty="0"/>
              <a:t>della ricchezza delle informazioni, del senso di </a:t>
            </a:r>
            <a:r>
              <a:rPr lang="it-IT" sz="2200" b="1" dirty="0" smtClean="0"/>
              <a:t>sicurezza e autoefficacia comunicativa</a:t>
            </a:r>
            <a:endParaRPr lang="it-IT" sz="2200" dirty="0"/>
          </a:p>
          <a:p>
            <a:pPr marL="0" indent="0">
              <a:buNone/>
            </a:pPr>
            <a:endParaRPr lang="it-IT" sz="1400" dirty="0"/>
          </a:p>
          <a:p>
            <a:endParaRPr lang="it-IT" sz="14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sz="5600" b="1" dirty="0" smtClean="0"/>
              <a:t>EMPATIA  </a:t>
            </a:r>
            <a:r>
              <a:rPr lang="it-IT" sz="5600" b="1" dirty="0"/>
              <a:t>e TEORIA DELLA MENTE  </a:t>
            </a:r>
          </a:p>
          <a:p>
            <a:endParaRPr lang="it-IT" sz="5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493114"/>
            <a:ext cx="5183188" cy="36845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b="1" u="sng" dirty="0" smtClean="0"/>
              <a:t>La </a:t>
            </a:r>
            <a:r>
              <a:rPr lang="it-IT" b="1" u="sng" dirty="0"/>
              <a:t>teoria della mente, formulata nel 1978 da 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</a:t>
            </a:r>
            <a:r>
              <a:rPr lang="it-IT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Premack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it-IT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Guy</a:t>
            </a: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Woodruff,</a:t>
            </a:r>
            <a:r>
              <a:rPr lang="it-IT" dirty="0" smtClean="0"/>
              <a:t> </a:t>
            </a:r>
            <a:r>
              <a:rPr lang="it-IT" dirty="0"/>
              <a:t>è fondamentale in ogni interazione sociale e serve ad analizzare, giudicare e comprendere il comportamento degli altri.</a:t>
            </a:r>
          </a:p>
          <a:p>
            <a:pPr>
              <a:spcBef>
                <a:spcPts val="0"/>
              </a:spcBef>
            </a:pPr>
            <a:r>
              <a:rPr lang="it-IT" b="1" dirty="0"/>
              <a:t>La teoria della mente permette di  guardare all’altro come individuo portatore  di un mondo interiore</a:t>
            </a:r>
            <a:r>
              <a:rPr lang="it-IT" b="1" dirty="0" smtClean="0"/>
              <a:t>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100" b="1" dirty="0" smtClean="0">
                <a:latin typeface="+mn-lt"/>
              </a:rPr>
              <a:t>STADI </a:t>
            </a:r>
            <a:r>
              <a:rPr lang="it-IT" sz="3100" b="1" dirty="0">
                <a:latin typeface="+mn-lt"/>
              </a:rPr>
              <a:t>DELLO SVILUPPO DEL BAMBINO  E FORMAZIONE DEL LINGUAGGIO</a:t>
            </a:r>
            <a:r>
              <a:rPr lang="it-IT" sz="3100" b="1" dirty="0"/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1)comunicativa </a:t>
            </a:r>
            <a:r>
              <a:rPr lang="it-IT" sz="2400" b="1" dirty="0"/>
              <a:t>dichiarativa presente intoro ai 12 mesi 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E’ utilizzata  per richiamare l’attenzione  dell’adulto su un oggetto: </a:t>
            </a:r>
            <a:r>
              <a:rPr lang="it-IT" sz="2400" b="1" dirty="0"/>
              <a:t>il bambino indica un oggetto alternando lo sguardo tra l’oggetto e l’adulto finche quest’ ultimo  non guarda nella stessa direzione</a:t>
            </a:r>
            <a:r>
              <a:rPr lang="it-IT" sz="2400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2</a:t>
            </a:r>
            <a:r>
              <a:rPr lang="it-IT" sz="2400" b="1" dirty="0"/>
              <a:t>) il gioco simbolico  presente intoro ai 24 mesi 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nel </a:t>
            </a:r>
            <a:r>
              <a:rPr lang="it-IT" sz="2400" dirty="0" smtClean="0"/>
              <a:t>gioco si </a:t>
            </a:r>
            <a:r>
              <a:rPr lang="it-IT" sz="2400" b="1" i="1" dirty="0" smtClean="0"/>
              <a:t>sublima un</a:t>
            </a:r>
            <a:r>
              <a:rPr lang="it-IT" sz="2400" dirty="0" smtClean="0"/>
              <a:t> </a:t>
            </a:r>
            <a:r>
              <a:rPr lang="it-IT" sz="2400" dirty="0"/>
              <a:t>oggetto  </a:t>
            </a:r>
            <a:r>
              <a:rPr lang="it-IT" sz="2400" b="1" dirty="0"/>
              <a:t>attribuendogli caratteristiche  diverse da quelle effettivamente possedute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SVILUPPO </a:t>
            </a:r>
            <a:r>
              <a:rPr lang="it-IT" sz="2400" b="1" dirty="0"/>
              <a:t>NORMALE  DEL BAMBINO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Entro i 4 anni </a:t>
            </a:r>
            <a:r>
              <a:rPr lang="it-IT" sz="2400" dirty="0"/>
              <a:t>di vita del bambino comprende </a:t>
            </a:r>
            <a:r>
              <a:rPr lang="it-IT" sz="2400" dirty="0" smtClean="0"/>
              <a:t>le emozioni </a:t>
            </a:r>
            <a:r>
              <a:rPr lang="it-IT" sz="2400" dirty="0"/>
              <a:t>altrui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 smtClean="0"/>
              <a:t>Utilizza </a:t>
            </a:r>
            <a:r>
              <a:rPr lang="it-IT" sz="2400" dirty="0"/>
              <a:t>lo sguardo referenziale, l’attenzione condivisa e il gioco di finzione. </a:t>
            </a:r>
          </a:p>
          <a:p>
            <a:pPr>
              <a:spcBef>
                <a:spcPts val="0"/>
              </a:spcBef>
            </a:pP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1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>
                <a:latin typeface="+mn-lt"/>
              </a:rPr>
              <a:t>CARATTERI DELL’ AUTISMO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2400" b="1" dirty="0" smtClean="0"/>
              <a:t>Nel </a:t>
            </a:r>
            <a:r>
              <a:rPr lang="x-none" sz="2400" b="1" dirty="0" smtClean="0"/>
              <a:t>DSM </a:t>
            </a:r>
            <a:r>
              <a:rPr lang="x-none" sz="2400" b="1" dirty="0"/>
              <a:t>IV l’</a:t>
            </a:r>
            <a:r>
              <a:rPr lang="it-IT" sz="2400" b="1" dirty="0"/>
              <a:t>autismo  compare all’ interno dei Disturbi Generalizzati dello sviluppo con le seguenti </a:t>
            </a:r>
            <a:r>
              <a:rPr lang="it-IT" sz="2400" b="1" dirty="0" smtClean="0"/>
              <a:t> caratteristiche</a:t>
            </a:r>
            <a:r>
              <a:rPr lang="it-IT" sz="2400" dirty="0" smtClean="0"/>
              <a:t>: </a:t>
            </a:r>
            <a:endParaRPr lang="it-IT" sz="24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 presenza </a:t>
            </a:r>
            <a:r>
              <a:rPr lang="it-IT" sz="2400" dirty="0"/>
              <a:t>di uno sviluppo anomalo e deficitario della sfera sociale  e della comunicazione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ristrettezza </a:t>
            </a:r>
            <a:r>
              <a:rPr lang="it-IT" sz="2400" dirty="0"/>
              <a:t>di interessi,  </a:t>
            </a:r>
            <a:endParaRPr lang="it-IT" sz="24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presenza </a:t>
            </a:r>
            <a:r>
              <a:rPr lang="it-IT" sz="2400" dirty="0"/>
              <a:t>di stereotipe e comportamenti stereotipati.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400" dirty="0"/>
              <a:t>I sintomi </a:t>
            </a:r>
            <a:r>
              <a:rPr lang="it-IT" sz="2400" dirty="0" smtClean="0"/>
              <a:t>si manifestano </a:t>
            </a:r>
            <a:r>
              <a:rPr lang="it-IT" sz="2400" dirty="0"/>
              <a:t>prima dei 3 anni di età , ma i genitori sono testimoni di segnali che riconducono alla sintomatologia autistica anche sin dalla nascita.  </a:t>
            </a:r>
            <a:endParaRPr lang="it-IT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2400" b="1" dirty="0" smtClean="0"/>
              <a:t>Nel </a:t>
            </a:r>
            <a:r>
              <a:rPr lang="it-IT" sz="2400" b="1" dirty="0"/>
              <a:t>DSM IV l’autismo può essere ricondotto a tre categorie </a:t>
            </a:r>
            <a:r>
              <a:rPr lang="it-IT" sz="2400" b="1" dirty="0" smtClean="0"/>
              <a:t>principali:</a:t>
            </a:r>
            <a:r>
              <a:rPr lang="it-IT" sz="2400" dirty="0"/>
              <a:t> </a:t>
            </a:r>
            <a:endParaRPr lang="it-IT" sz="24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autismo </a:t>
            </a:r>
            <a:r>
              <a:rPr lang="it-IT" sz="2400" dirty="0"/>
              <a:t>secondo </a:t>
            </a:r>
            <a:r>
              <a:rPr lang="it-IT" sz="2400" dirty="0" err="1"/>
              <a:t>Kanner</a:t>
            </a:r>
            <a:r>
              <a:rPr lang="it-IT" sz="2400" dirty="0"/>
              <a:t> , </a:t>
            </a:r>
            <a:endParaRPr lang="it-IT" sz="24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secondo Asperger,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l’ autismo </a:t>
            </a:r>
            <a:r>
              <a:rPr lang="it-IT" sz="2400" dirty="0"/>
              <a:t>ad alto o a basso </a:t>
            </a:r>
            <a:r>
              <a:rPr lang="it-IT" sz="2400" dirty="0" smtClean="0"/>
              <a:t>funzionamento</a:t>
            </a:r>
            <a:endParaRPr lang="it-IT" sz="2400" dirty="0"/>
          </a:p>
          <a:p>
            <a:pPr marL="0" indent="0" algn="just">
              <a:spcBef>
                <a:spcPts val="0"/>
              </a:spcBef>
              <a:buNone/>
            </a:pPr>
            <a:endParaRPr lang="it-IT" sz="2400" dirty="0"/>
          </a:p>
          <a:p>
            <a:pPr marL="0" indent="0" algn="just" eaLnBrk="0">
              <a:spcBef>
                <a:spcPts val="0"/>
              </a:spcBef>
              <a:buNone/>
            </a:pPr>
            <a:endParaRPr lang="it-IT" sz="1800" dirty="0"/>
          </a:p>
          <a:p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98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it-IT" sz="2400" b="1" u="sng" dirty="0">
                <a:latin typeface="+mn-lt"/>
              </a:rPr>
              <a:t>LABORATORIO DI LINGUAGGI E TECNICHE COMUNICATIVE  NON </a:t>
            </a:r>
            <a:r>
              <a:rPr lang="it-IT" sz="2400" b="1" u="sng" dirty="0" smtClean="0">
                <a:latin typeface="+mn-lt"/>
              </a:rPr>
              <a:t>VERBALI</a:t>
            </a:r>
            <a:br>
              <a:rPr lang="it-IT" sz="2400" b="1" u="sng" dirty="0" smtClean="0">
                <a:latin typeface="+mn-lt"/>
              </a:rPr>
            </a:br>
            <a:r>
              <a:rPr lang="it-IT" sz="2400" b="1" u="sng" dirty="0" smtClean="0"/>
              <a:t> </a:t>
            </a:r>
            <a:r>
              <a:rPr lang="it-IT" sz="2400" b="1" u="sng" dirty="0"/>
              <a:t>TFA SOSTEGNO SCUOLA SECONDARIA PRIMO GRADO G. </a:t>
            </a:r>
            <a:r>
              <a:rPr lang="it-IT" sz="2400" b="1" u="sng" dirty="0" smtClean="0"/>
              <a:t>1 -  ore n.°20</a:t>
            </a:r>
            <a:r>
              <a:rPr lang="it-IT" sz="2400" b="1" u="sng" dirty="0"/>
              <a:t/>
            </a:r>
            <a:br>
              <a:rPr lang="it-IT" sz="2400" b="1" u="sng" dirty="0"/>
            </a:br>
            <a:r>
              <a:rPr lang="it-IT" sz="1400" b="1" u="sng" dirty="0"/>
              <a:t>1</a:t>
            </a:r>
            <a:r>
              <a:rPr lang="it-IT" sz="1400" b="1" u="sng" dirty="0" smtClean="0"/>
              <a:t>7 </a:t>
            </a:r>
            <a:r>
              <a:rPr lang="it-IT" sz="1400" b="1" u="sng" dirty="0"/>
              <a:t>LUGLIO  2019</a:t>
            </a:r>
            <a:br>
              <a:rPr lang="it-IT" sz="1400" b="1" u="sng" dirty="0"/>
            </a:br>
            <a:r>
              <a:rPr lang="it-IT" sz="1400" b="1" u="sng" dirty="0" smtClean="0"/>
              <a:t>09 </a:t>
            </a:r>
            <a:r>
              <a:rPr lang="it-IT" sz="1400" b="1" u="sng" dirty="0"/>
              <a:t>AGOSTO </a:t>
            </a:r>
            <a:r>
              <a:rPr lang="it-IT" sz="1400" b="1" u="sng" dirty="0" smtClean="0"/>
              <a:t>2019</a:t>
            </a:r>
            <a:br>
              <a:rPr lang="it-IT" sz="1400" b="1" u="sng" dirty="0" smtClean="0"/>
            </a:br>
            <a:r>
              <a:rPr lang="it-IT" sz="1400" b="1" dirty="0"/>
              <a:t/>
            </a:r>
            <a:br>
              <a:rPr lang="it-IT" sz="1400" b="1" dirty="0"/>
            </a:b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800" b="1" dirty="0"/>
              <a:t>Lezione del </a:t>
            </a:r>
            <a:r>
              <a:rPr lang="it-IT" sz="1800" b="1" dirty="0" smtClean="0"/>
              <a:t>17 Luglio - 09 Agosto </a:t>
            </a:r>
            <a:r>
              <a:rPr lang="it-IT" sz="1800" b="1" dirty="0"/>
              <a:t>2019 </a:t>
            </a:r>
            <a:endParaRPr lang="it-IT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La comunicazione verbale  e  non verbale : caratteristiche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La scuola di Palo Alto e gli </a:t>
            </a:r>
            <a:r>
              <a:rPr lang="it-IT" sz="1900" dirty="0" smtClean="0"/>
              <a:t>assiomi </a:t>
            </a:r>
            <a:r>
              <a:rPr lang="it-IT" sz="1900" dirty="0"/>
              <a:t>della comunicazione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Stadi dello sviluppo e formazione  del linguaggio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Gli alunni con disturbi generalizzati dello sviluppo: Asperger e Autismo 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Linguaggi - comunicazione e didattica inclusiva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Didattica inclusiva e indicatori di qualità </a:t>
            </a:r>
            <a:endParaRPr lang="it-IT" sz="19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Laboratori </a:t>
            </a:r>
            <a:r>
              <a:rPr lang="it-IT" sz="1900" dirty="0"/>
              <a:t>e  creatività didattica : suoni, colori e fotografie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Esercitazioni laboratoriali/Lavori di gruppo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Proiezione e commento su documenti digitali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b="1" u="sng" dirty="0"/>
              <a:t>Lezione </a:t>
            </a:r>
            <a:r>
              <a:rPr lang="it-IT" sz="1900" b="1" u="sng" dirty="0" smtClean="0"/>
              <a:t>23 Novembre 2019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Una nuova visione della disabilità: ICF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Tecniche </a:t>
            </a:r>
            <a:r>
              <a:rPr lang="it-IT" sz="1900" dirty="0"/>
              <a:t>comunicative non verbali: </a:t>
            </a:r>
            <a:r>
              <a:rPr lang="it-IT" sz="1900" dirty="0" smtClean="0"/>
              <a:t> ABA, CAA</a:t>
            </a:r>
            <a:r>
              <a:rPr lang="it-IT" sz="1900" dirty="0"/>
              <a:t>, </a:t>
            </a:r>
            <a:r>
              <a:rPr lang="it-IT" sz="1900" dirty="0" smtClean="0"/>
              <a:t>TEACCH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Interventi educativi e metodologici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La Carta dei diritti della comunicazione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Task </a:t>
            </a:r>
            <a:r>
              <a:rPr lang="it-IT" sz="1900" dirty="0" err="1" smtClean="0"/>
              <a:t>analysis</a:t>
            </a:r>
            <a:r>
              <a:rPr lang="it-IT" sz="1900" dirty="0" smtClean="0"/>
              <a:t>  delle competenze 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Esercitazioni </a:t>
            </a:r>
            <a:r>
              <a:rPr lang="it-IT" sz="1900" dirty="0"/>
              <a:t>laboratoriali/Lavori di gruppo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Proiezione e commento su documenti digitali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8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42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L</a:t>
            </a:r>
            <a:r>
              <a:rPr lang="it-IT" sz="4000" b="1" dirty="0" smtClean="0">
                <a:latin typeface="+mn-lt"/>
              </a:rPr>
              <a:t>’ AUTISMO </a:t>
            </a:r>
            <a:r>
              <a:rPr lang="it-IT" sz="4000" b="1" dirty="0">
                <a:latin typeface="+mn-lt"/>
              </a:rPr>
              <a:t>E LA SFERA COMUNICATIVA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L’AUTISMO </a:t>
            </a:r>
            <a:r>
              <a:rPr lang="it-IT" sz="2400" b="1" dirty="0"/>
              <a:t>E LA SFERA COMUNICATIVA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u="sng" dirty="0" smtClean="0"/>
              <a:t>Le </a:t>
            </a:r>
            <a:r>
              <a:rPr lang="it-IT" sz="2400" b="1" u="sng" dirty="0"/>
              <a:t>persone con autismo </a:t>
            </a:r>
            <a:r>
              <a:rPr lang="it-IT" sz="2400" b="1" u="sng" dirty="0" smtClean="0"/>
              <a:t>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u="sng" dirty="0" smtClean="0"/>
              <a:t>hanno </a:t>
            </a:r>
            <a:r>
              <a:rPr lang="it-IT" sz="2400" b="1" u="sng" dirty="0"/>
              <a:t>difficoltà a </a:t>
            </a:r>
            <a:r>
              <a:rPr lang="it-IT" sz="2400" b="1" dirty="0"/>
              <a:t>sostenere una conversazione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/>
              <a:t>si esprimono spesso in forme non </a:t>
            </a:r>
            <a:r>
              <a:rPr lang="it-IT" sz="2400" b="1" dirty="0" smtClean="0"/>
              <a:t>coerenti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 smtClean="0"/>
              <a:t>Utilizzano </a:t>
            </a:r>
            <a:r>
              <a:rPr lang="it-IT" sz="2400" dirty="0"/>
              <a:t>un linguaggio  </a:t>
            </a:r>
            <a:r>
              <a:rPr lang="it-IT" sz="2400" b="1" dirty="0"/>
              <a:t>stereotipato o ripetitivo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Manifestano  </a:t>
            </a:r>
            <a:r>
              <a:rPr lang="it-IT" sz="2400" b="1" dirty="0"/>
              <a:t>Ecolalia immediata</a:t>
            </a:r>
            <a:r>
              <a:rPr lang="it-IT" sz="2400" dirty="0"/>
              <a:t>, con ripetizione di parole o frasi subito dopo l’ascolto,</a:t>
            </a:r>
            <a:r>
              <a:rPr lang="it-IT" sz="2400" b="1" dirty="0"/>
              <a:t> differita </a:t>
            </a:r>
            <a:r>
              <a:rPr lang="it-IT" sz="2400" dirty="0"/>
              <a:t>con ripetizione a distanza di tempo di frasi o parole sentite in precedenza</a:t>
            </a:r>
            <a:r>
              <a:rPr lang="it-IT" sz="2400" b="1" dirty="0"/>
              <a:t>. 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Nel IC-10 come riporta </a:t>
            </a:r>
            <a:r>
              <a:rPr lang="it-IT" b="1" dirty="0" err="1"/>
              <a:t>Crispiani</a:t>
            </a:r>
            <a:r>
              <a:rPr lang="it-IT" b="1" dirty="0"/>
              <a:t> l’autismo</a:t>
            </a:r>
            <a:r>
              <a:rPr lang="it-IT" dirty="0"/>
              <a:t> è </a:t>
            </a:r>
            <a:r>
              <a:rPr lang="it-IT" i="1" dirty="0"/>
              <a:t> ricompreso nei disturbi psichiatrici, tra le Sin­dromi da alterazione globale dello sviluppo psicologico, unitamente alle sindro­mi di </a:t>
            </a:r>
            <a:r>
              <a:rPr lang="it-IT" i="1" dirty="0" err="1"/>
              <a:t>Rett</a:t>
            </a:r>
            <a:r>
              <a:rPr lang="it-IT" i="1" dirty="0"/>
              <a:t>, di Asperger, disintegrativa dell'infanzia, di alterazione globale dello sviluppo ecc. In tale classificazione, si assume la definizione di autismo infantile con distinzione dall'autismo atipico, una forma che non soddisfa tutti i criteri dia­gnostici generali e che presenta atipicità sia nella sintomatologia che nell'età del­la comparsa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6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>
                <a:latin typeface="+mn-lt"/>
              </a:rPr>
              <a:t>AUTISMO </a:t>
            </a:r>
            <a:r>
              <a:rPr lang="it-IT" sz="4000" b="1" dirty="0">
                <a:latin typeface="+mn-lt"/>
              </a:rPr>
              <a:t>E INTERAZIONE SOCIALE</a:t>
            </a:r>
            <a:r>
              <a:rPr lang="it-IT" sz="3100" dirty="0"/>
              <a:t/>
            </a:r>
            <a:br>
              <a:rPr lang="it-IT" sz="3100" dirty="0"/>
            </a:b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b="1" dirty="0" smtClean="0"/>
              <a:t>I </a:t>
            </a:r>
            <a:r>
              <a:rPr lang="it-IT" sz="2400" b="1" dirty="0"/>
              <a:t>SOGGETTI AUTISTICI manifestano: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b="1" dirty="0"/>
              <a:t> </a:t>
            </a:r>
            <a:r>
              <a:rPr lang="it-IT" sz="2400" dirty="0"/>
              <a:t>- </a:t>
            </a:r>
            <a:r>
              <a:rPr lang="it-IT" sz="2400" b="1" dirty="0"/>
              <a:t>un’apparente carenza di interesse e di reciprocità</a:t>
            </a:r>
            <a:r>
              <a:rPr lang="it-IT" sz="2400" dirty="0"/>
              <a:t> verso gli altri, 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- una  tendenza </a:t>
            </a:r>
            <a:r>
              <a:rPr lang="it-IT" sz="2400" b="1" dirty="0"/>
              <a:t>all’isolamento e alla chiusura sociale,</a:t>
            </a:r>
            <a:r>
              <a:rPr lang="it-IT" sz="2400" dirty="0"/>
              <a:t> 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- un’ apparente indifferenza emotiva agli stimoli o ipereccitabilità agli stessi,  </a:t>
            </a:r>
          </a:p>
          <a:p>
            <a:pPr algn="just">
              <a:spcBef>
                <a:spcPts val="0"/>
              </a:spcBef>
            </a:pPr>
            <a:r>
              <a:rPr lang="it-IT" sz="2400" b="1" dirty="0"/>
              <a:t>- una  difficoltà ad instaurare un contatto </a:t>
            </a:r>
            <a:r>
              <a:rPr lang="it-IT" sz="2400" b="1" dirty="0" smtClean="0"/>
              <a:t>visivo.</a:t>
            </a:r>
            <a:endParaRPr lang="it-IT" sz="2400" dirty="0"/>
          </a:p>
          <a:p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9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SINDROME DI ASPERGER </a:t>
            </a:r>
            <a:r>
              <a:rPr lang="it-IT" sz="4000" dirty="0">
                <a:latin typeface="+mn-lt"/>
              </a:rPr>
              <a:t/>
            </a:r>
            <a:br>
              <a:rPr lang="it-IT" sz="4000" dirty="0">
                <a:latin typeface="+mn-lt"/>
              </a:rPr>
            </a:br>
            <a:endParaRPr lang="it-IT" sz="4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dirty="0" smtClean="0"/>
              <a:t>E</a:t>
            </a:r>
            <a:r>
              <a:rPr lang="it-IT" sz="2400" dirty="0"/>
              <a:t>’ un </a:t>
            </a:r>
            <a:r>
              <a:rPr lang="it-IT" sz="2400" dirty="0" smtClean="0"/>
              <a:t>disturbo pervasivo dello sviluppo (SA), annoverato fra i disturbi dello spettro autistico. </a:t>
            </a:r>
          </a:p>
          <a:p>
            <a:pPr algn="just">
              <a:spcBef>
                <a:spcPts val="0"/>
              </a:spcBef>
            </a:pPr>
            <a:r>
              <a:rPr lang="it-IT" sz="2400" b="1" u="sng" dirty="0" smtClean="0"/>
              <a:t>Si </a:t>
            </a:r>
            <a:r>
              <a:rPr lang="it-IT" sz="2400" b="1" u="sng" dirty="0"/>
              <a:t>manifesta  precocemente o al momento della scolarizzazione </a:t>
            </a:r>
            <a:r>
              <a:rPr lang="it-IT" sz="2400" b="1" u="sng" dirty="0" smtClean="0"/>
              <a:t>con le seguenti caratteristiche:</a:t>
            </a:r>
            <a:r>
              <a:rPr lang="it-IT" sz="2400" dirty="0" smtClean="0"/>
              <a:t> 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Difficoltà a riconoscere gli stati emotivi  propri e altrui 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Difficoltà nelle relazioni sociali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Difficoltà a rappresentarli graficamente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dirty="0"/>
              <a:t>Capacità intellettive superiori alla media</a:t>
            </a:r>
          </a:p>
          <a:p>
            <a:pPr lvl="0" algn="just">
              <a:spcBef>
                <a:spcPts val="0"/>
              </a:spcBef>
            </a:pPr>
            <a:r>
              <a:rPr lang="it-IT" sz="2400" dirty="0" smtClean="0"/>
              <a:t>Verbosità unilaterale unita e prosodia ristretta 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Incapacità di cogliere i messaggi comunicativi impliciti 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Interessi insoliti e circoscritti 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0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SINDROME DI ASPERGER </a:t>
            </a:r>
            <a:r>
              <a:rPr lang="it-IT" sz="4000" b="1" dirty="0" smtClean="0">
                <a:latin typeface="+mn-lt"/>
              </a:rPr>
              <a:t/>
            </a:r>
            <a:br>
              <a:rPr lang="it-IT" sz="4000" b="1" dirty="0" smtClean="0">
                <a:latin typeface="+mn-lt"/>
              </a:rPr>
            </a:br>
            <a:endParaRPr lang="it-IT" sz="4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it-IT" sz="2400" b="1" dirty="0" smtClean="0"/>
              <a:t>Carenza di empatia cognitiva o </a:t>
            </a:r>
            <a:r>
              <a:rPr lang="it-IT" sz="2400" b="1" i="1" dirty="0" smtClean="0"/>
              <a:t>mancanza di teoria della mente</a:t>
            </a:r>
          </a:p>
          <a:p>
            <a:pPr lvl="0">
              <a:spcBef>
                <a:spcPts val="0"/>
              </a:spcBef>
            </a:pPr>
            <a:r>
              <a:rPr lang="it-IT" sz="2400" b="1" dirty="0" smtClean="0"/>
              <a:t>Deficit </a:t>
            </a:r>
            <a:r>
              <a:rPr lang="it-IT" sz="2400" b="1" dirty="0"/>
              <a:t>dell’attività immaginativa e creativa </a:t>
            </a:r>
            <a:endParaRPr lang="it-IT" sz="2400" dirty="0"/>
          </a:p>
          <a:p>
            <a:pPr lvl="0">
              <a:spcBef>
                <a:spcPts val="0"/>
              </a:spcBef>
            </a:pPr>
            <a:r>
              <a:rPr lang="it-IT" sz="2400" b="1" dirty="0"/>
              <a:t>Difficoltà ad organizzare e a dare una rappresentazione grafica </a:t>
            </a:r>
            <a:endParaRPr lang="it-IT" sz="2400" dirty="0"/>
          </a:p>
          <a:p>
            <a:pPr lvl="0">
              <a:spcBef>
                <a:spcPts val="0"/>
              </a:spcBef>
            </a:pPr>
            <a:r>
              <a:rPr lang="it-IT" sz="2400" dirty="0"/>
              <a:t>Importante </a:t>
            </a:r>
            <a:r>
              <a:rPr lang="it-IT" sz="2400" b="1" dirty="0"/>
              <a:t>compromissione della pragmatica, ovvero la capacità di comprendere i costrutti linguistici </a:t>
            </a:r>
            <a:r>
              <a:rPr lang="it-IT" sz="2400" b="1" dirty="0" smtClean="0"/>
              <a:t>di tipo comunicativo.  </a:t>
            </a:r>
            <a:endParaRPr lang="it-IT" sz="2400" dirty="0"/>
          </a:p>
          <a:p>
            <a:pPr lvl="0">
              <a:spcBef>
                <a:spcPts val="0"/>
              </a:spcBef>
            </a:pPr>
            <a:r>
              <a:rPr lang="it-IT" sz="2400" dirty="0"/>
              <a:t>L’ intonazione della voce è spesso  monocorde </a:t>
            </a:r>
          </a:p>
          <a:p>
            <a:pPr lvl="0">
              <a:spcBef>
                <a:spcPts val="0"/>
              </a:spcBef>
            </a:pPr>
            <a:r>
              <a:rPr lang="it-IT" sz="2400" dirty="0"/>
              <a:t>Scarsa comunicazione prossemica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87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9775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/>
              <a:t/>
            </a:r>
            <a:br>
              <a:rPr lang="it-IT" sz="2000" b="1" dirty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/>
              <a:t/>
            </a:r>
            <a:br>
              <a:rPr lang="it-IT" sz="2000" b="1" dirty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/>
              <a:t/>
            </a:r>
            <a:br>
              <a:rPr lang="it-IT" sz="2000" b="1" dirty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dirty="0"/>
              <a:t/>
            </a:r>
            <a:br>
              <a:rPr lang="it-IT" dirty="0"/>
            </a:br>
            <a:r>
              <a:rPr lang="it-IT" sz="4400" b="1" dirty="0">
                <a:latin typeface="+mn-lt"/>
              </a:rPr>
              <a:t>TEORIA DELLO SPECCHIO ROTTO: </a:t>
            </a:r>
            <a:r>
              <a:rPr lang="it-IT" sz="4400" b="1" dirty="0" smtClean="0">
                <a:latin typeface="+mn-lt"/>
              </a:rPr>
              <a:t/>
            </a:r>
            <a:br>
              <a:rPr lang="it-IT" sz="4400" b="1" dirty="0" smtClean="0">
                <a:latin typeface="+mn-lt"/>
              </a:rPr>
            </a:br>
            <a:r>
              <a:rPr lang="it-IT" sz="4400" b="1" dirty="0" smtClean="0">
                <a:latin typeface="+mn-lt"/>
              </a:rPr>
              <a:t>AUTISMO </a:t>
            </a:r>
            <a:r>
              <a:rPr lang="it-IT" sz="4400" b="1" dirty="0">
                <a:latin typeface="+mn-lt"/>
              </a:rPr>
              <a:t>E ASPERGER</a:t>
            </a:r>
            <a:endParaRPr lang="it-IT" sz="44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 smtClean="0"/>
              <a:t>Nei </a:t>
            </a:r>
            <a:r>
              <a:rPr lang="it-IT" sz="2400" dirty="0"/>
              <a:t>soggetti autistici si parla della teoria dello </a:t>
            </a:r>
            <a:r>
              <a:rPr lang="it-IT" sz="2400" i="1" dirty="0"/>
              <a:t>specchio rotto</a:t>
            </a:r>
            <a:r>
              <a:rPr lang="it-IT" sz="2400" dirty="0"/>
              <a:t> </a:t>
            </a:r>
            <a:r>
              <a:rPr lang="it-IT" sz="2400" dirty="0" smtClean="0"/>
              <a:t>perché  </a:t>
            </a:r>
            <a:r>
              <a:rPr lang="it-IT" sz="2400" b="1" i="1" dirty="0"/>
              <a:t>questi neuroni  non permettono di  comprendere l’azione dell’altro e il  contenuto esperienziale del mondo affettivo altrui, rimane una semplice registrazione sensoriale di un evento esterno</a:t>
            </a:r>
            <a:r>
              <a:rPr lang="it-IT" sz="2400" i="1" dirty="0"/>
              <a:t> (</a:t>
            </a:r>
            <a:r>
              <a:rPr lang="it-IT" sz="2400" b="1" i="1" dirty="0"/>
              <a:t>Gallese 2006) </a:t>
            </a:r>
            <a:r>
              <a:rPr lang="it-IT" sz="2400" b="1" i="1" dirty="0" smtClean="0"/>
              <a:t>. </a:t>
            </a:r>
            <a:r>
              <a:rPr lang="it-IT" sz="2400" dirty="0" smtClean="0"/>
              <a:t>Questi </a:t>
            </a:r>
            <a:r>
              <a:rPr lang="it-IT" sz="2400" dirty="0"/>
              <a:t>neuroni sono coinvolti nella comprensione: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delle azioni dirette ad un obiettivo, </a:t>
            </a:r>
            <a:r>
              <a:rPr lang="it-IT" sz="2400" dirty="0" smtClean="0"/>
              <a:t> </a:t>
            </a:r>
            <a:r>
              <a:rPr lang="it-IT" sz="2400" dirty="0"/>
              <a:t>alla simulazione delle azioni, a</a:t>
            </a:r>
            <a:r>
              <a:rPr lang="it-IT" sz="2400" dirty="0" smtClean="0"/>
              <a:t>ll</a:t>
            </a:r>
            <a:r>
              <a:rPr lang="it-IT" sz="2400" dirty="0"/>
              <a:t>’ imitazione, </a:t>
            </a:r>
            <a:r>
              <a:rPr lang="it-IT" sz="2400" dirty="0" smtClean="0"/>
              <a:t>all</a:t>
            </a:r>
            <a:r>
              <a:rPr lang="it-IT" sz="2400" dirty="0"/>
              <a:t>’ empatia </a:t>
            </a:r>
            <a:endParaRPr lang="it-IT" sz="2400" dirty="0" smtClean="0"/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Minore attività dei neuroni specchio nei soggetti con autismo determina un deficit: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di attenzione congiunta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di imitazione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it-IT" sz="2400" dirty="0"/>
              <a:t>di  intersoggettività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/>
              <a:t>Un lavoro interessante di </a:t>
            </a:r>
            <a:r>
              <a:rPr lang="it-IT" sz="2400" dirty="0" err="1"/>
              <a:t>Dapretto</a:t>
            </a:r>
            <a:r>
              <a:rPr lang="it-IT" sz="2400" dirty="0"/>
              <a:t>  dell’università della California (2005)   dimostra che: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i="1" dirty="0"/>
              <a:t>I soggetti con autismo ad alto funzionamento riconoscono e imitano l’ espressione di alcune emozioni, che vengono percepite e riconosciute ma non vissute dal punto di vista empatico. </a:t>
            </a:r>
            <a:endParaRPr lang="it-IT" sz="2400" dirty="0"/>
          </a:p>
          <a:p>
            <a:pPr>
              <a:spcAft>
                <a:spcPts val="0"/>
              </a:spcAft>
            </a:pPr>
            <a:endParaRPr lang="it-IT" sz="1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0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 smtClean="0">
                <a:latin typeface="+mn-lt"/>
              </a:rPr>
              <a:t>TEORIA SOCIO - AFFETTIVA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b="1" dirty="0" smtClean="0"/>
              <a:t>Le </a:t>
            </a:r>
            <a:r>
              <a:rPr lang="it-IT" sz="2400" b="1" dirty="0"/>
              <a:t>stimolazioni ambientali insieme con quelle genetiche,  modificano c</a:t>
            </a:r>
            <a:r>
              <a:rPr lang="it-IT" sz="2400" dirty="0"/>
              <a:t>omponenti e connessioni neurali, </a:t>
            </a:r>
            <a:r>
              <a:rPr lang="it-IT" sz="2400" b="1" i="1" dirty="0"/>
              <a:t>grazie alla plasticità cerebrale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dirty="0"/>
              <a:t>L’accudimento del bambino e il contatto fisico, come avviene ad </a:t>
            </a:r>
            <a:r>
              <a:rPr lang="it-IT" sz="2400" dirty="0" smtClean="0"/>
              <a:t>es. </a:t>
            </a:r>
            <a:r>
              <a:rPr lang="it-IT" sz="2400" dirty="0"/>
              <a:t>nel rapporto madre bambino, accresce il collegamento sinaptico responsabile della  </a:t>
            </a:r>
            <a:r>
              <a:rPr lang="it-IT" sz="2400" b="1" dirty="0"/>
              <a:t>capacità di provare e riconoscere le emozioni 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b="1" i="1" dirty="0" smtClean="0"/>
              <a:t>RIFLESSIONI </a:t>
            </a:r>
            <a:r>
              <a:rPr lang="it-IT" sz="2400" b="1" i="1" dirty="0"/>
              <a:t>PARTECIPATE: Domande ?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b="1" i="1" dirty="0"/>
              <a:t>ESPERIENZE CONDIVISE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b="1" dirty="0"/>
              <a:t>RICERCA DI IMMAGINI CONTENETI </a:t>
            </a:r>
            <a:r>
              <a:rPr lang="it-IT" sz="2400" b="1" dirty="0" smtClean="0"/>
              <a:t>LA CNV</a:t>
            </a:r>
          </a:p>
          <a:p>
            <a:pPr marL="0" indent="0">
              <a:spcBef>
                <a:spcPts val="0"/>
              </a:spcBef>
              <a:buNone/>
            </a:pPr>
            <a:endParaRPr lang="it-IT" b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6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AFFRONTARE </a:t>
            </a:r>
            <a:r>
              <a:rPr lang="it-IT" sz="2800" b="1" dirty="0">
                <a:latin typeface="+mn-lt"/>
              </a:rPr>
              <a:t>E SUPERARE LE</a:t>
            </a:r>
            <a:r>
              <a:rPr lang="it-IT" sz="2800" b="1" i="1" dirty="0">
                <a:latin typeface="+mn-lt"/>
              </a:rPr>
              <a:t> DIFFERENZE </a:t>
            </a:r>
            <a:r>
              <a:rPr lang="it-IT" sz="2800" b="1" dirty="0">
                <a:latin typeface="+mn-lt"/>
              </a:rPr>
              <a:t>CON UNA DIDATTICA INCLUSIVA 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b="1" u="sng" dirty="0" smtClean="0"/>
              <a:t>Organizzare  </a:t>
            </a:r>
            <a:r>
              <a:rPr lang="it-IT" sz="2400" b="1" u="sng" dirty="0"/>
              <a:t>i processi </a:t>
            </a:r>
            <a:r>
              <a:rPr lang="it-IT" sz="2400" b="1" u="sng" dirty="0" smtClean="0"/>
              <a:t>educativi a </a:t>
            </a:r>
            <a:r>
              <a:rPr lang="it-IT" sz="2400" b="1" u="sng" dirty="0"/>
              <a:t>partire dalle differenze</a:t>
            </a:r>
            <a:r>
              <a:rPr lang="it-IT" sz="2400" dirty="0"/>
              <a:t>  per favorire un clima ottimale di apprendimento e partecipazione.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Coniugare le dimensioni della qualità della vita, le variabili di contesto, con gli interventi messi in atto dai diversi attori educativi. 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Implementare il lavoro sinergico partendo dalla scuola e aprendosi ai soggetti del territorio.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Operare in modo condiviso sui documenti diagnostici.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2000" b="1" dirty="0"/>
              <a:t> </a:t>
            </a:r>
            <a:endParaRPr lang="it-IT" sz="2000" dirty="0"/>
          </a:p>
          <a:p>
            <a:pPr marL="0" indent="0">
              <a:buNone/>
            </a:pP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2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latin typeface="+mn-lt"/>
              </a:rPr>
              <a:t>INDICATORI DI QUALITA’ DELL’INTEGRAZIONE INCLUSIVA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0"/>
              </a:spcBef>
            </a:pPr>
            <a:r>
              <a:rPr lang="it-IT" sz="2400" b="1" dirty="0"/>
              <a:t>Benessere fisico</a:t>
            </a:r>
            <a:r>
              <a:rPr lang="it-IT" sz="2400" dirty="0"/>
              <a:t> come stato di salute e di integrità di una serie di funzioni motorie e sensoriali</a:t>
            </a:r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Benessere materiale come indicatore sociale</a:t>
            </a: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Benessere sociale</a:t>
            </a:r>
            <a:r>
              <a:rPr lang="it-IT" sz="2400" dirty="0"/>
              <a:t> come insieme delle relazioni interpersonali in cui è inserito il soggetto e inclusione sociale</a:t>
            </a:r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Benessere emozionale e dimensioni psicologiche</a:t>
            </a:r>
            <a:r>
              <a:rPr lang="it-IT" sz="2400" dirty="0"/>
              <a:t> di autostima e autoefficacia</a:t>
            </a:r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Funzionalità sociale, competenza del soggetto a ricoprire ruoli sociali</a:t>
            </a:r>
            <a:r>
              <a:rPr lang="it-IT" sz="2400" dirty="0"/>
              <a:t>, adattamento all’ambiente e autodeterminazione</a:t>
            </a:r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Empowerment</a:t>
            </a:r>
            <a:r>
              <a:rPr lang="it-IT" sz="2400" dirty="0"/>
              <a:t> ovvero la consapevolezza di sé e del </a:t>
            </a:r>
            <a:r>
              <a:rPr lang="it-IT" sz="2400" b="1" dirty="0"/>
              <a:t>controllo sulle proprie decisioni, scelte sia in ambito sociale e  politico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24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b="1" dirty="0"/>
              <a:t> </a:t>
            </a:r>
            <a:r>
              <a:rPr lang="it-IT" dirty="0"/>
              <a:t/>
            </a:r>
            <a:br>
              <a:rPr lang="it-IT" dirty="0"/>
            </a:br>
            <a:r>
              <a:rPr lang="it-IT" sz="4400" b="1" dirty="0">
                <a:latin typeface="+mn-lt"/>
              </a:rPr>
              <a:t>UNA NUOVA VISIONE DELLA DISABILITA’: ICF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400" b="1" dirty="0" smtClean="0"/>
              <a:t>ICF rivede</a:t>
            </a:r>
            <a:r>
              <a:rPr lang="it-IT" sz="2400" dirty="0" smtClean="0"/>
              <a:t> </a:t>
            </a:r>
            <a:r>
              <a:rPr lang="it-IT" sz="2400" dirty="0"/>
              <a:t>il modello sociale della disabilità considerando </a:t>
            </a:r>
            <a:r>
              <a:rPr lang="it-IT" sz="2400" b="1" u="sng" dirty="0"/>
              <a:t>la persona, non soltanto dal punto di vista sanitario, ma guardando alle sue potenzialità complessive.</a:t>
            </a:r>
            <a:endParaRPr lang="it-IT" sz="2400" dirty="0"/>
          </a:p>
          <a:p>
            <a:pPr>
              <a:spcBef>
                <a:spcPts val="0"/>
              </a:spcBef>
            </a:pPr>
            <a:r>
              <a:rPr lang="it-IT" sz="2400" b="1" u="sng" dirty="0"/>
              <a:t>Nel  nuovo approccio diagnostico diviene rilevante il ruolo del </a:t>
            </a:r>
            <a:r>
              <a:rPr lang="it-IT" sz="2400" dirty="0"/>
              <a:t>contesto personale, sociale e culturale in cui l’individuo è inserito.</a:t>
            </a:r>
          </a:p>
          <a:p>
            <a:pPr>
              <a:spcBef>
                <a:spcPts val="0"/>
              </a:spcBef>
            </a:pPr>
            <a:r>
              <a:rPr lang="it-IT" sz="2400" dirty="0"/>
              <a:t>Descrive tanto le capacità possedute quanto le performance </a:t>
            </a:r>
            <a:r>
              <a:rPr lang="it-IT" sz="2400" b="1" u="sng" dirty="0"/>
              <a:t>possibili intervenendo sui fattori contestuali.</a:t>
            </a:r>
            <a:endParaRPr lang="it-IT" sz="2400" dirty="0"/>
          </a:p>
          <a:p>
            <a:pPr marL="0" indent="0">
              <a:buNone/>
            </a:pP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4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839788" y="1901228"/>
            <a:ext cx="10515600" cy="688064"/>
          </a:xfrm>
        </p:spPr>
        <p:txBody>
          <a:bodyPr>
            <a:normAutofit fontScale="25000" lnSpcReduction="20000"/>
          </a:bodyPr>
          <a:lstStyle/>
          <a:p>
            <a:pPr algn="ctr"/>
            <a:endParaRPr lang="it-IT" sz="11200" dirty="0" smtClean="0"/>
          </a:p>
          <a:p>
            <a:pPr algn="ctr"/>
            <a:endParaRPr lang="it-IT" sz="11200" dirty="0"/>
          </a:p>
          <a:p>
            <a:pPr algn="ctr"/>
            <a:r>
              <a:rPr lang="it-IT" sz="16000" b="1" dirty="0" smtClean="0"/>
              <a:t>Intervento educativo e metodologico</a:t>
            </a:r>
            <a:endParaRPr lang="it-IT" sz="16000" b="1" dirty="0"/>
          </a:p>
          <a:p>
            <a:endParaRPr lang="it-IT" sz="4300" dirty="0" smtClean="0"/>
          </a:p>
          <a:p>
            <a:endParaRPr lang="it-IT" sz="4300" dirty="0"/>
          </a:p>
          <a:p>
            <a:pPr algn="ctr"/>
            <a:endParaRPr lang="it-IT" sz="8000" dirty="0" smtClean="0"/>
          </a:p>
          <a:p>
            <a:endParaRPr lang="it-IT" sz="7200" dirty="0" smtClean="0"/>
          </a:p>
          <a:p>
            <a:endParaRPr lang="it-IT" sz="7200" dirty="0"/>
          </a:p>
          <a:p>
            <a:r>
              <a:rPr lang="x-none" sz="7200" dirty="0" smtClean="0"/>
              <a:t> </a:t>
            </a:r>
            <a:r>
              <a:rPr lang="it-IT" sz="7200" dirty="0"/>
              <a:t>I  soggetti autistici</a:t>
            </a:r>
            <a:r>
              <a:rPr lang="x-none" sz="7200" dirty="0"/>
              <a:t> dimostrano di giovarsi in modo molto significativo di una didattica precisa e prevedibile, con obiettivi organizzati in maniera tassonomica ed una gestione controllata delle contingenze di rinforzo.</a:t>
            </a:r>
            <a:endParaRPr lang="it-IT" sz="7200" dirty="0"/>
          </a:p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3071972"/>
              </p:ext>
            </p:extLst>
          </p:nvPr>
        </p:nvGraphicFramePr>
        <p:xfrm>
          <a:off x="921269" y="2313645"/>
          <a:ext cx="10504204" cy="314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846"/>
                <a:gridCol w="9035358"/>
              </a:tblGrid>
              <a:tr h="487682">
                <a:tc rowSpan="5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L'intervento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x-none" sz="1200" dirty="0">
                          <a:effectLst/>
                        </a:rPr>
                        <a:t>educativo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200">
                          <a:effectLst/>
                        </a:rPr>
                        <a:t>Il programma di intervento comportamentale precoce</a:t>
                      </a:r>
                      <a:endParaRPr lang="it-IT" sz="120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</a:rPr>
                        <a:t>1. Utilizzo di strategie di aiuto e riduzione dell'aiuto, modeling, concatenamento, </a:t>
                      </a:r>
                      <a:r>
                        <a:rPr lang="it-IT" sz="1100">
                          <a:effectLst/>
                        </a:rPr>
                        <a:t>m</a:t>
                      </a:r>
                      <a:r>
                        <a:rPr lang="x-none" sz="1100">
                          <a:effectLst/>
                        </a:rPr>
                        <a:t>odellaggio, rinforzamento.</a:t>
                      </a:r>
                      <a:endParaRPr lang="it-IT" sz="120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</a:rPr>
                        <a:t>2. Utilizzo di strategie non eversive per contenere comportamenti problematici</a:t>
                      </a:r>
                      <a:r>
                        <a:rPr lang="x-none" sz="1000">
                          <a:effectLst/>
                        </a:rPr>
                        <a:t>.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</a:tr>
              <a:tr h="5344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Il programma TEACCH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</a:rPr>
                        <a:t>1. Utilizzo dei principi dell'insegnamento strutturato.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</a:rPr>
                        <a:t>2. Programma per lo sviluppo della comunicazione spontanea.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</a:tr>
              <a:tr h="6066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1</a:t>
                      </a:r>
                      <a:r>
                        <a:rPr lang="x-none" sz="1200" dirty="0" smtClean="0">
                          <a:effectLst/>
                        </a:rPr>
                        <a:t>L'intervento </a:t>
                      </a:r>
                      <a:r>
                        <a:rPr lang="x-none" sz="1200" dirty="0">
                          <a:effectLst/>
                        </a:rPr>
                        <a:t>secondo i principi della teoria della mente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2</a:t>
                      </a:r>
                      <a:r>
                        <a:rPr lang="x-none" sz="1100" dirty="0" smtClean="0">
                          <a:effectLst/>
                        </a:rPr>
                        <a:t>. </a:t>
                      </a:r>
                      <a:r>
                        <a:rPr lang="x-none" sz="1100" dirty="0">
                          <a:effectLst/>
                        </a:rPr>
                        <a:t>Utilizzo con allievi che presentano buona funzionalità cognitiva</a:t>
                      </a:r>
                      <a:r>
                        <a:rPr lang="x-none" sz="1000" dirty="0">
                          <a:effectLst/>
                        </a:rPr>
                        <a:t>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</a:tr>
              <a:tr h="7049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La comunicazione facilitata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</a:rPr>
                        <a:t>1. Utilizzo con allievi incapaci di esprimersi verbalmente e con deficit di controllo motorio, che dimostrano di conoscere il linguaggio scritto.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</a:tr>
              <a:tr h="7846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200" dirty="0">
                          <a:effectLst/>
                        </a:rPr>
                        <a:t>La riorganizzazione neurologica</a:t>
                      </a:r>
                      <a:endParaRPr lang="it-IT" sz="1200" dirty="0">
                        <a:effectLst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</a:rPr>
                        <a:t>1. Utilizzo di alcune proposte di stimolazione sensoriale con allievi gravemente compromessi.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023" marR="34023" marT="0" marB="0"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1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ELEMENTI DELLA COMUNICAZIONE</a:t>
            </a:r>
            <a:br>
              <a:rPr lang="it-IT" sz="2800" b="1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26998" y="1846263"/>
            <a:ext cx="5998329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6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sz="8800" dirty="0"/>
              <a:t> </a:t>
            </a:r>
            <a:r>
              <a:rPr lang="it-IT" sz="8000" b="1" dirty="0">
                <a:latin typeface="+mn-lt"/>
              </a:rPr>
              <a:t> </a:t>
            </a:r>
            <a:r>
              <a:rPr lang="it-IT" sz="3100" b="1" dirty="0">
                <a:latin typeface="+mn-lt"/>
              </a:rPr>
              <a:t>BIBLIOGRAFIA</a:t>
            </a:r>
            <a:r>
              <a:rPr lang="it-IT" sz="8800" dirty="0">
                <a:latin typeface="+mn-lt"/>
              </a:rPr>
              <a:t/>
            </a:r>
            <a:br>
              <a:rPr lang="it-IT" sz="8800" dirty="0">
                <a:latin typeface="+mn-lt"/>
              </a:rPr>
            </a:br>
            <a:endParaRPr lang="it-IT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369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800" b="1" dirty="0"/>
              <a:t> </a:t>
            </a:r>
            <a:endParaRPr lang="it-IT" sz="800" dirty="0"/>
          </a:p>
          <a:p>
            <a:pPr>
              <a:spcBef>
                <a:spcPts val="0"/>
              </a:spcBef>
            </a:pPr>
            <a:r>
              <a:rPr lang="it-IT" sz="1700" dirty="0" smtClean="0"/>
              <a:t>Marco </a:t>
            </a:r>
            <a:r>
              <a:rPr lang="it-IT" sz="1700" dirty="0" err="1" smtClean="0"/>
              <a:t>Pacori</a:t>
            </a:r>
            <a:r>
              <a:rPr lang="it-IT" sz="1700" dirty="0" smtClean="0"/>
              <a:t>, </a:t>
            </a:r>
            <a:r>
              <a:rPr lang="it-IT" sz="1700" i="1" dirty="0" smtClean="0"/>
              <a:t>I Segreti </a:t>
            </a:r>
            <a:r>
              <a:rPr lang="it-IT" sz="1700" i="1" dirty="0"/>
              <a:t>del Linguaggio del Corpo</a:t>
            </a:r>
            <a:r>
              <a:rPr lang="it-IT" sz="1700" dirty="0"/>
              <a:t>, </a:t>
            </a:r>
            <a:r>
              <a:rPr lang="it-IT" sz="1700" dirty="0" err="1"/>
              <a:t>Pikcwicl</a:t>
            </a:r>
            <a:r>
              <a:rPr lang="it-IT" sz="1700" dirty="0"/>
              <a:t>, Segrate </a:t>
            </a:r>
            <a:r>
              <a:rPr lang="it-IT" sz="1700" dirty="0" smtClean="0"/>
              <a:t>2015</a:t>
            </a:r>
          </a:p>
          <a:p>
            <a:pPr marL="0" indent="0">
              <a:spcBef>
                <a:spcPts val="0"/>
              </a:spcBef>
              <a:buNone/>
            </a:pPr>
            <a:endParaRPr lang="it-IT" sz="1700" dirty="0" smtClean="0"/>
          </a:p>
          <a:p>
            <a:pPr>
              <a:spcBef>
                <a:spcPts val="0"/>
              </a:spcBef>
            </a:pPr>
            <a:r>
              <a:rPr lang="it-IT" sz="1700" dirty="0"/>
              <a:t>V. </a:t>
            </a:r>
            <a:r>
              <a:rPr lang="it-IT" sz="1700" dirty="0" err="1" smtClean="0"/>
              <a:t>Mastronardi</a:t>
            </a:r>
            <a:r>
              <a:rPr lang="it-IT" sz="1700" dirty="0"/>
              <a:t>,</a:t>
            </a:r>
            <a:r>
              <a:rPr lang="it-IT" sz="1700" dirty="0" smtClean="0"/>
              <a:t> </a:t>
            </a:r>
            <a:r>
              <a:rPr lang="it-IT" sz="1700" i="1" dirty="0"/>
              <a:t>Manuale di comunicazione non verbale </a:t>
            </a:r>
            <a:r>
              <a:rPr lang="it-IT" sz="1700" dirty="0"/>
              <a:t>Carocci, Roma  2016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  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D. </a:t>
            </a:r>
            <a:r>
              <a:rPr lang="it-IT" sz="1700" dirty="0" err="1" smtClean="0"/>
              <a:t>Goleman</a:t>
            </a:r>
            <a:r>
              <a:rPr lang="it-IT" sz="1700" dirty="0" smtClean="0"/>
              <a:t>,  </a:t>
            </a:r>
            <a:r>
              <a:rPr lang="it-IT" sz="1700" i="1" dirty="0"/>
              <a:t>Intelligenza emotiva,</a:t>
            </a:r>
            <a:r>
              <a:rPr lang="it-IT" sz="1700" dirty="0"/>
              <a:t> Rizzoli, Segrate </a:t>
            </a:r>
            <a:r>
              <a:rPr lang="it-IT" sz="1700" dirty="0" smtClean="0"/>
              <a:t>2011</a:t>
            </a:r>
          </a:p>
          <a:p>
            <a:pPr marL="0" indent="0">
              <a:spcBef>
                <a:spcPts val="0"/>
              </a:spcBef>
              <a:buNone/>
            </a:pP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F. </a:t>
            </a:r>
            <a:r>
              <a:rPr lang="it-IT" sz="1700" dirty="0" err="1" smtClean="0"/>
              <a:t>Varvera</a:t>
            </a:r>
            <a:r>
              <a:rPr lang="it-IT" sz="1700" dirty="0" smtClean="0"/>
              <a:t>, </a:t>
            </a:r>
            <a:r>
              <a:rPr lang="it-IT" sz="1700" i="1" dirty="0"/>
              <a:t>Comunicazione non verbale, </a:t>
            </a:r>
            <a:r>
              <a:rPr lang="it-IT" sz="1700" dirty="0" err="1"/>
              <a:t>Sovera</a:t>
            </a:r>
            <a:r>
              <a:rPr lang="it-IT" sz="1700" dirty="0"/>
              <a:t> Edizioni 2013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 smtClean="0"/>
          </a:p>
          <a:p>
            <a:pPr>
              <a:spcBef>
                <a:spcPts val="0"/>
              </a:spcBef>
            </a:pPr>
            <a:r>
              <a:rPr lang="it-IT" sz="1700" dirty="0" smtClean="0"/>
              <a:t>P. </a:t>
            </a:r>
            <a:r>
              <a:rPr lang="it-IT" sz="1700" dirty="0" err="1" smtClean="0"/>
              <a:t>Howlin,S</a:t>
            </a:r>
            <a:r>
              <a:rPr lang="it-IT" sz="1700" dirty="0" smtClean="0"/>
              <a:t>. </a:t>
            </a:r>
            <a:r>
              <a:rPr lang="it-IT" sz="1700" dirty="0" err="1" smtClean="0"/>
              <a:t>Baron</a:t>
            </a:r>
            <a:r>
              <a:rPr lang="it-IT" sz="1700" dirty="0" smtClean="0"/>
              <a:t> </a:t>
            </a:r>
            <a:r>
              <a:rPr lang="it-IT" sz="1700" dirty="0" err="1" smtClean="0"/>
              <a:t>Cohen,J</a:t>
            </a:r>
            <a:r>
              <a:rPr lang="it-IT" sz="1700" dirty="0" smtClean="0"/>
              <a:t>. </a:t>
            </a:r>
            <a:r>
              <a:rPr lang="it-IT" sz="1700" dirty="0" err="1" smtClean="0"/>
              <a:t>Hadwin</a:t>
            </a:r>
            <a:r>
              <a:rPr lang="it-IT" sz="1700" dirty="0" smtClean="0"/>
              <a:t> </a:t>
            </a:r>
            <a:r>
              <a:rPr lang="it-IT" sz="1700" i="1" dirty="0" smtClean="0"/>
              <a:t>Teoria della mente e autismo. Insegnare a comprendere gli stati psichici dell'altro,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 Trento, 2015</a:t>
            </a:r>
            <a:endParaRPr lang="it-IT" sz="1700" b="1" dirty="0" smtClean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M. </a:t>
            </a:r>
            <a:r>
              <a:rPr lang="it-IT" sz="1700" dirty="0" err="1"/>
              <a:t>Bonaiuto</a:t>
            </a:r>
            <a:r>
              <a:rPr lang="it-IT" sz="1700" dirty="0"/>
              <a:t>, F. </a:t>
            </a:r>
            <a:r>
              <a:rPr lang="it-IT" sz="1700" dirty="0" err="1"/>
              <a:t>Maricchiolo</a:t>
            </a:r>
            <a:r>
              <a:rPr lang="it-IT" sz="1700" dirty="0"/>
              <a:t> </a:t>
            </a:r>
            <a:r>
              <a:rPr lang="it-IT" sz="1700" i="1" dirty="0"/>
              <a:t>La comunicazione non </a:t>
            </a:r>
            <a:r>
              <a:rPr lang="it-IT" sz="1700" i="1" dirty="0" smtClean="0"/>
              <a:t>verbale, </a:t>
            </a:r>
            <a:r>
              <a:rPr lang="it-IT" sz="1700" dirty="0" smtClean="0"/>
              <a:t>Carocci, </a:t>
            </a:r>
            <a:r>
              <a:rPr lang="it-IT" sz="1700" dirty="0"/>
              <a:t>Roma  2009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A. </a:t>
            </a:r>
            <a:r>
              <a:rPr lang="it-IT" sz="1700" dirty="0" smtClean="0"/>
              <a:t>Merletti, P. Corsi </a:t>
            </a:r>
            <a:r>
              <a:rPr lang="it-IT" sz="1700" i="1" dirty="0"/>
              <a:t>Disturbi del linguaggio e intervento </a:t>
            </a:r>
            <a:r>
              <a:rPr lang="it-IT" sz="1700" i="1" dirty="0" smtClean="0"/>
              <a:t>psicomotorio,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</a:t>
            </a:r>
            <a:r>
              <a:rPr lang="it-IT" sz="1700" dirty="0"/>
              <a:t>Trento 2015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i="1" dirty="0"/>
              <a:t>Disabilità sensoriale a scuola. Strategie efficaci per gli </a:t>
            </a:r>
            <a:r>
              <a:rPr lang="it-IT" sz="1700" i="1" dirty="0" smtClean="0"/>
              <a:t>insegnanti</a:t>
            </a:r>
            <a:r>
              <a:rPr lang="it-IT" sz="1700" dirty="0"/>
              <a:t>,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</a:t>
            </a:r>
            <a:r>
              <a:rPr lang="it-IT" sz="1700" dirty="0"/>
              <a:t>Trento 2015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M. A. </a:t>
            </a:r>
            <a:r>
              <a:rPr lang="it-IT" sz="1700" dirty="0" smtClean="0"/>
              <a:t>Costantino,</a:t>
            </a:r>
            <a:r>
              <a:rPr lang="it-IT" sz="1700" i="1" dirty="0" smtClean="0"/>
              <a:t> </a:t>
            </a:r>
            <a:r>
              <a:rPr lang="it-IT" sz="1700" i="1" dirty="0"/>
              <a:t>Costruire libri e storie con la </a:t>
            </a:r>
            <a:r>
              <a:rPr lang="it-IT" sz="1700" i="1" dirty="0" smtClean="0"/>
              <a:t>CAA, 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 </a:t>
            </a:r>
            <a:r>
              <a:rPr lang="it-IT" sz="1700" dirty="0"/>
              <a:t>Trento 2015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L. </a:t>
            </a:r>
            <a:r>
              <a:rPr lang="it-IT" sz="1700" dirty="0" err="1" smtClean="0"/>
              <a:t>Cottini</a:t>
            </a:r>
            <a:r>
              <a:rPr lang="it-IT" sz="1700" dirty="0" smtClean="0"/>
              <a:t>, </a:t>
            </a:r>
            <a:r>
              <a:rPr lang="it-IT" sz="1700" i="1" dirty="0"/>
              <a:t>Che cos’è </a:t>
            </a:r>
            <a:r>
              <a:rPr lang="it-IT" sz="1700" i="1" dirty="0" smtClean="0"/>
              <a:t>l’autismo, </a:t>
            </a:r>
            <a:r>
              <a:rPr lang="it-IT" sz="1700" dirty="0" smtClean="0"/>
              <a:t>Carocci, </a:t>
            </a:r>
            <a:r>
              <a:rPr lang="it-IT" sz="1700" dirty="0"/>
              <a:t>Roma 2014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A. </a:t>
            </a:r>
            <a:r>
              <a:rPr lang="it-IT" sz="1700" dirty="0" err="1" smtClean="0"/>
              <a:t>Canevaro</a:t>
            </a:r>
            <a:r>
              <a:rPr lang="it-IT" sz="1700" dirty="0" smtClean="0"/>
              <a:t>, </a:t>
            </a:r>
            <a:r>
              <a:rPr lang="it-IT" sz="1700" i="1" dirty="0"/>
              <a:t>Pedagogia Speciale, la riduzione dell’handicap,</a:t>
            </a:r>
            <a:r>
              <a:rPr lang="it-IT" sz="1700" dirty="0"/>
              <a:t> Milano </a:t>
            </a:r>
            <a:r>
              <a:rPr lang="it-IT" sz="1700" dirty="0" smtClean="0"/>
              <a:t>1999</a:t>
            </a:r>
          </a:p>
          <a:p>
            <a:pPr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</a:pPr>
            <a:r>
              <a:rPr lang="it-IT" sz="1700" dirty="0"/>
              <a:t>P. </a:t>
            </a:r>
            <a:r>
              <a:rPr lang="it-IT" sz="1700" dirty="0" err="1"/>
              <a:t>Crispiani</a:t>
            </a:r>
            <a:r>
              <a:rPr lang="it-IT" sz="1700" dirty="0"/>
              <a:t>, </a:t>
            </a:r>
            <a:r>
              <a:rPr lang="it-IT" sz="1700" i="1" dirty="0"/>
              <a:t>Lavorare con l’ autismo, dalla diagnosi ai  trattamenti, </a:t>
            </a:r>
            <a:r>
              <a:rPr lang="it-IT" sz="1700" dirty="0"/>
              <a:t>Edizioni Junior , Bergamo  </a:t>
            </a:r>
            <a:r>
              <a:rPr lang="it-IT" sz="1700" dirty="0" smtClean="0"/>
              <a:t>2009</a:t>
            </a:r>
          </a:p>
          <a:p>
            <a:pPr algn="just"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" dirty="0"/>
              <a:t>P. </a:t>
            </a:r>
            <a:r>
              <a:rPr lang="it-IT" sz="1700" dirty="0" err="1"/>
              <a:t>Crispiani</a:t>
            </a:r>
            <a:r>
              <a:rPr lang="it-IT" sz="1700" dirty="0"/>
              <a:t>  </a:t>
            </a:r>
            <a:r>
              <a:rPr lang="it-IT" sz="1700" i="1" dirty="0"/>
              <a:t>Il Metodo </a:t>
            </a:r>
            <a:r>
              <a:rPr lang="it-IT" sz="1700" i="1" dirty="0" err="1"/>
              <a:t>Crispiani</a:t>
            </a:r>
            <a:r>
              <a:rPr lang="it-IT" sz="1700" i="1" dirty="0"/>
              <a:t> 2016. Clinica della dislessia e </a:t>
            </a:r>
            <a:r>
              <a:rPr lang="it-IT" sz="1700" i="1" dirty="0" err="1"/>
              <a:t>disprassia</a:t>
            </a:r>
            <a:r>
              <a:rPr lang="it-IT" sz="1700" i="1" dirty="0"/>
              <a:t>. The </a:t>
            </a:r>
            <a:r>
              <a:rPr lang="it-IT" sz="1700" i="1" dirty="0" err="1"/>
              <a:t>Crispiani</a:t>
            </a:r>
            <a:r>
              <a:rPr lang="it-IT" sz="1700" i="1" dirty="0"/>
              <a:t> Method 2016. Clinic of </a:t>
            </a:r>
            <a:r>
              <a:rPr lang="it-IT" sz="1700" i="1" dirty="0" err="1"/>
              <a:t>dyslexia</a:t>
            </a:r>
            <a:r>
              <a:rPr lang="it-IT" sz="1700" i="1" dirty="0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" i="1" dirty="0"/>
              <a:t>and </a:t>
            </a:r>
            <a:r>
              <a:rPr lang="it-IT" sz="1700" i="1" dirty="0" err="1"/>
              <a:t>dyspraxia</a:t>
            </a:r>
            <a:r>
              <a:rPr lang="it-IT" sz="1700" i="1" dirty="0"/>
              <a:t> </a:t>
            </a:r>
            <a:r>
              <a:rPr lang="it-IT" sz="1700" dirty="0"/>
              <a:t> Junior, Bergamo 2016</a:t>
            </a:r>
          </a:p>
          <a:p>
            <a:pPr algn="just"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</a:pPr>
            <a:r>
              <a:rPr lang="it-IT" sz="1700" dirty="0" err="1" smtClean="0"/>
              <a:t>P.Watzlawick,J.H.Beavin,D.Jackson</a:t>
            </a:r>
            <a:r>
              <a:rPr lang="it-IT" sz="1800" dirty="0"/>
              <a:t>, </a:t>
            </a:r>
            <a:r>
              <a:rPr lang="it-IT" sz="1700" i="1" dirty="0"/>
              <a:t>Pragmatica della comunicazione umana</a:t>
            </a:r>
            <a:r>
              <a:rPr lang="it-IT" sz="1800" i="1" dirty="0"/>
              <a:t>, </a:t>
            </a:r>
            <a:r>
              <a:rPr lang="it-IT" sz="1800" dirty="0"/>
              <a:t>Astrolabio, Roma, </a:t>
            </a:r>
            <a:r>
              <a:rPr lang="it-IT" sz="1800" dirty="0" smtClean="0"/>
              <a:t>1971</a:t>
            </a:r>
            <a:endParaRPr lang="it-IT" sz="1800" dirty="0"/>
          </a:p>
          <a:p>
            <a:pPr algn="just">
              <a:spcBef>
                <a:spcPts val="0"/>
              </a:spcBef>
            </a:pPr>
            <a:endParaRPr lang="it-IT" sz="1700" dirty="0"/>
          </a:p>
          <a:p>
            <a:pPr marL="0" indent="0" algn="just" eaLnBrk="0">
              <a:spcBef>
                <a:spcPts val="0"/>
              </a:spcBef>
              <a:buNone/>
            </a:pPr>
            <a:endParaRPr lang="it-IT" sz="1600" dirty="0"/>
          </a:p>
          <a:p>
            <a:pPr>
              <a:spcBef>
                <a:spcPts val="0"/>
              </a:spcBef>
            </a:pPr>
            <a:endParaRPr lang="it-IT" sz="16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7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534" y="1173775"/>
            <a:ext cx="9144000" cy="75143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sz="2000" b="1" dirty="0" smtClean="0"/>
              <a:t>CORSO DI SPECIALIZZAZIONE  PER ATTIVITA’ DI SOSTEGNO AGLI ALUNNI CON DISABILITA’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06738"/>
            <a:ext cx="9144000" cy="1655762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it-IT" b="1" dirty="0"/>
              <a:t>A.A. 2018/19</a:t>
            </a:r>
            <a:endParaRPr lang="it-IT" dirty="0"/>
          </a:p>
          <a:p>
            <a:pPr algn="ctr">
              <a:spcBef>
                <a:spcPts val="0"/>
              </a:spcBef>
            </a:pPr>
            <a:r>
              <a:rPr lang="it-IT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LABORATORIO DI LINGUAGGI E TECNICHE COMUNICATIVE  NON VERBALI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3" r="71333"/>
          <a:stretch>
            <a:fillRect/>
          </a:stretch>
        </p:blipFill>
        <p:spPr bwMode="auto">
          <a:xfrm>
            <a:off x="5495925" y="162963"/>
            <a:ext cx="120015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1614534" y="478155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STEFANO ZOLLINO</a:t>
            </a:r>
            <a:endParaRPr lang="it-I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72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it-IT" sz="2400" b="1" u="sng" dirty="0">
                <a:latin typeface="+mn-lt"/>
              </a:rPr>
              <a:t>LABORATORIO DI LINGUAGGI E TECNICHE COMUNICATIVE  NON </a:t>
            </a:r>
            <a:r>
              <a:rPr lang="it-IT" sz="2400" b="1" u="sng" dirty="0" smtClean="0">
                <a:latin typeface="+mn-lt"/>
              </a:rPr>
              <a:t>VERBALI</a:t>
            </a:r>
            <a:br>
              <a:rPr lang="it-IT" sz="2400" b="1" u="sng" dirty="0" smtClean="0">
                <a:latin typeface="+mn-lt"/>
              </a:rPr>
            </a:br>
            <a:r>
              <a:rPr lang="it-IT" sz="2400" b="1" u="sng" dirty="0" smtClean="0"/>
              <a:t> </a:t>
            </a:r>
            <a:r>
              <a:rPr lang="it-IT" sz="2400" b="1" u="sng" dirty="0"/>
              <a:t>TFA SOSTEGNO SCUOLA SECONDARIA PRIMO GRADO G. </a:t>
            </a:r>
            <a:r>
              <a:rPr lang="it-IT" sz="2400" b="1" u="sng" dirty="0" smtClean="0"/>
              <a:t>1 -  ore n.°20</a:t>
            </a:r>
            <a:r>
              <a:rPr lang="it-IT" sz="2400" b="1" u="sng" dirty="0"/>
              <a:t/>
            </a:r>
            <a:br>
              <a:rPr lang="it-IT" sz="2400" b="1" u="sng" dirty="0"/>
            </a:br>
            <a:r>
              <a:rPr lang="it-IT" sz="1400" b="1" u="sng" dirty="0" smtClean="0"/>
              <a:t/>
            </a:r>
            <a:br>
              <a:rPr lang="it-IT" sz="1400" b="1" u="sng" dirty="0" smtClean="0"/>
            </a:br>
            <a:r>
              <a:rPr lang="it-IT" sz="1400" b="1" dirty="0"/>
              <a:t/>
            </a:r>
            <a:br>
              <a:rPr lang="it-IT" sz="1400" b="1" dirty="0"/>
            </a:b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800" b="1" dirty="0"/>
              <a:t>Lezione del </a:t>
            </a:r>
            <a:r>
              <a:rPr lang="it-IT" sz="1800" b="1" dirty="0" smtClean="0"/>
              <a:t>17 Luglio - 09 Agosto </a:t>
            </a:r>
            <a:r>
              <a:rPr lang="it-IT" sz="1800" b="1" dirty="0"/>
              <a:t>2019 </a:t>
            </a:r>
            <a:endParaRPr lang="it-IT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La comunicazione verbale  e  non verbale : caratteristiche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La scuola di Palo Alto e gli </a:t>
            </a:r>
            <a:r>
              <a:rPr lang="it-IT" sz="1900" dirty="0" smtClean="0"/>
              <a:t>assiomi </a:t>
            </a:r>
            <a:r>
              <a:rPr lang="it-IT" sz="1900" dirty="0"/>
              <a:t>della comunicazione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Stadi dello sviluppo e formazione  del linguaggio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Gli alunni con disturbi generalizzati dello sviluppo: Asperger e Autismo 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Linguaggi - comunicazione e didattica inclusiva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Didattica inclusiva e indicatori di qualità </a:t>
            </a:r>
            <a:endParaRPr lang="it-IT" sz="19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Laboratori </a:t>
            </a:r>
            <a:r>
              <a:rPr lang="it-IT" sz="1900" dirty="0"/>
              <a:t>e  creatività didattica : suoni, colori e fotografie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Esercitazioni laboratoriali/Lavori di gruppo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Proiezione e commento su documenti digitali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b="1" u="sng" dirty="0"/>
              <a:t>Lezione </a:t>
            </a:r>
            <a:r>
              <a:rPr lang="it-IT" sz="1900" b="1" u="sng" dirty="0" smtClean="0"/>
              <a:t>23 Novembre 2019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Una nuova visione della disabilità: ICF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Tecniche </a:t>
            </a:r>
            <a:r>
              <a:rPr lang="it-IT" sz="1900" dirty="0"/>
              <a:t>comunicative non verbali: </a:t>
            </a:r>
            <a:r>
              <a:rPr lang="it-IT" sz="1900" dirty="0" smtClean="0"/>
              <a:t>ABA , CAA</a:t>
            </a:r>
            <a:r>
              <a:rPr lang="it-IT" sz="1900" dirty="0"/>
              <a:t>, </a:t>
            </a:r>
            <a:r>
              <a:rPr lang="it-IT" sz="1900" dirty="0" smtClean="0"/>
              <a:t>TEACCH 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Interventi educativi e metodologici  </a:t>
            </a:r>
            <a:endParaRPr lang="it-IT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La Carta dei diritti della comunicazione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Task </a:t>
            </a:r>
            <a:r>
              <a:rPr lang="it-IT" sz="1900" dirty="0" err="1" smtClean="0"/>
              <a:t>analysis</a:t>
            </a:r>
            <a:r>
              <a:rPr lang="it-IT" sz="1900" dirty="0" smtClean="0"/>
              <a:t> delle competenze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 smtClean="0"/>
              <a:t>Esercitazioni </a:t>
            </a:r>
            <a:r>
              <a:rPr lang="it-IT" sz="1900" dirty="0"/>
              <a:t>laboratoriali/Lavori di gruppo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900" dirty="0"/>
              <a:t>Proiezione e commento su documenti </a:t>
            </a:r>
            <a:r>
              <a:rPr lang="it-IT" sz="1900" dirty="0" smtClean="0"/>
              <a:t>digitali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900" b="1" u="sng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8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8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488734"/>
            <a:ext cx="10058400" cy="93561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TECNICHE COMUNICATIVE NON VERBALI:</a:t>
            </a:r>
            <a:b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ABA 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/>
              <a:t> </a:t>
            </a:r>
            <a:r>
              <a:rPr lang="it-IT" b="1" dirty="0" smtClean="0"/>
              <a:t> ABA acronimo </a:t>
            </a:r>
            <a:r>
              <a:rPr lang="it-IT" b="1" dirty="0"/>
              <a:t>di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b="1" dirty="0" err="1"/>
              <a:t>Behavioral</a:t>
            </a:r>
            <a:r>
              <a:rPr lang="it-IT" b="1" dirty="0"/>
              <a:t> </a:t>
            </a:r>
            <a:r>
              <a:rPr lang="it-IT" b="1" dirty="0" smtClean="0"/>
              <a:t>Analysis è l’ </a:t>
            </a:r>
            <a:r>
              <a:rPr lang="it-IT" b="1" i="1" dirty="0" smtClean="0"/>
              <a:t>analisi </a:t>
            </a:r>
            <a:r>
              <a:rPr lang="it-IT" b="1" i="1" dirty="0"/>
              <a:t>applicata del </a:t>
            </a:r>
            <a:r>
              <a:rPr lang="it-IT" b="1" i="1" dirty="0" smtClean="0"/>
              <a:t>comportamento.</a:t>
            </a:r>
            <a:endParaRPr lang="it-IT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ABA s</a:t>
            </a:r>
            <a:r>
              <a:rPr lang="it-IT" dirty="0" smtClean="0"/>
              <a:t>tudia, con l’osservazione e la registrazione, i principi comportamentali inadeguati dell’individuo al fine di inibirli e favorirne l’apprendimento </a:t>
            </a:r>
            <a:r>
              <a:rPr lang="it-IT" dirty="0"/>
              <a:t>di </a:t>
            </a:r>
            <a:r>
              <a:rPr lang="it-IT" dirty="0" smtClean="0"/>
              <a:t>nuove abilità.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ABA </a:t>
            </a:r>
            <a:r>
              <a:rPr lang="it-IT" dirty="0" smtClean="0"/>
              <a:t>è impiegata per l’educazione/riabilitazione dei soggetti con autismo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 smtClean="0"/>
              <a:t>Nasce </a:t>
            </a:r>
            <a:r>
              <a:rPr lang="it-IT" b="1" dirty="0" smtClean="0"/>
              <a:t>con le ricerche del dott</a:t>
            </a:r>
            <a:r>
              <a:rPr lang="it-IT" b="1" dirty="0"/>
              <a:t>. </a:t>
            </a:r>
            <a:r>
              <a:rPr lang="it-IT" b="1" dirty="0" err="1"/>
              <a:t>Ivar</a:t>
            </a:r>
            <a:r>
              <a:rPr lang="it-IT" b="1" dirty="0"/>
              <a:t> </a:t>
            </a:r>
            <a:r>
              <a:rPr lang="it-IT" b="1" dirty="0" err="1" smtClean="0"/>
              <a:t>Lovaas</a:t>
            </a:r>
            <a:r>
              <a:rPr lang="it-IT" b="1" dirty="0" smtClean="0"/>
              <a:t>,</a:t>
            </a:r>
            <a:r>
              <a:rPr lang="it-IT" dirty="0" smtClean="0"/>
              <a:t> psicologo dell’Università </a:t>
            </a:r>
            <a:r>
              <a:rPr lang="it-IT" dirty="0"/>
              <a:t>di </a:t>
            </a:r>
            <a:r>
              <a:rPr lang="it-IT" dirty="0" smtClean="0"/>
              <a:t>California e </a:t>
            </a:r>
            <a:r>
              <a:rPr lang="it-IT" dirty="0"/>
              <a:t>Los Angeles (UCLA), </a:t>
            </a:r>
            <a:r>
              <a:rPr lang="it-IT" dirty="0" smtClean="0"/>
              <a:t>che cominciò a trattare i </a:t>
            </a:r>
            <a:r>
              <a:rPr lang="it-IT" dirty="0"/>
              <a:t>bambini affetti da disturbo pervasivo dello </a:t>
            </a:r>
            <a:r>
              <a:rPr lang="it-IT" dirty="0" smtClean="0"/>
              <a:t>sviluppo con il metodo ABA già dalla fine degli anni 60.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ABA  è una </a:t>
            </a:r>
            <a:r>
              <a:rPr lang="it-IT" b="1" dirty="0"/>
              <a:t>tecnica pratica </a:t>
            </a:r>
            <a:r>
              <a:rPr lang="it-IT" b="1" dirty="0" smtClean="0"/>
              <a:t> progettuale di </a:t>
            </a:r>
            <a:r>
              <a:rPr lang="it-IT" b="1" dirty="0"/>
              <a:t>programmi di intervento nell’area della comunicazione</a:t>
            </a:r>
            <a:r>
              <a:rPr lang="it-IT" dirty="0"/>
              <a:t>. 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ABA è una tecnica </a:t>
            </a:r>
            <a:r>
              <a:rPr lang="it-IT" dirty="0" smtClean="0"/>
              <a:t>di derivazione </a:t>
            </a:r>
            <a:r>
              <a:rPr lang="it-IT" b="1" dirty="0" smtClean="0"/>
              <a:t>comportamentista, si </a:t>
            </a:r>
            <a:r>
              <a:rPr lang="it-IT" b="1" dirty="0"/>
              <a:t>fonda sul</a:t>
            </a:r>
            <a:r>
              <a:rPr lang="it-IT" dirty="0"/>
              <a:t> </a:t>
            </a:r>
            <a:r>
              <a:rPr lang="it-IT" b="1" dirty="0"/>
              <a:t>principio del rinforzo 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Assieme </a:t>
            </a:r>
            <a:r>
              <a:rPr lang="it-IT" b="1" dirty="0"/>
              <a:t>allo </a:t>
            </a:r>
            <a:r>
              <a:rPr lang="it-IT" b="1" dirty="0" err="1"/>
              <a:t>shaping</a:t>
            </a:r>
            <a:r>
              <a:rPr lang="it-IT" b="1" dirty="0"/>
              <a:t>,- modellare- </a:t>
            </a:r>
            <a:r>
              <a:rPr lang="it-IT" b="1" dirty="0" smtClean="0"/>
              <a:t>al </a:t>
            </a:r>
            <a:r>
              <a:rPr lang="it-IT" b="1" dirty="0" err="1"/>
              <a:t>chaining</a:t>
            </a:r>
            <a:r>
              <a:rPr lang="it-IT" b="1" dirty="0"/>
              <a:t>- concatenamento-  al fading- </a:t>
            </a:r>
            <a:r>
              <a:rPr lang="it-IT" b="1" dirty="0" smtClean="0"/>
              <a:t>dissolvenza- è  utilizzata </a:t>
            </a:r>
            <a:r>
              <a:rPr lang="it-IT" b="1" dirty="0"/>
              <a:t>per incrementare o ridurre determinati comportamenti problema.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6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5454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ABA: CONTESTI APPLICATIVI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I programmi ABA </a:t>
            </a:r>
            <a:r>
              <a:rPr lang="it-IT" b="1" dirty="0"/>
              <a:t>vengono supervisionati da psicologi con una preparazione in ambito comportamentale </a:t>
            </a:r>
            <a:r>
              <a:rPr lang="it-IT" b="1" dirty="0" smtClean="0"/>
              <a:t>specifica.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Gli interventi sono di tre tipi: </a:t>
            </a:r>
            <a:br>
              <a:rPr lang="it-IT" dirty="0"/>
            </a:br>
            <a:r>
              <a:rPr lang="it-IT" b="1" dirty="0" smtClean="0"/>
              <a:t>1</a:t>
            </a:r>
            <a:r>
              <a:rPr lang="it-IT" dirty="0" smtClean="0"/>
              <a:t>_</a:t>
            </a:r>
            <a:r>
              <a:rPr lang="it-IT" b="1" i="1" dirty="0" smtClean="0"/>
              <a:t>Clinic/home </a:t>
            </a:r>
            <a:r>
              <a:rPr lang="it-IT" b="1" i="1" dirty="0" err="1" smtClean="0"/>
              <a:t>based</a:t>
            </a:r>
            <a:r>
              <a:rPr lang="it-IT" b="1" i="1" dirty="0" smtClean="0"/>
              <a:t> </a:t>
            </a:r>
            <a:r>
              <a:rPr lang="it-IT" dirty="0" smtClean="0"/>
              <a:t> </a:t>
            </a:r>
            <a:r>
              <a:rPr lang="it-IT" dirty="0"/>
              <a:t>il programma </a:t>
            </a:r>
            <a:r>
              <a:rPr lang="it-IT" b="1" dirty="0"/>
              <a:t>viene supervisionato da psicologi che fanno parte di cliniche specializzate</a:t>
            </a:r>
            <a:r>
              <a:rPr lang="it-IT" dirty="0"/>
              <a:t> in  programmi di intervento comportamentali per bambini affetti da </a:t>
            </a:r>
            <a:r>
              <a:rPr lang="it-IT" dirty="0" smtClean="0"/>
              <a:t>autismo e disturbo pervasivo dello sviluppo </a:t>
            </a:r>
            <a:endParaRPr lang="it-IT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2_</a:t>
            </a:r>
            <a:r>
              <a:rPr lang="it-IT" b="1" i="1" dirty="0" smtClean="0"/>
              <a:t>School </a:t>
            </a:r>
            <a:r>
              <a:rPr lang="it-IT" b="1" i="1" dirty="0" err="1" smtClean="0"/>
              <a:t>based</a:t>
            </a:r>
            <a:r>
              <a:rPr lang="it-IT" b="1" i="1" dirty="0" smtClean="0"/>
              <a:t> </a:t>
            </a:r>
            <a:r>
              <a:rPr lang="it-IT" dirty="0" smtClean="0"/>
              <a:t> </a:t>
            </a:r>
            <a:r>
              <a:rPr lang="it-IT" dirty="0"/>
              <a:t>il programma </a:t>
            </a:r>
            <a:r>
              <a:rPr lang="it-IT" dirty="0" smtClean="0"/>
              <a:t>è </a:t>
            </a:r>
            <a:r>
              <a:rPr lang="it-IT" b="1" dirty="0"/>
              <a:t>progettato e messo in atto all’interno di scuole speciali ABA </a:t>
            </a:r>
            <a:r>
              <a:rPr lang="it-IT" b="1" dirty="0" smtClean="0"/>
              <a:t> </a:t>
            </a:r>
            <a:endParaRPr lang="it-IT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3_</a:t>
            </a:r>
            <a:r>
              <a:rPr lang="it-IT" b="1" i="1" dirty="0"/>
              <a:t>Parents </a:t>
            </a:r>
            <a:r>
              <a:rPr lang="it-IT" b="1" i="1" dirty="0" err="1" smtClean="0"/>
              <a:t>managed</a:t>
            </a:r>
            <a:r>
              <a:rPr lang="it-IT" b="1" dirty="0" smtClean="0"/>
              <a:t> </a:t>
            </a:r>
            <a:r>
              <a:rPr lang="it-IT" b="1" dirty="0"/>
              <a:t>i genitori assumono uno psicologo</a:t>
            </a:r>
            <a:r>
              <a:rPr lang="it-IT" dirty="0"/>
              <a:t> che progetta e supervisiona l’intervento  ABA e </a:t>
            </a:r>
            <a:r>
              <a:rPr lang="it-IT" dirty="0" smtClean="0"/>
              <a:t> che si </a:t>
            </a:r>
            <a:r>
              <a:rPr lang="it-IT" dirty="0"/>
              <a:t>occupa a sua volta della formazione degli educatori che sono a contatto con il </a:t>
            </a:r>
            <a:r>
              <a:rPr lang="it-IT" dirty="0" smtClean="0"/>
              <a:t>bambino affetto da autismo.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L’intervento riabilitativo ha successo </a:t>
            </a:r>
            <a:r>
              <a:rPr lang="it-IT" dirty="0" smtClean="0"/>
              <a:t>se: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è </a:t>
            </a:r>
            <a:r>
              <a:rPr lang="it-IT" b="1" dirty="0"/>
              <a:t>precoce ed intenso</a:t>
            </a:r>
            <a:r>
              <a:rPr lang="it-IT" b="1" dirty="0" smtClean="0"/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è assimilato ad apprezzabili capacità linguistiche - cognitive presenti nel </a:t>
            </a:r>
            <a:r>
              <a:rPr lang="it-IT" b="1" dirty="0"/>
              <a:t>bambino</a:t>
            </a:r>
            <a:r>
              <a:rPr lang="it-IT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90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845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LOVASS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it-IT" b="1" dirty="0" smtClean="0"/>
              <a:t>Il metodo di </a:t>
            </a:r>
            <a:r>
              <a:rPr lang="it-IT" b="1" dirty="0" err="1" smtClean="0"/>
              <a:t>Ivar</a:t>
            </a:r>
            <a:r>
              <a:rPr lang="it-IT" b="1" dirty="0" smtClean="0"/>
              <a:t> </a:t>
            </a:r>
            <a:r>
              <a:rPr lang="it-IT" b="1" dirty="0" err="1" smtClean="0"/>
              <a:t>Lovaas</a:t>
            </a:r>
            <a:r>
              <a:rPr lang="it-IT" b="1" dirty="0" smtClean="0"/>
              <a:t> </a:t>
            </a:r>
            <a:r>
              <a:rPr lang="it-IT" b="1" dirty="0"/>
              <a:t>formalizzato </a:t>
            </a:r>
            <a:r>
              <a:rPr lang="it-IT" dirty="0"/>
              <a:t>dopo anni di ricerca e basato su principi comportamentisti </a:t>
            </a:r>
            <a:r>
              <a:rPr lang="it-IT" dirty="0" smtClean="0"/>
              <a:t>prevede </a:t>
            </a:r>
            <a:r>
              <a:rPr lang="it-IT" dirty="0"/>
              <a:t>intervento educativo intensivo di 40 ore alla settimana.</a:t>
            </a:r>
          </a:p>
          <a:p>
            <a:pPr fontAlgn="t"/>
            <a:r>
              <a:rPr lang="it-IT" dirty="0" smtClean="0"/>
              <a:t>L’intervento è  1:1 articolato in 6 </a:t>
            </a:r>
            <a:r>
              <a:rPr lang="it-IT" dirty="0"/>
              <a:t>ore al giorno, e nella prima fase viene messo in atto a casa. </a:t>
            </a:r>
          </a:p>
          <a:p>
            <a:pPr fontAlgn="t"/>
            <a:r>
              <a:rPr lang="it-IT" b="1" dirty="0"/>
              <a:t>Si focalizza sullo sviluppo delle abilità di comunicazione, imitazione e gioco. </a:t>
            </a:r>
          </a:p>
          <a:p>
            <a:pPr fontAlgn="t"/>
            <a:r>
              <a:rPr lang="it-IT" dirty="0"/>
              <a:t>Successivamente</a:t>
            </a:r>
            <a:r>
              <a:rPr lang="it-IT" dirty="0" smtClean="0"/>
              <a:t>, il </a:t>
            </a:r>
            <a:r>
              <a:rPr lang="it-IT" dirty="0"/>
              <a:t>bambino viene integrato a scuola, con il supporto necessario.</a:t>
            </a:r>
          </a:p>
          <a:p>
            <a:pPr fontAlgn="t"/>
            <a:r>
              <a:rPr lang="it-IT" b="1" dirty="0" smtClean="0"/>
              <a:t>Le </a:t>
            </a:r>
            <a:r>
              <a:rPr lang="it-IT" b="1" dirty="0"/>
              <a:t>aree di applicazione comprendono diverse patologie:</a:t>
            </a:r>
          </a:p>
          <a:p>
            <a:pPr fontAlgn="t"/>
            <a:r>
              <a:rPr lang="it-IT" b="1" dirty="0"/>
              <a:t>gestione di bambini con sviluppo tipico, </a:t>
            </a:r>
          </a:p>
          <a:p>
            <a:pPr fontAlgn="t"/>
            <a:r>
              <a:rPr lang="it-IT" b="1" dirty="0"/>
              <a:t>intervento con bambini e adulti con gravi turbe comportamentali</a:t>
            </a:r>
            <a:r>
              <a:rPr lang="it-IT" dirty="0"/>
              <a:t>, </a:t>
            </a:r>
          </a:p>
          <a:p>
            <a:pPr fontAlgn="t"/>
            <a:r>
              <a:rPr lang="it-IT" b="1" dirty="0"/>
              <a:t>in </a:t>
            </a:r>
            <a:r>
              <a:rPr lang="it-IT" b="1" dirty="0" smtClean="0"/>
              <a:t>ambito e di </a:t>
            </a:r>
            <a:r>
              <a:rPr lang="it-IT" b="1" dirty="0"/>
              <a:t>terapia clinica </a:t>
            </a:r>
            <a:r>
              <a:rPr lang="it-IT" b="1" dirty="0" smtClean="0"/>
              <a:t>e </a:t>
            </a:r>
            <a:r>
              <a:rPr lang="it-IT" b="1" dirty="0"/>
              <a:t>di psicologia del lavoro.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4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602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LOWASS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 smtClean="0"/>
              <a:t> Il </a:t>
            </a:r>
            <a:r>
              <a:rPr lang="it-IT" b="1" dirty="0"/>
              <a:t>metodo può esser  </a:t>
            </a:r>
            <a:r>
              <a:rPr lang="it-IT" b="1" dirty="0" smtClean="0"/>
              <a:t>utilizzato con </a:t>
            </a:r>
            <a:r>
              <a:rPr lang="it-IT" b="1" dirty="0"/>
              <a:t>persone di ogni età.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</a:t>
            </a:r>
            <a:r>
              <a:rPr lang="it-IT" b="1" dirty="0" smtClean="0"/>
              <a:t>La letteratura scientifica afferma che dopo i trattamenti i bambini  autistici hanno </a:t>
            </a:r>
            <a:r>
              <a:rPr lang="it-IT" b="1" dirty="0"/>
              <a:t>ottenuto </a:t>
            </a:r>
            <a:r>
              <a:rPr lang="it-IT" b="1" dirty="0" smtClean="0"/>
              <a:t>     punteggi </a:t>
            </a:r>
            <a:r>
              <a:rPr lang="it-IT" b="1" dirty="0"/>
              <a:t>nella norma in diversi test di funzionamento cognitivo, linguistico e sociale.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 smtClean="0"/>
              <a:t> Risulta </a:t>
            </a:r>
            <a:r>
              <a:rPr lang="it-IT" b="1" dirty="0"/>
              <a:t>maggiormente efficace se iniziato precocemente </a:t>
            </a:r>
            <a:r>
              <a:rPr lang="it-IT" b="1" dirty="0" smtClean="0"/>
              <a:t>entro </a:t>
            </a:r>
            <a:r>
              <a:rPr lang="it-IT" b="1" dirty="0"/>
              <a:t>i </a:t>
            </a:r>
            <a:r>
              <a:rPr lang="it-IT" b="1" dirty="0" smtClean="0"/>
              <a:t> 4 </a:t>
            </a:r>
            <a:r>
              <a:rPr lang="it-IT" b="1" dirty="0"/>
              <a:t>anni di età.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 smtClean="0"/>
              <a:t> Diversi </a:t>
            </a:r>
            <a:r>
              <a:rPr lang="it-IT" b="1" dirty="0"/>
              <a:t>fattori influenzano l’efficacia dell’intervento: 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 precocità </a:t>
            </a:r>
            <a:r>
              <a:rPr lang="it-IT" b="1" dirty="0"/>
              <a:t>dell’intervento </a:t>
            </a:r>
            <a:r>
              <a:rPr lang="it-IT" b="1" dirty="0" smtClean="0"/>
              <a:t>educativo</a:t>
            </a:r>
            <a:endParaRPr lang="it-IT" b="1" dirty="0"/>
          </a:p>
          <a:p>
            <a:pPr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 abilità </a:t>
            </a:r>
            <a:r>
              <a:rPr lang="it-IT" b="1" dirty="0"/>
              <a:t>cognitive e linguistiche del </a:t>
            </a:r>
            <a:r>
              <a:rPr lang="it-IT" b="1" dirty="0" smtClean="0"/>
              <a:t>bambino </a:t>
            </a:r>
            <a:endParaRPr lang="it-IT" b="1" dirty="0"/>
          </a:p>
          <a:p>
            <a:pPr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 intensità dell’intervento</a:t>
            </a:r>
            <a:endParaRPr lang="it-IT" b="1" dirty="0"/>
          </a:p>
          <a:p>
            <a:pPr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/>
              <a:t> coinvolgimento </a:t>
            </a:r>
            <a:r>
              <a:rPr lang="it-IT" b="1" dirty="0"/>
              <a:t>della </a:t>
            </a:r>
            <a:r>
              <a:rPr lang="it-IT" b="1" dirty="0" smtClean="0"/>
              <a:t>famiglia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I risultati migliori sono stati ottenuti all’interno di progetti "Centre/Home </a:t>
            </a:r>
            <a:r>
              <a:rPr lang="it-IT" b="1" dirty="0" err="1"/>
              <a:t>based</a:t>
            </a:r>
            <a:r>
              <a:rPr lang="it-IT" b="1" dirty="0"/>
              <a:t>", </a:t>
            </a:r>
            <a:r>
              <a:rPr lang="it-IT" dirty="0"/>
              <a:t>supervisionato da psicologi facenti parte di cliniche specializzate nei servizi ABA </a:t>
            </a:r>
            <a:r>
              <a:rPr lang="it-IT" dirty="0" smtClean="0"/>
              <a:t>. </a:t>
            </a:r>
            <a:endParaRPr lang="it-IT" dirty="0"/>
          </a:p>
          <a:p>
            <a:pPr marL="0" fontAlgn="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L’ intervento educativo è  messo </a:t>
            </a:r>
            <a:r>
              <a:rPr lang="it-IT" b="1" dirty="0"/>
              <a:t>in atto a casa del </a:t>
            </a:r>
            <a:r>
              <a:rPr lang="it-IT" b="1" dirty="0" smtClean="0"/>
              <a:t>bambino, in </a:t>
            </a:r>
            <a:r>
              <a:rPr lang="it-IT" b="1" dirty="0"/>
              <a:t>maniera</a:t>
            </a:r>
            <a:r>
              <a:rPr lang="it-IT" dirty="0"/>
              <a:t> </a:t>
            </a:r>
            <a:r>
              <a:rPr lang="it-IT" b="1" dirty="0"/>
              <a:t>intensiva </a:t>
            </a:r>
            <a:r>
              <a:rPr lang="it-IT" b="1" dirty="0" smtClean="0"/>
              <a:t>per 40 </a:t>
            </a:r>
            <a:r>
              <a:rPr lang="it-IT" b="1" dirty="0"/>
              <a:t>ore settimanali di </a:t>
            </a:r>
            <a:r>
              <a:rPr lang="it-IT" b="1" dirty="0" smtClean="0"/>
              <a:t>terapia con rapporto </a:t>
            </a:r>
            <a:r>
              <a:rPr lang="it-IT" b="1" dirty="0"/>
              <a:t>1:1 per almeno 2 </a:t>
            </a:r>
            <a:r>
              <a:rPr lang="it-IT" b="1" dirty="0" smtClean="0"/>
              <a:t>anni.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7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750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ABA: PUNTI DI FORZA E DEBOLEZZA  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Il metodo ABA ha ripercussioni </a:t>
            </a:r>
            <a:r>
              <a:rPr lang="it-IT" b="1" dirty="0"/>
              <a:t>in ambito familiare, scolastico o </a:t>
            </a:r>
            <a:r>
              <a:rPr lang="it-IT" b="1" dirty="0" smtClean="0"/>
              <a:t>altri contesti.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Il metodo ABA coinvolge tutta l’intera  </a:t>
            </a:r>
            <a:r>
              <a:rPr lang="it-IT" b="1" dirty="0"/>
              <a:t>famiglia </a:t>
            </a:r>
            <a:r>
              <a:rPr lang="it-IT" b="1" dirty="0" smtClean="0"/>
              <a:t>nel </a:t>
            </a:r>
            <a:r>
              <a:rPr lang="it-IT" b="1" dirty="0"/>
              <a:t>processo educativo del bambino affetto da </a:t>
            </a:r>
            <a:r>
              <a:rPr lang="it-IT" b="1" dirty="0" smtClean="0"/>
              <a:t>autismo.</a:t>
            </a:r>
            <a:endParaRPr lang="it-IT" b="1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I genitori sono responsabili del mantenimento  delle nuove abilità acquisite dal bambino. 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/>
              <a:t>Durante i primi 2 anni di intervento il </a:t>
            </a:r>
            <a:r>
              <a:rPr lang="it-IT" b="1" dirty="0" smtClean="0"/>
              <a:t>programma ABA  </a:t>
            </a:r>
            <a:r>
              <a:rPr lang="it-IT" b="1" dirty="0"/>
              <a:t>è principalmente condotto in casa</a:t>
            </a:r>
            <a:r>
              <a:rPr lang="it-IT" dirty="0"/>
              <a:t>,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La famiglia appronta almeno una stanza in ambiente </a:t>
            </a:r>
            <a:r>
              <a:rPr lang="it-IT" dirty="0" smtClean="0"/>
              <a:t>scolastico/educativo per  </a:t>
            </a:r>
            <a:r>
              <a:rPr lang="it-IT" dirty="0"/>
              <a:t>dare libero accesso agli educatori per la sessione con il bambino. 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dirty="0"/>
              <a:t>L’impegno organizzativo, economico ed emotivo è rilevante.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dirty="0"/>
              <a:t> </a:t>
            </a:r>
            <a:endParaRPr lang="it-IT" dirty="0" smtClean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u="sng" dirty="0" smtClean="0">
                <a:hlinkClick r:id="rId2"/>
              </a:rPr>
              <a:t>http</a:t>
            </a:r>
            <a:r>
              <a:rPr lang="it-IT" u="sng" dirty="0">
                <a:hlinkClick r:id="rId2"/>
              </a:rPr>
              <a:t>://www.specialeautismo.it/</a:t>
            </a:r>
            <a:endParaRPr lang="it-IT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it-IT" b="1" dirty="0" smtClean="0"/>
              <a:t>Sintesi </a:t>
            </a:r>
            <a:r>
              <a:rPr lang="it-IT" b="1" dirty="0"/>
              <a:t>dalle Linee Guida IIS (Istituto Superiore Sanità, Ottobre 2011)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2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7224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CAA: CHE COS’E’? COSA SI PROPONE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egnaposto contenuto 3" descr="https://upload.wikimedia.org/wikipedia/commons/thumb/0/0b/Communication_book.jpg/220px-Communication_book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501" y="1803353"/>
            <a:ext cx="2046601" cy="954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:\A_SDF 2019 T CNN VERBALI_17_07_9_08_23_11_2019\CAA\CAA AGEND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824" y="1803353"/>
            <a:ext cx="3057525" cy="104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267486" y="2942376"/>
            <a:ext cx="9750582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100"/>
              </a:spcBef>
            </a:pPr>
            <a:r>
              <a:rPr lang="it-IT" b="1" dirty="0" smtClean="0">
                <a:cs typeface="Times New Roman" panose="02020603050405020304" pitchFamily="18" charset="0"/>
              </a:rPr>
              <a:t>E’ un’ area della clinica utile nelle situazione dove sono presenti difficoltà di comunicazione</a:t>
            </a:r>
          </a:p>
          <a:p>
            <a:pPr algn="just">
              <a:lnSpc>
                <a:spcPct val="110000"/>
              </a:lnSpc>
              <a:spcBef>
                <a:spcPts val="100"/>
              </a:spcBef>
            </a:pPr>
            <a:r>
              <a:rPr lang="it-IT" b="1" dirty="0" smtClean="0">
                <a:cs typeface="Times New Roman" panose="02020603050405020304" pitchFamily="18" charset="0"/>
              </a:rPr>
              <a:t>Valorizza le intenzionalità espressive di una persona</a:t>
            </a:r>
            <a:r>
              <a:rPr lang="it-IT" b="1" dirty="0"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cs typeface="Times New Roman" panose="02020603050405020304" pitchFamily="18" charset="0"/>
              </a:rPr>
              <a:t>e si definisce :</a:t>
            </a:r>
          </a:p>
          <a:p>
            <a:pPr algn="just">
              <a:lnSpc>
                <a:spcPct val="110000"/>
              </a:lnSpc>
              <a:spcBef>
                <a:spcPts val="100"/>
              </a:spcBef>
            </a:pPr>
            <a:r>
              <a:rPr lang="it-IT" b="1" dirty="0" smtClean="0">
                <a:cs typeface="Times New Roman" panose="02020603050405020304" pitchFamily="18" charset="0"/>
              </a:rPr>
              <a:t>Aumentativa</a:t>
            </a:r>
            <a:r>
              <a:rPr lang="it-IT" dirty="0">
                <a:cs typeface="Times New Roman" panose="02020603050405020304" pitchFamily="18" charset="0"/>
              </a:rPr>
              <a:t>: </a:t>
            </a:r>
            <a:r>
              <a:rPr lang="it-IT" dirty="0" smtClean="0">
                <a:cs typeface="Times New Roman" panose="02020603050405020304" pitchFamily="18" charset="0"/>
              </a:rPr>
              <a:t>con il potenziamento </a:t>
            </a:r>
            <a:r>
              <a:rPr lang="it-IT" dirty="0">
                <a:cs typeface="Times New Roman" panose="02020603050405020304" pitchFamily="18" charset="0"/>
              </a:rPr>
              <a:t>delle risorse comunicative che ancora  sussistono</a:t>
            </a:r>
            <a:r>
              <a:rPr lang="it-IT" dirty="0" smtClean="0">
                <a:cs typeface="Times New Roman" panose="02020603050405020304" pitchFamily="18" charset="0"/>
              </a:rPr>
              <a:t>, i residui </a:t>
            </a:r>
            <a:r>
              <a:rPr lang="it-IT" dirty="0">
                <a:cs typeface="Times New Roman" panose="02020603050405020304" pitchFamily="18" charset="0"/>
              </a:rPr>
              <a:t>vocali, </a:t>
            </a:r>
            <a:r>
              <a:rPr lang="it-IT" dirty="0" smtClean="0">
                <a:cs typeface="Times New Roman" panose="02020603050405020304" pitchFamily="18" charset="0"/>
              </a:rPr>
              <a:t>le comunicazioni </a:t>
            </a:r>
            <a:r>
              <a:rPr lang="it-IT" dirty="0">
                <a:cs typeface="Times New Roman" panose="02020603050405020304" pitchFamily="18" charset="0"/>
              </a:rPr>
              <a:t>non verbali </a:t>
            </a:r>
            <a:r>
              <a:rPr lang="it-IT" dirty="0" smtClean="0">
                <a:cs typeface="Times New Roman" panose="02020603050405020304" pitchFamily="18" charset="0"/>
              </a:rPr>
              <a:t> come  lo sguardo, la </a:t>
            </a:r>
            <a:r>
              <a:rPr lang="it-IT" dirty="0">
                <a:cs typeface="Times New Roman" panose="02020603050405020304" pitchFamily="18" charset="0"/>
              </a:rPr>
              <a:t>mimica, </a:t>
            </a:r>
            <a:r>
              <a:rPr lang="it-IT" dirty="0" smtClean="0">
                <a:cs typeface="Times New Roman" panose="02020603050405020304" pitchFamily="18" charset="0"/>
              </a:rPr>
              <a:t> la postura</a:t>
            </a:r>
            <a:r>
              <a:rPr lang="it-IT" dirty="0">
                <a:cs typeface="Times New Roman" panose="02020603050405020304" pitchFamily="18" charset="0"/>
              </a:rPr>
              <a:t>, </a:t>
            </a:r>
            <a:r>
              <a:rPr lang="it-IT" dirty="0" smtClean="0">
                <a:cs typeface="Times New Roman" panose="02020603050405020304" pitchFamily="18" charset="0"/>
              </a:rPr>
              <a:t> il gesto.</a:t>
            </a:r>
          </a:p>
          <a:p>
            <a:pPr algn="just">
              <a:lnSpc>
                <a:spcPct val="110000"/>
              </a:lnSpc>
              <a:spcBef>
                <a:spcPts val="100"/>
              </a:spcBef>
            </a:pPr>
            <a:r>
              <a:rPr lang="it-IT" dirty="0" smtClean="0">
                <a:cs typeface="Times New Roman" panose="02020603050405020304" pitchFamily="18" charset="0"/>
              </a:rPr>
              <a:t>Tra le strategie compensative: tabella </a:t>
            </a:r>
            <a:r>
              <a:rPr lang="it-IT" dirty="0">
                <a:cs typeface="Times New Roman" panose="02020603050405020304" pitchFamily="18" charset="0"/>
              </a:rPr>
              <a:t>con le lettere </a:t>
            </a:r>
            <a:r>
              <a:rPr lang="it-IT" dirty="0" smtClean="0">
                <a:cs typeface="Times New Roman" panose="02020603050405020304" pitchFamily="18" charset="0"/>
              </a:rPr>
              <a:t>dell’alfabeto, </a:t>
            </a:r>
            <a:r>
              <a:rPr lang="it-IT" dirty="0">
                <a:cs typeface="Times New Roman" panose="02020603050405020304" pitchFamily="18" charset="0"/>
              </a:rPr>
              <a:t>strumenti </a:t>
            </a:r>
            <a:r>
              <a:rPr lang="it-IT" dirty="0" smtClean="0">
                <a:cs typeface="Times New Roman" panose="02020603050405020304" pitchFamily="18" charset="0"/>
              </a:rPr>
              <a:t>tecnologici, ausili </a:t>
            </a:r>
            <a:r>
              <a:rPr lang="it-IT" dirty="0">
                <a:cs typeface="Times New Roman" panose="02020603050405020304" pitchFamily="18" charset="0"/>
              </a:rPr>
              <a:t>elettronici </a:t>
            </a:r>
            <a:r>
              <a:rPr lang="it-IT" dirty="0" smtClean="0">
                <a:cs typeface="Times New Roman" panose="02020603050405020304" pitchFamily="18" charset="0"/>
              </a:rPr>
              <a:t>e modalità </a:t>
            </a:r>
            <a:r>
              <a:rPr lang="it-IT" dirty="0">
                <a:cs typeface="Times New Roman" panose="02020603050405020304" pitchFamily="18" charset="0"/>
              </a:rPr>
              <a:t>di comunicazione utilizzate </a:t>
            </a:r>
            <a:r>
              <a:rPr lang="it-IT" dirty="0" smtClean="0">
                <a:cs typeface="Times New Roman" panose="02020603050405020304" pitchFamily="18" charset="0"/>
              </a:rPr>
              <a:t>non </a:t>
            </a:r>
            <a:r>
              <a:rPr lang="it-IT" dirty="0">
                <a:cs typeface="Times New Roman" panose="02020603050405020304" pitchFamily="18" charset="0"/>
              </a:rPr>
              <a:t>a </a:t>
            </a:r>
            <a:r>
              <a:rPr lang="it-IT" dirty="0" smtClean="0">
                <a:cs typeface="Times New Roman" panose="02020603050405020304" pitchFamily="18" charset="0"/>
              </a:rPr>
              <a:t>sostituire, </a:t>
            </a:r>
            <a:r>
              <a:rPr lang="it-IT" dirty="0">
                <a:cs typeface="Times New Roman" panose="02020603050405020304" pitchFamily="18" charset="0"/>
              </a:rPr>
              <a:t>ma ad incrementare le naturali possibilità  comunicative della persona.</a:t>
            </a:r>
          </a:p>
          <a:p>
            <a:pPr algn="just"/>
            <a:r>
              <a:rPr lang="it-IT" b="1" dirty="0" smtClean="0">
                <a:cs typeface="Times New Roman" panose="02020603050405020304" pitchFamily="18" charset="0"/>
              </a:rPr>
              <a:t>Alternativa</a:t>
            </a:r>
            <a:r>
              <a:rPr lang="it-IT" dirty="0">
                <a:cs typeface="Times New Roman" panose="02020603050405020304" pitchFamily="18" charset="0"/>
              </a:rPr>
              <a:t>: indica tutto ciò che è alternativo alla </a:t>
            </a:r>
            <a:r>
              <a:rPr lang="it-IT" dirty="0" smtClean="0">
                <a:cs typeface="Times New Roman" panose="02020603050405020304" pitchFamily="18" charset="0"/>
              </a:rPr>
              <a:t>parola ovvero i codici sostitutivi </a:t>
            </a:r>
            <a:r>
              <a:rPr lang="it-IT" dirty="0">
                <a:cs typeface="Times New Roman" panose="02020603050405020304" pitchFamily="18" charset="0"/>
              </a:rPr>
              <a:t>del sistema alfabetico </a:t>
            </a:r>
            <a:r>
              <a:rPr lang="it-IT" dirty="0" smtClean="0">
                <a:cs typeface="Times New Roman" panose="02020603050405020304" pitchFamily="18" charset="0"/>
              </a:rPr>
              <a:t> come figure</a:t>
            </a:r>
            <a:r>
              <a:rPr lang="it-IT" dirty="0">
                <a:cs typeface="Times New Roman" panose="02020603050405020304" pitchFamily="18" charset="0"/>
              </a:rPr>
              <a:t>, disegni, simboli </a:t>
            </a:r>
            <a:r>
              <a:rPr lang="it-IT" dirty="0" smtClean="0">
                <a:cs typeface="Times New Roman" panose="02020603050405020304" pitchFamily="18" charset="0"/>
              </a:rPr>
              <a:t>.</a:t>
            </a:r>
            <a:endParaRPr lang="it-IT" dirty="0"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7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570368"/>
            <a:ext cx="10058400" cy="7061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AUGMENTATIVE 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COMUNICATION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2868776"/>
            <a:ext cx="10058400" cy="3296634"/>
          </a:xfrm>
        </p:spPr>
        <p:txBody>
          <a:bodyPr>
            <a:normAutofit/>
          </a:bodyPr>
          <a:lstStyle/>
          <a:p>
            <a:pPr indent="-388938" algn="just">
              <a:lnSpc>
                <a:spcPct val="120000"/>
              </a:lnSpc>
              <a:spcBef>
                <a:spcPts val="100"/>
              </a:spcBef>
              <a:buFont typeface="Arial" charset="0"/>
              <a:buNone/>
              <a:defRPr/>
            </a:pPr>
            <a:r>
              <a:rPr lang="it-IT" dirty="0" smtClean="0">
                <a:solidFill>
                  <a:srgbClr val="0009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solidFill>
                  <a:srgbClr val="00090C"/>
                </a:solidFill>
                <a:cs typeface="Times New Roman" pitchFamily="18" charset="0"/>
              </a:rPr>
              <a:t>Rappresenta </a:t>
            </a:r>
            <a:r>
              <a:rPr lang="it-IT" dirty="0">
                <a:solidFill>
                  <a:srgbClr val="00090C"/>
                </a:solidFill>
                <a:cs typeface="Times New Roman" pitchFamily="18" charset="0"/>
              </a:rPr>
              <a:t>un nuovo orientamento  clinico-riabilitativo-educativo nell’ambito delle disabilità</a:t>
            </a:r>
          </a:p>
          <a:p>
            <a:pPr indent="-388938" algn="just">
              <a:spcBef>
                <a:spcPts val="663"/>
              </a:spcBef>
              <a:buFont typeface="Arial" charset="0"/>
              <a:buNone/>
              <a:defRPr/>
            </a:pPr>
            <a:r>
              <a:rPr lang="it-IT" dirty="0" smtClean="0">
                <a:cs typeface="Times New Roman" pitchFamily="18" charset="0"/>
              </a:rPr>
              <a:t> </a:t>
            </a:r>
            <a:r>
              <a:rPr lang="it-IT" b="1" dirty="0" smtClean="0">
                <a:cs typeface="Times New Roman" pitchFamily="18" charset="0"/>
              </a:rPr>
              <a:t>La </a:t>
            </a:r>
            <a:r>
              <a:rPr lang="it-IT" b="1" dirty="0">
                <a:cs typeface="Times New Roman" pitchFamily="18" charset="0"/>
              </a:rPr>
              <a:t>CAA </a:t>
            </a:r>
            <a:r>
              <a:rPr lang="it-IT" dirty="0">
                <a:cs typeface="Times New Roman" pitchFamily="18" charset="0"/>
              </a:rPr>
              <a:t>non è una tecnica, ma si tratta di </a:t>
            </a:r>
            <a:r>
              <a:rPr lang="it-IT" b="1" dirty="0" smtClean="0">
                <a:cs typeface="Times New Roman" pitchFamily="18" charset="0"/>
              </a:rPr>
              <a:t>un approccio da  utilizzare in tutti i momenti e i luoghi della vita della  persona, poiché la comunicazione deve poter avvenire  ogni volta che ne sorga la necessità.</a:t>
            </a:r>
            <a:endParaRPr lang="it-IT" b="1" dirty="0"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it-IT" b="1" dirty="0" smtClean="0"/>
              <a:t> Tende </a:t>
            </a:r>
            <a:r>
              <a:rPr lang="it-IT" b="1" dirty="0"/>
              <a:t>a costruire  competenze comunicative nel disabile, nella sua famiglia e nel suo ambiente di vita.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it-IT" b="1" dirty="0" smtClean="0"/>
              <a:t> Il </a:t>
            </a:r>
            <a:r>
              <a:rPr lang="it-IT" b="1" dirty="0"/>
              <a:t>suo assunto è quello di permettere ad ogni individuo con Complessi Bisogni Comunicativi (CBC) di poter esprimere competenze comunicative di assenso e di rifiuto ovvero di autodeterminarsi come persona. </a:t>
            </a:r>
          </a:p>
          <a:p>
            <a:endParaRPr lang="it-IT" dirty="0"/>
          </a:p>
        </p:txBody>
      </p:sp>
      <p:pic>
        <p:nvPicPr>
          <p:cNvPr id="4" name="Picture 2" descr="Image result for ca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744825"/>
            <a:ext cx="4067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9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SINTATTICO, SEMANTICO, PRAGMATICO:</a:t>
            </a:r>
            <a:br>
              <a:rPr lang="it-IT" sz="2800" b="1" dirty="0" smtClean="0">
                <a:latin typeface="+mn-lt"/>
              </a:rPr>
            </a:br>
            <a:r>
              <a:rPr lang="it-IT" sz="2800" b="1" dirty="0" smtClean="0">
                <a:latin typeface="+mn-lt"/>
              </a:rPr>
              <a:t> I LIVELLI  DELLA COMUNICAZIONE</a:t>
            </a:r>
            <a:br>
              <a:rPr lang="it-IT" sz="2800" b="1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b="1" dirty="0" smtClean="0"/>
              <a:t>SINTATTICO</a:t>
            </a:r>
            <a:r>
              <a:rPr lang="it-IT" sz="2400" dirty="0"/>
              <a:t>:  riguarda tutti quegli aspetti relativi alla </a:t>
            </a:r>
            <a:r>
              <a:rPr lang="it-IT" sz="2400" b="1" dirty="0"/>
              <a:t>trasmissione delle </a:t>
            </a:r>
            <a:r>
              <a:rPr lang="it-IT" sz="2400" b="1" dirty="0" smtClean="0"/>
              <a:t>informazioni.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Si </a:t>
            </a:r>
            <a:r>
              <a:rPr lang="it-IT" sz="2400" dirty="0"/>
              <a:t>esplicita nella</a:t>
            </a:r>
            <a:r>
              <a:rPr lang="it-IT" sz="2400" b="1" dirty="0"/>
              <a:t> </a:t>
            </a:r>
            <a:r>
              <a:rPr lang="it-IT" sz="2400" dirty="0"/>
              <a:t> codifica, decodifica  del </a:t>
            </a:r>
            <a:r>
              <a:rPr lang="it-IT" sz="2400" dirty="0" smtClean="0"/>
              <a:t>linguaggio.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E’ disciplinato </a:t>
            </a:r>
            <a:r>
              <a:rPr lang="it-IT" sz="2400" dirty="0"/>
              <a:t>dalla</a:t>
            </a:r>
            <a:r>
              <a:rPr lang="it-IT" sz="2400" b="1" dirty="0"/>
              <a:t> </a:t>
            </a:r>
            <a:r>
              <a:rPr lang="it-IT" sz="2400" b="1" dirty="0" smtClean="0"/>
              <a:t>sintassi, ovvero ordinamento.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Studia  </a:t>
            </a:r>
            <a:r>
              <a:rPr lang="it-IT" sz="2400" dirty="0"/>
              <a:t>come le parole si combinano a formare una frase o </a:t>
            </a:r>
            <a:r>
              <a:rPr lang="it-IT" sz="2400" dirty="0" smtClean="0"/>
              <a:t>proposizione che   combinate tra </a:t>
            </a:r>
            <a:r>
              <a:rPr lang="it-IT" sz="2400" b="1" dirty="0" smtClean="0"/>
              <a:t>di </a:t>
            </a:r>
            <a:r>
              <a:rPr lang="it-IT" sz="2400" b="1" dirty="0"/>
              <a:t>loro  formano  un periodo</a:t>
            </a:r>
            <a:r>
              <a:rPr lang="it-IT" sz="2400" b="1" dirty="0" smtClean="0"/>
              <a:t>.</a:t>
            </a:r>
            <a:endParaRPr lang="it-IT" sz="24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 </a:t>
            </a:r>
            <a:r>
              <a:rPr lang="it-IT" sz="2400" b="1" dirty="0" smtClean="0"/>
              <a:t>SEMANTICO</a:t>
            </a:r>
            <a:r>
              <a:rPr lang="it-IT" sz="2400" dirty="0"/>
              <a:t>: riguarda </a:t>
            </a:r>
            <a:r>
              <a:rPr lang="it-IT" sz="2400" b="1" dirty="0"/>
              <a:t>il significato dei simboli </a:t>
            </a:r>
            <a:r>
              <a:rPr lang="it-IT" sz="2400" b="1" dirty="0" smtClean="0"/>
              <a:t>e </a:t>
            </a:r>
            <a:r>
              <a:rPr lang="it-IT" sz="2400" b="1" dirty="0"/>
              <a:t>delle parole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Attiene </a:t>
            </a:r>
            <a:r>
              <a:rPr lang="it-IT" sz="2400" dirty="0"/>
              <a:t>allo</a:t>
            </a:r>
            <a:r>
              <a:rPr lang="it-IT" sz="2400" b="1" dirty="0"/>
              <a:t> scambio </a:t>
            </a:r>
            <a:r>
              <a:rPr lang="it-IT" sz="2400" b="1" dirty="0" smtClean="0"/>
              <a:t>fra </a:t>
            </a:r>
            <a:r>
              <a:rPr lang="it-IT" sz="2400" b="1" dirty="0"/>
              <a:t>emittente e </a:t>
            </a:r>
            <a:r>
              <a:rPr lang="it-IT" sz="2400" b="1" dirty="0" smtClean="0"/>
              <a:t>ricevente e perché sia  </a:t>
            </a:r>
            <a:r>
              <a:rPr lang="it-IT" sz="2400" b="1" dirty="0"/>
              <a:t>efficace occorre una </a:t>
            </a:r>
            <a:r>
              <a:rPr lang="it-IT" sz="2400" dirty="0"/>
              <a:t>convenzione sintattica  e  </a:t>
            </a:r>
            <a:r>
              <a:rPr lang="it-IT" sz="2400" dirty="0" smtClean="0"/>
              <a:t>semantica.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b="1" dirty="0" smtClean="0"/>
              <a:t>PRAGMATICO</a:t>
            </a:r>
            <a:r>
              <a:rPr lang="it-IT" sz="2400" dirty="0"/>
              <a:t>: riguarda </a:t>
            </a:r>
            <a:r>
              <a:rPr lang="it-IT" sz="2400" b="1" dirty="0"/>
              <a:t>gli effetti della comunicazione sui </a:t>
            </a:r>
            <a:r>
              <a:rPr lang="it-IT" sz="2400" b="1" dirty="0" smtClean="0"/>
              <a:t>comportamenti</a:t>
            </a:r>
            <a:r>
              <a:rPr lang="it-IT" sz="2400" dirty="0"/>
              <a:t>.</a:t>
            </a:r>
            <a:endParaRPr lang="it-IT" sz="24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dirty="0" smtClean="0"/>
              <a:t>Indaga </a:t>
            </a:r>
            <a:r>
              <a:rPr lang="it-IT" sz="2400" b="1" dirty="0"/>
              <a:t>per quali scopi la lingua viene utilizzata e in che misura risponde a esigenze</a:t>
            </a:r>
            <a:r>
              <a:rPr lang="it-IT" sz="2400" dirty="0"/>
              <a:t> e scopi comunicativi.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400" b="1" dirty="0" smtClean="0"/>
              <a:t>Si </a:t>
            </a:r>
            <a:r>
              <a:rPr lang="it-IT" sz="2400" b="1" dirty="0"/>
              <a:t>occupa di come il contesto influisca sull’interpretazione dei significati</a:t>
            </a:r>
            <a:r>
              <a:rPr lang="it-IT" sz="2400" dirty="0"/>
              <a:t>. </a:t>
            </a:r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32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0759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TRATTARE L’AUTISMO CON LA CAA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it-IT" b="1" dirty="0" smtClean="0"/>
              <a:t>L’approccio CAA si caratterizza per:</a:t>
            </a:r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r>
              <a:rPr lang="it-IT" b="1" dirty="0" smtClean="0"/>
              <a:t>Analisi </a:t>
            </a:r>
            <a:r>
              <a:rPr lang="it-IT" b="1" dirty="0"/>
              <a:t>degli ambienti ancora più accurata </a:t>
            </a:r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r>
              <a:rPr lang="it-IT" b="1" dirty="0"/>
              <a:t>Ricerca dei simboli  più adeguati che si attagliano agli stimoli della persona per comprendere l’informazione</a:t>
            </a:r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r>
              <a:rPr lang="it-IT" b="1" dirty="0" smtClean="0"/>
              <a:t>Organizzazione </a:t>
            </a:r>
            <a:r>
              <a:rPr lang="it-IT" b="1" dirty="0"/>
              <a:t>e </a:t>
            </a:r>
            <a:r>
              <a:rPr lang="it-IT" b="1" dirty="0" smtClean="0"/>
              <a:t>mantenimento a disposizione dei </a:t>
            </a:r>
            <a:r>
              <a:rPr lang="it-IT" b="1" dirty="0"/>
              <a:t>supporti visivi in tutti gli ambienti</a:t>
            </a:r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r>
              <a:rPr lang="it-IT" b="1" dirty="0" smtClean="0"/>
              <a:t>Individuazione delle </a:t>
            </a:r>
            <a:r>
              <a:rPr lang="it-IT" b="1" dirty="0"/>
              <a:t>modalità più appropriate per la persona nell’utilizzo e del tipo di supporto: agevole, portatile e disponibile</a:t>
            </a:r>
            <a:r>
              <a:rPr lang="it-IT" b="1" dirty="0" smtClean="0"/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b="1" dirty="0"/>
              <a:t> </a:t>
            </a:r>
            <a:r>
              <a:rPr lang="it-IT" b="1" u="sng" dirty="0" smtClean="0"/>
              <a:t>Il linguaggio usato nel trattamento riabilitativo CAA si basa su informazioni:</a:t>
            </a:r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r>
              <a:rPr lang="it-IT" b="1" dirty="0" smtClean="0"/>
              <a:t> concrete, visibili </a:t>
            </a:r>
            <a:r>
              <a:rPr lang="it-IT" b="1" dirty="0"/>
              <a:t>e </a:t>
            </a:r>
            <a:r>
              <a:rPr lang="it-IT" b="1" dirty="0" smtClean="0"/>
              <a:t>permanenti</a:t>
            </a:r>
            <a:endParaRPr lang="it-IT" b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b="1" dirty="0" smtClean="0"/>
              <a:t> La </a:t>
            </a:r>
            <a:r>
              <a:rPr lang="it-IT" b="1" dirty="0"/>
              <a:t>comprensione </a:t>
            </a:r>
            <a:r>
              <a:rPr lang="it-IT" b="1" dirty="0" smtClean="0"/>
              <a:t>in CAA  </a:t>
            </a:r>
            <a:r>
              <a:rPr lang="it-IT" b="1" dirty="0"/>
              <a:t>quindi deve essere sostenuta e </a:t>
            </a:r>
            <a:r>
              <a:rPr lang="it-IT" b="1" dirty="0" smtClean="0"/>
              <a:t>anticipata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b="1" dirty="0" smtClean="0"/>
              <a:t> Al contrario il linguaggio nell’uso quotidiano si caratterizza per: l’ astrattezza, invisibilità </a:t>
            </a:r>
            <a:r>
              <a:rPr lang="it-IT" b="1" dirty="0"/>
              <a:t>e </a:t>
            </a:r>
            <a:r>
              <a:rPr lang="it-IT" b="1" dirty="0" smtClean="0"/>
              <a:t>temporaneità delle informazioni.</a:t>
            </a:r>
            <a:endParaRPr lang="it-IT" b="1" dirty="0"/>
          </a:p>
          <a:p>
            <a:pPr marL="0">
              <a:spcBef>
                <a:spcPts val="0"/>
              </a:spcBef>
              <a:buFont typeface="Arial" charset="0"/>
              <a:buChar char="•"/>
              <a:defRPr/>
            </a:pPr>
            <a:endParaRPr lang="it-IT" b="1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4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33743" y="856904"/>
            <a:ext cx="11027120" cy="5265288"/>
          </a:xfrm>
          <a:prstGeom prst="rect">
            <a:avLst/>
          </a:prstGeom>
        </p:spPr>
        <p:txBody>
          <a:bodyPr wrap="square" lIns="0" tIns="13970" rIns="0" bIns="0"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4325" algn="ctr">
              <a:spcBef>
                <a:spcPts val="113"/>
              </a:spcBef>
              <a:buFont typeface="Arial" charset="0"/>
              <a:buNone/>
              <a:defRPr/>
            </a:pPr>
            <a:r>
              <a:rPr lang="it-IT" sz="1300" b="1" dirty="0" smtClean="0">
                <a:latin typeface="Times New Roman" pitchFamily="18" charset="0"/>
                <a:cs typeface="Times New Roman" pitchFamily="18" charset="0"/>
              </a:rPr>
              <a:t>Ogni persona indipendentemente dal grado di disabilità ha il diritto fondamentale di influenzare mediante la comunicazione, </a:t>
            </a:r>
          </a:p>
          <a:p>
            <a:pPr marL="314325" algn="ctr">
              <a:spcBef>
                <a:spcPts val="113"/>
              </a:spcBef>
              <a:buFont typeface="Arial" charset="0"/>
              <a:buNone/>
              <a:defRPr/>
            </a:pPr>
            <a:r>
              <a:rPr lang="it-IT" sz="1300" b="1" dirty="0" smtClean="0">
                <a:latin typeface="Times New Roman" pitchFamily="18" charset="0"/>
                <a:cs typeface="Times New Roman" pitchFamily="18" charset="0"/>
              </a:rPr>
              <a:t>le condizioni della sua vita. Oltre a questo diritto di base, devono essere garantiti i seguenti diritti specifici:</a:t>
            </a:r>
            <a:endParaRPr lang="it-IT" sz="1300" b="1" dirty="0" smtClean="0"/>
          </a:p>
          <a:p>
            <a:pPr marL="0">
              <a:spcBef>
                <a:spcPts val="13"/>
              </a:spcBef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chiedere oggetti, azioni, persone e di esprimere preferenze e sentimenti.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scegliere tra alternative diverse.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rifiutare oggetti, situazioni, azioni non desiderate e di non accettare tutte le scelte proposte.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chiedere e ottenere attenzione e di avere scambi con altre persone.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richiedere informazioni riguardo oggetti, persone, situazioni o fatti che interessano.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attivare tutti gli interventi che rendano possibile comunicare messaggi in qualsiasi modo e nella maniera più  efficace indipendentemente dal grado di disabilità.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avere riconosciuto comunque il proprio atto comunicativo e di ottenere una risposta anche nel caso in cui  non sia possibile soddisfare la richiesta.</a:t>
            </a:r>
          </a:p>
          <a:p>
            <a:pPr marL="0">
              <a:buFontTx/>
              <a:buAutoNum type="arabicPeriod"/>
              <a:defRPr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diritto di avere accesso in qualsiasi momento ad ogni necessario ausilio di comunicazione aumentativa-alternativa, che faciliti e migliori la comunicazione </a:t>
            </a:r>
          </a:p>
          <a:p>
            <a:pPr marL="0" indent="0">
              <a:buNone/>
              <a:defRPr/>
            </a:pPr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 e il diritto di averlo sempre aggiornato e in buone condizioni di funzionamento.</a:t>
            </a:r>
          </a:p>
          <a:p>
            <a:pPr marL="0">
              <a:buFont typeface="Arial" charset="0"/>
              <a:buNone/>
              <a:defRPr/>
            </a:pPr>
            <a:r>
              <a:rPr lang="it-IT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     Il diritto a partecipare come partner comunicativo, con gli stessi diritti di ogni altra persona, ai contesti, interazioni e  opportunità della vita di ogni giorno.</a:t>
            </a:r>
          </a:p>
          <a:p>
            <a:pPr marL="0">
              <a:buFont typeface="Arial" charset="0"/>
              <a:buNone/>
              <a:defRPr/>
            </a:pPr>
            <a:r>
              <a:rPr lang="it-IT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 .Il diritto di essere informato riguardo a persone, cose e fatti relativi al proprio ambiente di vita.</a:t>
            </a:r>
          </a:p>
          <a:p>
            <a:pPr marL="0">
              <a:buFont typeface="Arial" charset="0"/>
              <a:buNone/>
              <a:defRPr/>
            </a:pPr>
            <a:r>
              <a:rPr lang="it-IT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.Il diritto di ricevere informazioni per poter partecipare ai discorsi che avvengono nell’ambiente di vita, nel  rispetto della dignità della persona disabile.</a:t>
            </a:r>
          </a:p>
          <a:p>
            <a:pPr marL="0">
              <a:buFont typeface="Arial" charset="0"/>
              <a:buNone/>
              <a:defRPr/>
            </a:pPr>
            <a:r>
              <a:rPr lang="it-IT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. Il diritto di ricevere messaggi in modo comprensibile e appropriato dal punto di vista culturale e linguistico.</a:t>
            </a:r>
          </a:p>
          <a:p>
            <a:pPr marL="314325">
              <a:buFont typeface="Arial" charset="0"/>
              <a:buNone/>
              <a:defRPr/>
            </a:pP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Commetee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for the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Persons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with Severe </a:t>
            </a:r>
            <a:r>
              <a:rPr lang="it-IT" sz="1200" b="1" dirty="0" err="1" smtClean="0">
                <a:latin typeface="Times New Roman" pitchFamily="18" charset="0"/>
                <a:cs typeface="Times New Roman" pitchFamily="18" charset="0"/>
              </a:rPr>
              <a:t>Disabilities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 , 1992</a:t>
            </a:r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838200" y="162962"/>
            <a:ext cx="10515600" cy="552262"/>
          </a:xfrm>
          <a:prstGeom prst="rect">
            <a:avLst/>
          </a:prstGeom>
        </p:spPr>
        <p:txBody>
          <a:bodyPr tIns="12700" rtlCol="0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  <a:defRPr/>
            </a:pPr>
            <a:r>
              <a:rPr lang="it-IT" sz="2500" b="1" dirty="0" smtClean="0">
                <a:latin typeface="Georgia"/>
                <a:cs typeface="Georgia"/>
              </a:rPr>
              <a:t>CARTA DEI DIRITTI DELLA COMUNICAZIONE </a:t>
            </a:r>
            <a:endParaRPr lang="it-IT" sz="2500" b="1" dirty="0">
              <a:latin typeface="Georgia"/>
              <a:cs typeface="Georgia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00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100812" cy="218505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3992" y="1448553"/>
            <a:ext cx="7700209" cy="5042781"/>
          </a:xfrm>
        </p:spPr>
        <p:txBody>
          <a:bodyPr>
            <a:normAutofit/>
          </a:bodyPr>
          <a:lstStyle/>
          <a:p>
            <a:r>
              <a:rPr lang="it-IT" b="1" dirty="0"/>
              <a:t>1 Identificazione dei bisogni di comunicazione della persona  </a:t>
            </a:r>
          </a:p>
          <a:p>
            <a:r>
              <a:rPr lang="it-IT" b="1" dirty="0"/>
              <a:t>2 </a:t>
            </a:r>
            <a:r>
              <a:rPr lang="it-IT" b="1" dirty="0" smtClean="0"/>
              <a:t>Identificazioni </a:t>
            </a:r>
            <a:r>
              <a:rPr lang="it-IT" b="1" dirty="0"/>
              <a:t>delle abilità comunicative </a:t>
            </a:r>
          </a:p>
          <a:p>
            <a:r>
              <a:rPr lang="it-IT" b="1" dirty="0"/>
              <a:t>3 Identificazione in base al contesto e all’ambiente di vita </a:t>
            </a:r>
          </a:p>
          <a:p>
            <a:r>
              <a:rPr lang="it-IT" b="1" dirty="0"/>
              <a:t>La scelta di utilizzare la CAA deve essere vagliata attentamente e  deve essere preceduta da </a:t>
            </a:r>
            <a:r>
              <a:rPr lang="it-IT" b="1" dirty="0" smtClean="0"/>
              <a:t>una Task </a:t>
            </a:r>
            <a:r>
              <a:rPr lang="it-IT" b="1" dirty="0"/>
              <a:t>Analysis  delle competenze comunicative della persona insieme al suo ambiente quotidiano. </a:t>
            </a:r>
          </a:p>
          <a:p>
            <a:r>
              <a:rPr lang="it-IT" b="1" dirty="0"/>
              <a:t>La letteratura scientifica ritiene che i soggetti con disturbo pervasivo dello sviluppo trovano giovamento dall’utilizzo delle informazioni con gli ausili pittografici e visivi. </a:t>
            </a:r>
          </a:p>
          <a:p>
            <a:r>
              <a:rPr lang="it-IT" b="1" dirty="0"/>
              <a:t>Numerose ricerche hanno dimostrato che il supporto visivo aiuta nell’espressione dei bisogni e dei desideri le persone con autismo e con disturbo pervasivo dello sviluppo.</a:t>
            </a:r>
          </a:p>
          <a:p>
            <a:endParaRPr lang="it-IT" dirty="0"/>
          </a:p>
        </p:txBody>
      </p:sp>
      <p:pic>
        <p:nvPicPr>
          <p:cNvPr id="5" name="Picture 4" descr="Risultati immagini per PERCORSI DI RIABILITAZIONE ca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0" y="731520"/>
            <a:ext cx="2960482" cy="204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4649002" y="286603"/>
            <a:ext cx="6506678" cy="1161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b="0" kern="1200" spc="-5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ANALYSIS  DELLE COMPETENZE </a:t>
            </a:r>
            <a:endParaRPr lang="it-IT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8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>
            <a:spLocks noChangeArrowheads="1"/>
          </p:cNvSpPr>
          <p:nvPr/>
        </p:nvSpPr>
        <p:spPr bwMode="auto">
          <a:xfrm>
            <a:off x="5361272" y="1294999"/>
            <a:ext cx="6294922" cy="4836294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375385" y="334729"/>
            <a:ext cx="10058400" cy="7907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TRATTARE L’AUTISMO CON LA CAA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75385" y="1295000"/>
            <a:ext cx="4947386" cy="483629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L’ Analisi </a:t>
            </a:r>
            <a:r>
              <a:rPr lang="it-IT" b="1" dirty="0"/>
              <a:t>Funzionale esamina comportamenti comunicativi di tipo funzionale e disfunzionale</a:t>
            </a:r>
          </a:p>
          <a:p>
            <a:r>
              <a:rPr lang="it-IT" b="1" dirty="0"/>
              <a:t>Va effettuata in più sessioni  </a:t>
            </a:r>
          </a:p>
          <a:p>
            <a:r>
              <a:rPr lang="it-IT" b="1" dirty="0" smtClean="0"/>
              <a:t>Valuta quali sono gli scopi della comunicazione: richiesta, attenzione, rifiuto, commento informazioni, dare e chiedere informazioni, esprimere sentimenti, esprimere parole o gesti sociali</a:t>
            </a:r>
          </a:p>
          <a:p>
            <a:endParaRPr lang="it-IT" b="1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9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29928"/>
          </a:xfrm>
        </p:spPr>
        <p:txBody>
          <a:bodyPr/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 SPONTANEA 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smtClean="0"/>
              <a:t>Eric </a:t>
            </a:r>
            <a:r>
              <a:rPr lang="it-IT" sz="2400" b="1" dirty="0" err="1" smtClean="0"/>
              <a:t>Schopler</a:t>
            </a:r>
            <a:r>
              <a:rPr lang="it-IT" sz="2400" b="1" dirty="0" smtClean="0"/>
              <a:t> </a:t>
            </a:r>
            <a:r>
              <a:rPr lang="it-IT" sz="2400" b="1" dirty="0"/>
              <a:t>propone un programma di insegnamento che ha come assunto </a:t>
            </a:r>
            <a:r>
              <a:rPr lang="it-IT" sz="2400" dirty="0"/>
              <a:t>di partenza </a:t>
            </a:r>
            <a:r>
              <a:rPr lang="it-IT" sz="2400" b="1" dirty="0"/>
              <a:t>la comunicazione spontanea </a:t>
            </a:r>
            <a:r>
              <a:rPr lang="it-IT" sz="2400" dirty="0"/>
              <a:t>di ogni individuo negli ambienti di vita.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2400" b="1" dirty="0" err="1"/>
              <a:t>Schopler</a:t>
            </a:r>
            <a:r>
              <a:rPr lang="it-IT" sz="2400" b="1" dirty="0"/>
              <a:t> scompone le azioni della comunicazione in</a:t>
            </a:r>
            <a:r>
              <a:rPr lang="it-IT" sz="2400" b="1" u="sng" dirty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b="1" u="sng" dirty="0"/>
              <a:t>Contesto: </a:t>
            </a:r>
            <a:r>
              <a:rPr lang="it-IT" sz="2400" dirty="0"/>
              <a:t>Dove e </a:t>
            </a:r>
            <a:r>
              <a:rPr lang="it-IT" sz="2400" dirty="0" smtClean="0"/>
              <a:t>quando si svolgono</a:t>
            </a:r>
            <a:endParaRPr lang="it-IT" sz="2400" dirty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b="1" u="sng" dirty="0"/>
              <a:t>Forma: </a:t>
            </a:r>
            <a:r>
              <a:rPr lang="it-IT" sz="2400" dirty="0" err="1"/>
              <a:t>Motoria,gestuale</a:t>
            </a:r>
            <a:r>
              <a:rPr lang="it-IT" sz="2400" dirty="0"/>
              <a:t>, vocale, verbale scritta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b="1" u="sng" dirty="0" smtClean="0"/>
              <a:t>Funzione:</a:t>
            </a:r>
            <a:r>
              <a:rPr lang="it-IT" sz="2400" b="1" dirty="0" smtClean="0"/>
              <a:t> </a:t>
            </a:r>
            <a:r>
              <a:rPr lang="it-IT" sz="2400" dirty="0" smtClean="0"/>
              <a:t>Rifiuto</a:t>
            </a:r>
            <a:r>
              <a:rPr lang="it-IT" sz="2400" dirty="0"/>
              <a:t>, richiesta, a</a:t>
            </a:r>
            <a:r>
              <a:rPr lang="it-IT" sz="2400" dirty="0" smtClean="0"/>
              <a:t>ttenzione</a:t>
            </a:r>
            <a:r>
              <a:rPr lang="it-IT" sz="2400" dirty="0"/>
              <a:t>, espressione </a:t>
            </a:r>
            <a:r>
              <a:rPr lang="it-IT" sz="2400" dirty="0" smtClean="0"/>
              <a:t>emozionale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Successiva alla fase delle abilità comunicative, sarà rilevante selezionare i rinforzi motivanti per iniziare il lavoro. </a:t>
            </a:r>
            <a:r>
              <a:rPr lang="it-IT" sz="2400" dirty="0" err="1" smtClean="0"/>
              <a:t>Schopler</a:t>
            </a:r>
            <a:r>
              <a:rPr lang="it-IT" sz="2400" dirty="0" smtClean="0"/>
              <a:t> ne individua le seguenti tipologie:</a:t>
            </a:r>
          </a:p>
          <a:p>
            <a:r>
              <a:rPr lang="it-IT" sz="2400" b="1" dirty="0" smtClean="0"/>
              <a:t>1_Alimentari</a:t>
            </a:r>
            <a:endParaRPr lang="it-IT" sz="2400" b="1" dirty="0"/>
          </a:p>
          <a:p>
            <a:r>
              <a:rPr lang="it-IT" sz="2400" b="1" dirty="0" smtClean="0"/>
              <a:t>2_Sensoriali</a:t>
            </a:r>
            <a:endParaRPr lang="it-IT" sz="2400" b="1" dirty="0"/>
          </a:p>
          <a:p>
            <a:r>
              <a:rPr lang="it-IT" sz="2400" b="1" dirty="0" smtClean="0"/>
              <a:t>3_Materiali</a:t>
            </a:r>
            <a:endParaRPr lang="it-IT" sz="2400" b="1" dirty="0"/>
          </a:p>
          <a:p>
            <a:r>
              <a:rPr lang="it-IT" sz="2400" b="1" dirty="0" smtClean="0"/>
              <a:t>4_Simbolici</a:t>
            </a:r>
            <a:endParaRPr lang="it-IT" sz="2400" b="1" dirty="0"/>
          </a:p>
          <a:p>
            <a:r>
              <a:rPr lang="it-IT" sz="2400" b="1" dirty="0" smtClean="0"/>
              <a:t>5_Altri </a:t>
            </a:r>
            <a:r>
              <a:rPr lang="it-IT" sz="2400" b="1" dirty="0"/>
              <a:t>rinforzi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5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901700" y="1626669"/>
            <a:ext cx="10515600" cy="437949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A bassa tecnologia PECS</a:t>
            </a:r>
          </a:p>
          <a:p>
            <a:endParaRPr lang="it-IT" b="1" dirty="0" smtClean="0"/>
          </a:p>
          <a:p>
            <a:pPr>
              <a:buFont typeface="Arial" panose="020B0604020202020204" pitchFamily="34" charset="0"/>
              <a:buNone/>
            </a:pPr>
            <a:endParaRPr lang="it-IT" b="1" dirty="0" smtClean="0"/>
          </a:p>
          <a:p>
            <a:r>
              <a:rPr lang="it-IT" b="1" dirty="0" smtClean="0"/>
              <a:t>A media tecnologia Voice </a:t>
            </a:r>
            <a:r>
              <a:rPr lang="it-IT" b="1" dirty="0" err="1" smtClean="0"/>
              <a:t>Outptut</a:t>
            </a:r>
            <a:r>
              <a:rPr lang="it-IT" b="1" dirty="0" smtClean="0"/>
              <a:t> </a:t>
            </a:r>
            <a:r>
              <a:rPr lang="it-IT" b="1" dirty="0" err="1" smtClean="0"/>
              <a:t>Communication</a:t>
            </a:r>
            <a:r>
              <a:rPr lang="it-IT" b="1" dirty="0" smtClean="0"/>
              <a:t> Aids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b="1" dirty="0" smtClean="0"/>
              <a:t>Ad Alta tecnologia  con display dinamico </a:t>
            </a:r>
          </a:p>
          <a:p>
            <a:endParaRPr lang="it-IT" dirty="0" smtClean="0"/>
          </a:p>
        </p:txBody>
      </p:sp>
      <p:sp>
        <p:nvSpPr>
          <p:cNvPr id="3" name="object 3"/>
          <p:cNvSpPr>
            <a:spLocks noChangeArrowheads="1"/>
          </p:cNvSpPr>
          <p:nvPr/>
        </p:nvSpPr>
        <p:spPr bwMode="auto">
          <a:xfrm>
            <a:off x="1274946" y="2119997"/>
            <a:ext cx="2195512" cy="9144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>
              <a:latin typeface="Calibri" panose="020F0502020204030204" pitchFamily="34" charset="0"/>
            </a:endParaRPr>
          </a:p>
        </p:txBody>
      </p:sp>
      <p:sp>
        <p:nvSpPr>
          <p:cNvPr id="4" name="object 5"/>
          <p:cNvSpPr>
            <a:spLocks noChangeArrowheads="1"/>
          </p:cNvSpPr>
          <p:nvPr/>
        </p:nvSpPr>
        <p:spPr bwMode="auto">
          <a:xfrm>
            <a:off x="1274946" y="3592161"/>
            <a:ext cx="2222500" cy="1143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>
              <a:latin typeface="Calibri" panose="020F0502020204030204" pitchFamily="34" charset="0"/>
            </a:endParaRPr>
          </a:p>
        </p:txBody>
      </p:sp>
      <p:sp>
        <p:nvSpPr>
          <p:cNvPr id="5" name="object 4"/>
          <p:cNvSpPr>
            <a:spLocks noChangeArrowheads="1"/>
          </p:cNvSpPr>
          <p:nvPr/>
        </p:nvSpPr>
        <p:spPr bwMode="auto">
          <a:xfrm>
            <a:off x="5929062" y="3984325"/>
            <a:ext cx="1809750" cy="1905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>
              <a:latin typeface="Calibri" panose="020F050202020403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38200" y="365125"/>
            <a:ext cx="10515600" cy="8284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STRUMENTI UTILIZZATI IN CAA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3"/>
          <p:cNvSpPr txBox="1">
            <a:spLocks/>
          </p:cNvSpPr>
          <p:nvPr/>
        </p:nvSpPr>
        <p:spPr>
          <a:xfrm>
            <a:off x="778669" y="2979287"/>
            <a:ext cx="5157787" cy="270986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TEACCH 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dirty="0" smtClean="0"/>
              <a:t>Sviluppa la comunicazione con </a:t>
            </a:r>
            <a:r>
              <a:rPr lang="it-IT" b="1" u="sng" dirty="0" smtClean="0"/>
              <a:t>una chiara organizzazione ambientale e temporale al fine di rendere più prevedibile il contesto</a:t>
            </a:r>
          </a:p>
        </p:txBody>
      </p:sp>
      <p:sp>
        <p:nvSpPr>
          <p:cNvPr id="3" name="Segnaposto contenuto 5"/>
          <p:cNvSpPr txBox="1">
            <a:spLocks/>
          </p:cNvSpPr>
          <p:nvPr/>
        </p:nvSpPr>
        <p:spPr>
          <a:xfrm>
            <a:off x="6033293" y="2979286"/>
            <a:ext cx="5183188" cy="270986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PECS </a:t>
            </a:r>
          </a:p>
          <a:p>
            <a:r>
              <a:rPr lang="it-IT" dirty="0" smtClean="0"/>
              <a:t>Sviluppa la comunicazione espressiva in quanto </a:t>
            </a:r>
            <a:r>
              <a:rPr lang="it-IT" b="1" u="sng" dirty="0" smtClean="0"/>
              <a:t>sistema di espansione della comunicazione </a:t>
            </a: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778669" y="1193533"/>
            <a:ext cx="10437812" cy="126091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Il programma </a:t>
            </a:r>
            <a:r>
              <a:rPr lang="it-IT" b="1" i="1" dirty="0" smtClean="0"/>
              <a:t>Treatment and </a:t>
            </a:r>
            <a:r>
              <a:rPr lang="it-IT" b="1" i="1" dirty="0" err="1" smtClean="0"/>
              <a:t>Education</a:t>
            </a:r>
            <a:r>
              <a:rPr lang="it-IT" b="1" i="1" dirty="0" smtClean="0"/>
              <a:t> of </a:t>
            </a:r>
            <a:r>
              <a:rPr lang="it-IT" b="1" i="1" dirty="0" err="1" smtClean="0"/>
              <a:t>Autistic</a:t>
            </a:r>
            <a:r>
              <a:rPr lang="it-IT" b="1" i="1" dirty="0" smtClean="0"/>
              <a:t> and </a:t>
            </a:r>
            <a:r>
              <a:rPr lang="it-IT" b="1" i="1" dirty="0" err="1" smtClean="0"/>
              <a:t>Communication</a:t>
            </a:r>
            <a:r>
              <a:rPr lang="it-IT" b="1" i="1" dirty="0" smtClean="0"/>
              <a:t> </a:t>
            </a:r>
            <a:r>
              <a:rPr lang="it-IT" b="1" i="1" dirty="0" err="1" smtClean="0"/>
              <a:t>Handiccapped</a:t>
            </a:r>
            <a:r>
              <a:rPr lang="it-IT" b="1" i="1" dirty="0" smtClean="0"/>
              <a:t> </a:t>
            </a:r>
            <a:r>
              <a:rPr lang="it-IT" b="1" i="1" dirty="0" err="1" smtClean="0"/>
              <a:t>Children</a:t>
            </a:r>
            <a:r>
              <a:rPr lang="it-IT" b="1" i="1" dirty="0" smtClean="0"/>
              <a:t> </a:t>
            </a:r>
            <a:r>
              <a:rPr lang="it-IT" b="1" dirty="0" smtClean="0"/>
              <a:t>prevede un’organizzazione degli spazi, dei tempi  e delle attività e si fonda su una chiara strutturazione </a:t>
            </a:r>
            <a:r>
              <a:rPr lang="it-IT" b="1" dirty="0" err="1" smtClean="0"/>
              <a:t>visuo</a:t>
            </a:r>
            <a:r>
              <a:rPr lang="it-IT" b="1" dirty="0" smtClean="0"/>
              <a:t>- spaziale,</a:t>
            </a:r>
            <a:r>
              <a:rPr lang="it-IT" dirty="0" smtClean="0"/>
              <a:t> elemento che permette  una fondamentale forma di comunicazione in ricezione 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778669" y="273309"/>
            <a:ext cx="10058400" cy="7907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PECS E TEACCH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7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261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 UTILI NELL’UTILIZZO DELLA CAA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Limitare il linguaggio e cercare di ripetere le stesse parole nelle stesse situazioni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Usare frasi corte e semplici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Parlare lentamente e chiaramente. Inserire i tempi di pausa senza anticipare l’interlocutore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Descrivere  quello che la persona sta compiendo mentre si avvicina a lui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Accompagnare il linguaggio con gesti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4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43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COMPATIBILITA’ E COMPLEMENTARIETA’ APPROCCIO 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TEACCH 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PECS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1_Approcci </a:t>
            </a:r>
            <a:r>
              <a:rPr lang="it-IT" b="1" dirty="0"/>
              <a:t>che si basano su sistemi visivi di comunicazione </a:t>
            </a:r>
          </a:p>
          <a:p>
            <a:r>
              <a:rPr lang="it-IT" b="1" dirty="0" smtClean="0"/>
              <a:t>2_Struttura </a:t>
            </a:r>
            <a:r>
              <a:rPr lang="it-IT" b="1" dirty="0"/>
              <a:t>visiva  e prevedibilità ambientale </a:t>
            </a:r>
          </a:p>
          <a:p>
            <a:r>
              <a:rPr lang="it-IT" b="1" dirty="0" smtClean="0"/>
              <a:t>3_Uso </a:t>
            </a:r>
            <a:r>
              <a:rPr lang="it-IT" b="1" dirty="0"/>
              <a:t>di calendari visivi </a:t>
            </a:r>
          </a:p>
          <a:p>
            <a:r>
              <a:rPr lang="it-IT" b="1" dirty="0" smtClean="0"/>
              <a:t>4_Utilizzo </a:t>
            </a:r>
            <a:r>
              <a:rPr lang="it-IT" b="1" dirty="0"/>
              <a:t>delle tecniche cognitive comportamentali </a:t>
            </a:r>
          </a:p>
          <a:p>
            <a:r>
              <a:rPr lang="it-IT" b="1" dirty="0" smtClean="0"/>
              <a:t>5_Sviluppo </a:t>
            </a:r>
            <a:r>
              <a:rPr lang="it-IT" b="1" dirty="0"/>
              <a:t>dell’autonomia attraverso un programma condiviso con le istituzioni  e che implica varie strategie educative </a:t>
            </a:r>
          </a:p>
          <a:p>
            <a:r>
              <a:rPr lang="it-IT" b="1" dirty="0" smtClean="0"/>
              <a:t>7_Specifico </a:t>
            </a:r>
            <a:r>
              <a:rPr lang="it-IT" b="1" dirty="0"/>
              <a:t>percorso di apprendimento della CAA per sviluppare le autonomie </a:t>
            </a:r>
          </a:p>
          <a:p>
            <a:r>
              <a:rPr lang="it-IT" b="1" dirty="0" smtClean="0"/>
              <a:t>8_Ampio </a:t>
            </a:r>
            <a:r>
              <a:rPr lang="it-IT" b="1" dirty="0"/>
              <a:t>spazio per le strategie di sviluppo della comunicazione </a:t>
            </a:r>
          </a:p>
          <a:p>
            <a:r>
              <a:rPr lang="it-IT" b="1" dirty="0" smtClean="0"/>
              <a:t>9_Sviluppo </a:t>
            </a:r>
            <a:r>
              <a:rPr lang="it-IT" b="1" dirty="0"/>
              <a:t>di mobilità di lavoro centrale specificatamente sulla comunicazione </a:t>
            </a:r>
          </a:p>
          <a:p>
            <a:r>
              <a:rPr lang="it-IT" b="1" dirty="0" smtClean="0"/>
              <a:t>10_Strategie </a:t>
            </a:r>
            <a:r>
              <a:rPr lang="it-IT" b="1" dirty="0" err="1"/>
              <a:t>psico</a:t>
            </a:r>
            <a:r>
              <a:rPr lang="it-IT" b="1" dirty="0"/>
              <a:t>-educative in linea con gli approcci derivati dalle ricerche neuropsicologiche nel campo dell’autismo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9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sz="8800" dirty="0"/>
              <a:t> </a:t>
            </a:r>
            <a:r>
              <a:rPr lang="it-IT" sz="8000" b="1" dirty="0">
                <a:latin typeface="+mn-lt"/>
              </a:rPr>
              <a:t> </a:t>
            </a:r>
            <a:r>
              <a:rPr lang="it-IT" sz="3100" b="1" dirty="0">
                <a:latin typeface="+mn-lt"/>
              </a:rPr>
              <a:t>BIBLIOGRAFIA</a:t>
            </a:r>
            <a:r>
              <a:rPr lang="it-IT" sz="8800" dirty="0">
                <a:latin typeface="+mn-lt"/>
              </a:rPr>
              <a:t/>
            </a:r>
            <a:br>
              <a:rPr lang="it-IT" sz="8800" dirty="0">
                <a:latin typeface="+mn-lt"/>
              </a:rPr>
            </a:br>
            <a:endParaRPr lang="it-IT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369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800" b="1" dirty="0"/>
              <a:t> </a:t>
            </a:r>
            <a:endParaRPr lang="it-IT" sz="800" dirty="0"/>
          </a:p>
          <a:p>
            <a:pPr>
              <a:spcBef>
                <a:spcPts val="0"/>
              </a:spcBef>
            </a:pPr>
            <a:r>
              <a:rPr lang="it-IT" sz="1700" dirty="0" smtClean="0"/>
              <a:t>Marco </a:t>
            </a:r>
            <a:r>
              <a:rPr lang="it-IT" sz="1700" dirty="0" err="1" smtClean="0"/>
              <a:t>Pacori</a:t>
            </a:r>
            <a:r>
              <a:rPr lang="it-IT" sz="1700" dirty="0" smtClean="0"/>
              <a:t>, </a:t>
            </a:r>
            <a:r>
              <a:rPr lang="it-IT" sz="1700" i="1" dirty="0" smtClean="0"/>
              <a:t>I Segreti </a:t>
            </a:r>
            <a:r>
              <a:rPr lang="it-IT" sz="1700" i="1" dirty="0"/>
              <a:t>del Linguaggio del Corpo</a:t>
            </a:r>
            <a:r>
              <a:rPr lang="it-IT" sz="1700" dirty="0"/>
              <a:t>, </a:t>
            </a:r>
            <a:r>
              <a:rPr lang="it-IT" sz="1700" dirty="0" err="1"/>
              <a:t>Pikcwicl</a:t>
            </a:r>
            <a:r>
              <a:rPr lang="it-IT" sz="1700" dirty="0"/>
              <a:t>, Segrate </a:t>
            </a:r>
            <a:r>
              <a:rPr lang="it-IT" sz="1700" dirty="0" smtClean="0"/>
              <a:t>2015</a:t>
            </a:r>
          </a:p>
          <a:p>
            <a:pPr marL="0" indent="0">
              <a:spcBef>
                <a:spcPts val="0"/>
              </a:spcBef>
              <a:buNone/>
            </a:pPr>
            <a:endParaRPr lang="it-IT" sz="1700" dirty="0" smtClean="0"/>
          </a:p>
          <a:p>
            <a:pPr>
              <a:spcBef>
                <a:spcPts val="0"/>
              </a:spcBef>
            </a:pPr>
            <a:r>
              <a:rPr lang="it-IT" sz="1700" dirty="0"/>
              <a:t>V. </a:t>
            </a:r>
            <a:r>
              <a:rPr lang="it-IT" sz="1700" dirty="0" err="1" smtClean="0"/>
              <a:t>Mastronardi</a:t>
            </a:r>
            <a:r>
              <a:rPr lang="it-IT" sz="1700" dirty="0"/>
              <a:t>,</a:t>
            </a:r>
            <a:r>
              <a:rPr lang="it-IT" sz="1700" dirty="0" smtClean="0"/>
              <a:t> </a:t>
            </a:r>
            <a:r>
              <a:rPr lang="it-IT" sz="1700" i="1" dirty="0"/>
              <a:t>Manuale di comunicazione non verbale </a:t>
            </a:r>
            <a:r>
              <a:rPr lang="it-IT" sz="1700" dirty="0"/>
              <a:t>Carocci, Roma  2016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  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D. </a:t>
            </a:r>
            <a:r>
              <a:rPr lang="it-IT" sz="1700" dirty="0" err="1" smtClean="0"/>
              <a:t>Goleman</a:t>
            </a:r>
            <a:r>
              <a:rPr lang="it-IT" sz="1700" dirty="0" smtClean="0"/>
              <a:t>,  </a:t>
            </a:r>
            <a:r>
              <a:rPr lang="it-IT" sz="1700" i="1" dirty="0"/>
              <a:t>Intelligenza emotiva,</a:t>
            </a:r>
            <a:r>
              <a:rPr lang="it-IT" sz="1700" dirty="0"/>
              <a:t> Rizzoli, Segrate </a:t>
            </a:r>
            <a:r>
              <a:rPr lang="it-IT" sz="1700" dirty="0" smtClean="0"/>
              <a:t>2011</a:t>
            </a:r>
          </a:p>
          <a:p>
            <a:pPr marL="0" indent="0">
              <a:spcBef>
                <a:spcPts val="0"/>
              </a:spcBef>
              <a:buNone/>
            </a:pP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F. </a:t>
            </a:r>
            <a:r>
              <a:rPr lang="it-IT" sz="1700" dirty="0" err="1" smtClean="0"/>
              <a:t>Varvera</a:t>
            </a:r>
            <a:r>
              <a:rPr lang="it-IT" sz="1700" dirty="0" smtClean="0"/>
              <a:t>, </a:t>
            </a:r>
            <a:r>
              <a:rPr lang="it-IT" sz="1700" i="1" dirty="0"/>
              <a:t>Comunicazione non verbale, </a:t>
            </a:r>
            <a:r>
              <a:rPr lang="it-IT" sz="1700" dirty="0" err="1"/>
              <a:t>Sovera</a:t>
            </a:r>
            <a:r>
              <a:rPr lang="it-IT" sz="1700" dirty="0"/>
              <a:t> Edizioni 2013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 smtClean="0"/>
          </a:p>
          <a:p>
            <a:pPr>
              <a:spcBef>
                <a:spcPts val="0"/>
              </a:spcBef>
            </a:pPr>
            <a:r>
              <a:rPr lang="it-IT" sz="1700" dirty="0" smtClean="0"/>
              <a:t>P. </a:t>
            </a:r>
            <a:r>
              <a:rPr lang="it-IT" sz="1700" dirty="0" err="1" smtClean="0"/>
              <a:t>Howlin,S</a:t>
            </a:r>
            <a:r>
              <a:rPr lang="it-IT" sz="1700" dirty="0" smtClean="0"/>
              <a:t>. </a:t>
            </a:r>
            <a:r>
              <a:rPr lang="it-IT" sz="1700" dirty="0" err="1" smtClean="0"/>
              <a:t>Baron</a:t>
            </a:r>
            <a:r>
              <a:rPr lang="it-IT" sz="1700" dirty="0" smtClean="0"/>
              <a:t> </a:t>
            </a:r>
            <a:r>
              <a:rPr lang="it-IT" sz="1700" dirty="0" err="1" smtClean="0"/>
              <a:t>Cohen,J</a:t>
            </a:r>
            <a:r>
              <a:rPr lang="it-IT" sz="1700" dirty="0" smtClean="0"/>
              <a:t>. </a:t>
            </a:r>
            <a:r>
              <a:rPr lang="it-IT" sz="1700" dirty="0" err="1" smtClean="0"/>
              <a:t>Hadwin</a:t>
            </a:r>
            <a:r>
              <a:rPr lang="it-IT" sz="1700" dirty="0" smtClean="0"/>
              <a:t> </a:t>
            </a:r>
            <a:r>
              <a:rPr lang="it-IT" sz="1700" i="1" dirty="0" smtClean="0"/>
              <a:t>Teoria della mente e autismo. Insegnare a comprendere gli stati psichici dell'altro,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 Trento, 2015</a:t>
            </a:r>
            <a:endParaRPr lang="it-IT" sz="1700" b="1" dirty="0" smtClean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M. </a:t>
            </a:r>
            <a:r>
              <a:rPr lang="it-IT" sz="1700" dirty="0" err="1"/>
              <a:t>Bonaiuto</a:t>
            </a:r>
            <a:r>
              <a:rPr lang="it-IT" sz="1700" dirty="0"/>
              <a:t>, F. </a:t>
            </a:r>
            <a:r>
              <a:rPr lang="it-IT" sz="1700" dirty="0" err="1"/>
              <a:t>Maricchiolo</a:t>
            </a:r>
            <a:r>
              <a:rPr lang="it-IT" sz="1700" dirty="0"/>
              <a:t> </a:t>
            </a:r>
            <a:r>
              <a:rPr lang="it-IT" sz="1700" i="1" dirty="0"/>
              <a:t>La comunicazione non </a:t>
            </a:r>
            <a:r>
              <a:rPr lang="it-IT" sz="1700" i="1" dirty="0" smtClean="0"/>
              <a:t>verbale, </a:t>
            </a:r>
            <a:r>
              <a:rPr lang="it-IT" sz="1700" dirty="0" smtClean="0"/>
              <a:t>Carocci, </a:t>
            </a:r>
            <a:r>
              <a:rPr lang="it-IT" sz="1700" dirty="0"/>
              <a:t>Roma  2009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A. </a:t>
            </a:r>
            <a:r>
              <a:rPr lang="it-IT" sz="1700" dirty="0" smtClean="0"/>
              <a:t>Merletti, P. Corsi </a:t>
            </a:r>
            <a:r>
              <a:rPr lang="it-IT" sz="1700" i="1" dirty="0"/>
              <a:t>Disturbi del linguaggio e intervento </a:t>
            </a:r>
            <a:r>
              <a:rPr lang="it-IT" sz="1700" i="1" dirty="0" smtClean="0"/>
              <a:t>psicomotorio,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</a:t>
            </a:r>
            <a:r>
              <a:rPr lang="it-IT" sz="1700" dirty="0"/>
              <a:t>Trento 2015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i="1" dirty="0"/>
              <a:t>Disabilità sensoriale a scuola. Strategie efficaci per gli </a:t>
            </a:r>
            <a:r>
              <a:rPr lang="it-IT" sz="1700" i="1" dirty="0" smtClean="0"/>
              <a:t>insegnanti</a:t>
            </a:r>
            <a:r>
              <a:rPr lang="it-IT" sz="1700" dirty="0"/>
              <a:t>,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</a:t>
            </a:r>
            <a:r>
              <a:rPr lang="it-IT" sz="1700" dirty="0"/>
              <a:t>Trento 2015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M. A. </a:t>
            </a:r>
            <a:r>
              <a:rPr lang="it-IT" sz="1700" dirty="0" smtClean="0"/>
              <a:t>Costantino,</a:t>
            </a:r>
            <a:r>
              <a:rPr lang="it-IT" sz="1700" i="1" dirty="0" smtClean="0"/>
              <a:t> </a:t>
            </a:r>
            <a:r>
              <a:rPr lang="it-IT" sz="1700" i="1" dirty="0"/>
              <a:t>Costruire libri e storie con la </a:t>
            </a:r>
            <a:r>
              <a:rPr lang="it-IT" sz="1700" i="1" dirty="0" smtClean="0"/>
              <a:t>CAA, </a:t>
            </a:r>
            <a:r>
              <a:rPr lang="it-IT" sz="1700" dirty="0" smtClean="0"/>
              <a:t> </a:t>
            </a:r>
            <a:r>
              <a:rPr lang="it-IT" sz="1700" dirty="0" err="1" smtClean="0"/>
              <a:t>Erikson</a:t>
            </a:r>
            <a:r>
              <a:rPr lang="it-IT" sz="1700" dirty="0" smtClean="0"/>
              <a:t>,  </a:t>
            </a:r>
            <a:r>
              <a:rPr lang="it-IT" sz="1700" dirty="0"/>
              <a:t>Trento 2015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  <a:endParaRPr lang="it-IT" sz="1700" b="1" dirty="0"/>
          </a:p>
          <a:p>
            <a:pPr>
              <a:spcBef>
                <a:spcPts val="0"/>
              </a:spcBef>
            </a:pPr>
            <a:r>
              <a:rPr lang="it-IT" sz="1700" dirty="0"/>
              <a:t>L. </a:t>
            </a:r>
            <a:r>
              <a:rPr lang="it-IT" sz="1700" dirty="0" err="1" smtClean="0"/>
              <a:t>Cottini</a:t>
            </a:r>
            <a:r>
              <a:rPr lang="it-IT" sz="1700" dirty="0" smtClean="0"/>
              <a:t>, </a:t>
            </a:r>
            <a:r>
              <a:rPr lang="it-IT" sz="1700" i="1" dirty="0"/>
              <a:t>Che cos’è </a:t>
            </a:r>
            <a:r>
              <a:rPr lang="it-IT" sz="1700" i="1" dirty="0" smtClean="0"/>
              <a:t>l’autismo, </a:t>
            </a:r>
            <a:r>
              <a:rPr lang="it-IT" sz="1700" dirty="0" smtClean="0"/>
              <a:t>Carocci, </a:t>
            </a:r>
            <a:r>
              <a:rPr lang="it-IT" sz="1700" dirty="0"/>
              <a:t>Roma 2014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 </a:t>
            </a:r>
          </a:p>
          <a:p>
            <a:pPr>
              <a:spcBef>
                <a:spcPts val="0"/>
              </a:spcBef>
            </a:pPr>
            <a:r>
              <a:rPr lang="it-IT" sz="1700" dirty="0"/>
              <a:t>A. </a:t>
            </a:r>
            <a:r>
              <a:rPr lang="it-IT" sz="1700" dirty="0" err="1" smtClean="0"/>
              <a:t>Canevaro</a:t>
            </a:r>
            <a:r>
              <a:rPr lang="it-IT" sz="1700" dirty="0" smtClean="0"/>
              <a:t>, </a:t>
            </a:r>
            <a:r>
              <a:rPr lang="it-IT" sz="1700" i="1" dirty="0"/>
              <a:t>Pedagogia Speciale, la riduzione dell’handicap,</a:t>
            </a:r>
            <a:r>
              <a:rPr lang="it-IT" sz="1700" dirty="0"/>
              <a:t> Milano </a:t>
            </a:r>
            <a:r>
              <a:rPr lang="it-IT" sz="1700" dirty="0" smtClean="0"/>
              <a:t>1999</a:t>
            </a:r>
          </a:p>
          <a:p>
            <a:pPr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</a:pPr>
            <a:r>
              <a:rPr lang="it-IT" sz="1700" dirty="0"/>
              <a:t>P. </a:t>
            </a:r>
            <a:r>
              <a:rPr lang="it-IT" sz="1700" dirty="0" err="1"/>
              <a:t>Crispiani</a:t>
            </a:r>
            <a:r>
              <a:rPr lang="it-IT" sz="1700" dirty="0"/>
              <a:t>, </a:t>
            </a:r>
            <a:r>
              <a:rPr lang="it-IT" sz="1700" i="1" dirty="0"/>
              <a:t>Lavorare con l’ autismo, dalla diagnosi ai  trattamenti, </a:t>
            </a:r>
            <a:r>
              <a:rPr lang="it-IT" sz="1700" dirty="0"/>
              <a:t>Edizioni Junior , Bergamo  </a:t>
            </a:r>
            <a:r>
              <a:rPr lang="it-IT" sz="1700" dirty="0" smtClean="0"/>
              <a:t>2009</a:t>
            </a:r>
          </a:p>
          <a:p>
            <a:pPr algn="just"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" dirty="0"/>
              <a:t>P. </a:t>
            </a:r>
            <a:r>
              <a:rPr lang="it-IT" sz="1700" dirty="0" err="1"/>
              <a:t>Crispiani</a:t>
            </a:r>
            <a:r>
              <a:rPr lang="it-IT" sz="1700" dirty="0"/>
              <a:t>  </a:t>
            </a:r>
            <a:r>
              <a:rPr lang="it-IT" sz="1700" i="1" dirty="0"/>
              <a:t>Il Metodo </a:t>
            </a:r>
            <a:r>
              <a:rPr lang="it-IT" sz="1700" i="1" dirty="0" err="1"/>
              <a:t>Crispiani</a:t>
            </a:r>
            <a:r>
              <a:rPr lang="it-IT" sz="1700" i="1" dirty="0"/>
              <a:t> 2016. Clinica della dislessia e </a:t>
            </a:r>
            <a:r>
              <a:rPr lang="it-IT" sz="1700" i="1" dirty="0" err="1"/>
              <a:t>disprassia</a:t>
            </a:r>
            <a:r>
              <a:rPr lang="it-IT" sz="1700" i="1" dirty="0"/>
              <a:t>. The </a:t>
            </a:r>
            <a:r>
              <a:rPr lang="it-IT" sz="1700" i="1" dirty="0" err="1"/>
              <a:t>Crispiani</a:t>
            </a:r>
            <a:r>
              <a:rPr lang="it-IT" sz="1700" i="1" dirty="0"/>
              <a:t> Method 2016. Clinic of </a:t>
            </a:r>
            <a:r>
              <a:rPr lang="it-IT" sz="1700" i="1" dirty="0" err="1"/>
              <a:t>dyslexia</a:t>
            </a:r>
            <a:r>
              <a:rPr lang="it-IT" sz="1700" i="1" dirty="0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" i="1" dirty="0"/>
              <a:t>and </a:t>
            </a:r>
            <a:r>
              <a:rPr lang="it-IT" sz="1700" i="1" dirty="0" err="1"/>
              <a:t>dyspraxia</a:t>
            </a:r>
            <a:r>
              <a:rPr lang="it-IT" sz="1700" i="1" dirty="0"/>
              <a:t> </a:t>
            </a:r>
            <a:r>
              <a:rPr lang="it-IT" sz="1700" dirty="0"/>
              <a:t> Junior, Bergamo 2016</a:t>
            </a:r>
          </a:p>
          <a:p>
            <a:pPr algn="just">
              <a:spcBef>
                <a:spcPts val="0"/>
              </a:spcBef>
            </a:pPr>
            <a:endParaRPr lang="it-IT" sz="1700" dirty="0" smtClean="0"/>
          </a:p>
          <a:p>
            <a:pPr algn="just">
              <a:spcBef>
                <a:spcPts val="0"/>
              </a:spcBef>
            </a:pPr>
            <a:r>
              <a:rPr lang="it-IT" sz="1700" dirty="0" err="1" smtClean="0"/>
              <a:t>P.Watzlawick,J.H.Beavin,D.Jackson</a:t>
            </a:r>
            <a:r>
              <a:rPr lang="it-IT" sz="1800" dirty="0"/>
              <a:t>, </a:t>
            </a:r>
            <a:r>
              <a:rPr lang="it-IT" sz="1700" i="1" dirty="0"/>
              <a:t>Pragmatica della comunicazione umana</a:t>
            </a:r>
            <a:r>
              <a:rPr lang="it-IT" sz="1800" i="1" dirty="0"/>
              <a:t>, </a:t>
            </a:r>
            <a:r>
              <a:rPr lang="it-IT" sz="1800" dirty="0"/>
              <a:t>Astrolabio, Roma, </a:t>
            </a:r>
            <a:r>
              <a:rPr lang="it-IT" sz="1800" dirty="0" smtClean="0"/>
              <a:t>1971</a:t>
            </a:r>
            <a:endParaRPr lang="it-IT" sz="1800" dirty="0"/>
          </a:p>
          <a:p>
            <a:pPr algn="just">
              <a:spcBef>
                <a:spcPts val="0"/>
              </a:spcBef>
            </a:pPr>
            <a:endParaRPr lang="it-IT" sz="1700" dirty="0"/>
          </a:p>
          <a:p>
            <a:pPr marL="0" indent="0" algn="just" eaLnBrk="0">
              <a:spcBef>
                <a:spcPts val="0"/>
              </a:spcBef>
              <a:buNone/>
            </a:pPr>
            <a:endParaRPr lang="it-IT" sz="1600" dirty="0"/>
          </a:p>
          <a:p>
            <a:pPr>
              <a:spcBef>
                <a:spcPts val="0"/>
              </a:spcBef>
            </a:pPr>
            <a:endParaRPr lang="it-IT" sz="16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7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LA SCUOLA DI PALO ALTO </a:t>
            </a:r>
            <a:br>
              <a:rPr lang="it-IT" sz="2800" b="1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b="1" u="sng" dirty="0" smtClean="0"/>
              <a:t>Scuola </a:t>
            </a:r>
            <a:r>
              <a:rPr lang="it-IT" sz="2400" b="1" u="sng" dirty="0"/>
              <a:t>di Palo </a:t>
            </a:r>
            <a:r>
              <a:rPr lang="it-IT" sz="2400" b="1" u="sng" dirty="0" smtClean="0"/>
              <a:t>Alto:  </a:t>
            </a:r>
            <a:r>
              <a:rPr lang="it-IT" sz="2400" b="1" u="sng" dirty="0"/>
              <a:t>scuola di psicoterapia </a:t>
            </a:r>
            <a:r>
              <a:rPr lang="it-IT" sz="2400" b="1" u="sng" dirty="0" smtClean="0"/>
              <a:t>californiana dove </a:t>
            </a:r>
            <a:r>
              <a:rPr lang="it-IT" sz="2400" b="1" u="sng" dirty="0"/>
              <a:t>ha sede il centro di ricerca </a:t>
            </a:r>
            <a:r>
              <a:rPr lang="it-IT" sz="2400" b="1" u="sng" dirty="0" smtClean="0"/>
              <a:t>di </a:t>
            </a:r>
            <a:r>
              <a:rPr lang="it-IT" sz="2400" b="1" u="sng" dirty="0"/>
              <a:t>Donald </a:t>
            </a:r>
            <a:r>
              <a:rPr lang="it-IT" sz="2400" b="1" u="sng" dirty="0" smtClean="0"/>
              <a:t>Jackson, influenzata </a:t>
            </a:r>
            <a:r>
              <a:rPr lang="it-IT" sz="2400" b="1" u="sng" dirty="0"/>
              <a:t>dalla terapia della </a:t>
            </a:r>
            <a:r>
              <a:rPr lang="it-IT" sz="2400" b="1" u="sng" dirty="0" err="1"/>
              <a:t>Gestal</a:t>
            </a:r>
            <a:r>
              <a:rPr lang="it-IT" sz="2400" b="1" u="sng" dirty="0"/>
              <a:t>.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dirty="0"/>
              <a:t>La </a:t>
            </a:r>
            <a:r>
              <a:rPr lang="it-IT" sz="2400" dirty="0" smtClean="0"/>
              <a:t>Scuola </a:t>
            </a:r>
            <a:r>
              <a:rPr lang="it-IT" sz="2400" dirty="0"/>
              <a:t>di Palo </a:t>
            </a:r>
            <a:r>
              <a:rPr lang="it-IT" sz="2400" dirty="0" smtClean="0"/>
              <a:t>Alto </a:t>
            </a:r>
            <a:r>
              <a:rPr lang="it-IT" sz="2400" b="1" dirty="0" smtClean="0"/>
              <a:t>elabora gli assiomi della comunicazione come </a:t>
            </a:r>
            <a:r>
              <a:rPr lang="it-IT" sz="2400" b="1" dirty="0"/>
              <a:t>sfondo teorico per il lavoro psicoterapeutico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dirty="0"/>
              <a:t>Gli </a:t>
            </a:r>
            <a:r>
              <a:rPr lang="it-IT" sz="2400" dirty="0" smtClean="0"/>
              <a:t>assiomi sono </a:t>
            </a:r>
            <a:r>
              <a:rPr lang="it-IT" sz="2400" b="1" i="1" dirty="0"/>
              <a:t>alcune proprietà semplici della comunicazione che hanno fondamentali implicazioni interpersonali</a:t>
            </a:r>
            <a:r>
              <a:rPr lang="it-IT" sz="2400" b="1" i="1" dirty="0" smtClean="0"/>
              <a:t>.</a:t>
            </a:r>
            <a:endParaRPr lang="it-IT" sz="2400" dirty="0"/>
          </a:p>
          <a:p>
            <a:pPr algn="just">
              <a:spcBef>
                <a:spcPts val="0"/>
              </a:spcBef>
            </a:pPr>
            <a:r>
              <a:rPr lang="it-IT" sz="2400" b="1" dirty="0"/>
              <a:t>(</a:t>
            </a:r>
            <a:r>
              <a:rPr lang="it-IT" sz="2400" b="1" dirty="0" err="1" smtClean="0"/>
              <a:t>P.Watzlawick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J.H.Beavin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D.Jackson</a:t>
            </a:r>
            <a:r>
              <a:rPr lang="it-IT" sz="2400" b="1" dirty="0" smtClean="0"/>
              <a:t>, </a:t>
            </a:r>
            <a:r>
              <a:rPr lang="it-IT" sz="2400" b="1" i="1" dirty="0" smtClean="0"/>
              <a:t>Pragmatica </a:t>
            </a:r>
            <a:r>
              <a:rPr lang="it-IT" sz="2400" b="1" i="1" dirty="0"/>
              <a:t>della comunicazione umana, </a:t>
            </a:r>
            <a:r>
              <a:rPr lang="it-IT" sz="2400" b="1" dirty="0"/>
              <a:t>Astrolabio, Roma, 1971</a:t>
            </a:r>
            <a:r>
              <a:rPr lang="it-IT" sz="2400" b="1" dirty="0" smtClean="0"/>
              <a:t>)</a:t>
            </a: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2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</a:t>
            </a:r>
            <a:r>
              <a:rPr lang="it-IT" sz="2800" b="1" dirty="0" smtClean="0">
                <a:latin typeface="+mn-lt"/>
              </a:rPr>
              <a:t>I CINQUE ASSIOMI DELLA COMUNICAZIONE</a:t>
            </a:r>
            <a:r>
              <a:rPr lang="it-IT" sz="2800" b="1" u="sng" dirty="0" smtClean="0">
                <a:latin typeface="+mn-lt"/>
              </a:rPr>
              <a:t> </a:t>
            </a:r>
            <a:br>
              <a:rPr lang="it-IT" sz="2800" b="1" u="sng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it-IT" sz="2400" b="1" dirty="0" smtClean="0"/>
              <a:t>Non </a:t>
            </a:r>
            <a:r>
              <a:rPr lang="it-IT" sz="2400" b="1" dirty="0"/>
              <a:t>si può non </a:t>
            </a:r>
            <a:r>
              <a:rPr lang="it-IT" sz="2400" b="1" dirty="0" smtClean="0"/>
              <a:t>comunicare: </a:t>
            </a:r>
            <a:r>
              <a:rPr lang="it-IT" sz="2400" b="1" dirty="0"/>
              <a:t>la comunicazione è un bisogno</a:t>
            </a:r>
            <a:r>
              <a:rPr lang="it-IT" sz="2400" dirty="0"/>
              <a:t> fondamentale degli esseri umani in quanto </a:t>
            </a:r>
            <a:r>
              <a:rPr lang="it-IT" sz="2400" b="1" dirty="0"/>
              <a:t>“animali sociali”</a:t>
            </a:r>
            <a:endParaRPr lang="it-IT" sz="2400" dirty="0"/>
          </a:p>
          <a:p>
            <a:pPr lvl="0" algn="just"/>
            <a:r>
              <a:rPr lang="it-IT" sz="2400" b="1" dirty="0"/>
              <a:t>In ogni comunicazione</a:t>
            </a:r>
            <a:r>
              <a:rPr lang="it-IT" sz="2400" dirty="0"/>
              <a:t> c’è un aspetto di </a:t>
            </a:r>
            <a:r>
              <a:rPr lang="it-IT" sz="2400" b="1" dirty="0"/>
              <a:t>contenuto </a:t>
            </a:r>
            <a:r>
              <a:rPr lang="it-IT" sz="2400" dirty="0"/>
              <a:t>e un aspetto di </a:t>
            </a:r>
            <a:r>
              <a:rPr lang="it-IT" sz="2400" b="1" dirty="0"/>
              <a:t>relazione</a:t>
            </a:r>
            <a:endParaRPr lang="it-IT" sz="2400" dirty="0"/>
          </a:p>
          <a:p>
            <a:pPr lvl="0" algn="just"/>
            <a:r>
              <a:rPr lang="it-IT" sz="2400" dirty="0"/>
              <a:t>Il significato di una sequenza di informazioni </a:t>
            </a:r>
            <a:r>
              <a:rPr lang="it-IT" sz="2400" b="1" dirty="0"/>
              <a:t>è dato dalla punteggiatura</a:t>
            </a:r>
            <a:endParaRPr lang="it-IT" sz="2400" dirty="0"/>
          </a:p>
          <a:p>
            <a:pPr lvl="0" algn="just"/>
            <a:r>
              <a:rPr lang="it-IT" sz="2400" dirty="0"/>
              <a:t>Esistono relazioni </a:t>
            </a:r>
            <a:r>
              <a:rPr lang="it-IT" sz="2400" b="1" dirty="0"/>
              <a:t>simmetriche e relazioni complementari</a:t>
            </a:r>
            <a:endParaRPr lang="it-IT" sz="2400" dirty="0"/>
          </a:p>
          <a:p>
            <a:pPr lvl="0" algn="just"/>
            <a:r>
              <a:rPr lang="it-IT" sz="2400" dirty="0"/>
              <a:t>La comunicazione </a:t>
            </a:r>
            <a:r>
              <a:rPr lang="it-IT" sz="2400" b="1" dirty="0"/>
              <a:t>può essere verbale e non verbale</a:t>
            </a:r>
            <a:endParaRPr lang="it-IT" sz="24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PRIMO E SECONDO ASSIOMA DELLA COMUNICAZIONE </a:t>
            </a:r>
            <a:br>
              <a:rPr lang="it-IT" sz="2800" b="1" dirty="0" smtClean="0">
                <a:latin typeface="+mn-lt"/>
              </a:rPr>
            </a:b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</a:pPr>
            <a:r>
              <a:rPr lang="it-IT" sz="2200" b="1" u="sng" dirty="0" smtClean="0"/>
              <a:t>Primo  </a:t>
            </a:r>
            <a:r>
              <a:rPr lang="it-IT" sz="2200" b="1" u="sng" dirty="0"/>
              <a:t>assioma  della comunicazione: </a:t>
            </a:r>
            <a:r>
              <a:rPr lang="it-IT" sz="2200" b="1" u="sng" dirty="0" smtClean="0"/>
              <a:t>Non </a:t>
            </a:r>
            <a:r>
              <a:rPr lang="it-IT" sz="2200" b="1" u="sng" dirty="0"/>
              <a:t>si può non </a:t>
            </a:r>
            <a:r>
              <a:rPr lang="it-IT" sz="2200" b="1" u="sng" dirty="0" smtClean="0"/>
              <a:t>comunicare</a:t>
            </a:r>
            <a:r>
              <a:rPr lang="it-IT" sz="2200" b="1" dirty="0" smtClean="0"/>
              <a:t>, perché l</a:t>
            </a:r>
            <a:r>
              <a:rPr lang="it-IT" sz="2200" b="1" dirty="0"/>
              <a:t>’ essere </a:t>
            </a:r>
            <a:r>
              <a:rPr lang="it-IT" sz="2200" b="1" dirty="0" smtClean="0"/>
              <a:t>umano è un  </a:t>
            </a:r>
            <a:r>
              <a:rPr lang="it-IT" sz="2200" b="1" i="1" u="sng" dirty="0" smtClean="0"/>
              <a:t>animale  sociale.</a:t>
            </a:r>
            <a:r>
              <a:rPr lang="it-IT" sz="2200" b="1" i="1" dirty="0" smtClean="0"/>
              <a:t> </a:t>
            </a:r>
            <a:r>
              <a:rPr lang="it-IT" sz="2200" b="1" dirty="0" smtClean="0"/>
              <a:t>Il </a:t>
            </a:r>
            <a:r>
              <a:rPr lang="it-IT" sz="2200" b="1" dirty="0"/>
              <a:t>comportamento non ha un suo opposto</a:t>
            </a:r>
            <a:endParaRPr lang="it-IT" sz="2200" dirty="0"/>
          </a:p>
          <a:p>
            <a:pPr algn="just">
              <a:spcBef>
                <a:spcPts val="0"/>
              </a:spcBef>
            </a:pPr>
            <a:r>
              <a:rPr lang="it-IT" sz="2200" b="1" i="1" u="sng" dirty="0"/>
              <a:t>L’uomo che guarda fisso davanti a sé mentre fa colazione</a:t>
            </a:r>
            <a:r>
              <a:rPr lang="it-IT" sz="2200" i="1" u="sng" dirty="0"/>
              <a:t> in una tavola calda affollata , o </a:t>
            </a:r>
            <a:r>
              <a:rPr lang="it-IT" sz="2200" b="1" i="1" u="sng" dirty="0"/>
              <a:t>il passeggero d’aereo</a:t>
            </a:r>
            <a:r>
              <a:rPr lang="it-IT" sz="2200" i="1" u="sng" dirty="0"/>
              <a:t> che siede con gli occhi chiusi, </a:t>
            </a:r>
            <a:r>
              <a:rPr lang="it-IT" sz="2200" b="1" i="1" u="sng" dirty="0"/>
              <a:t>stanno entrambi comunicando che non vogliono parlare con nessuno</a:t>
            </a:r>
            <a:r>
              <a:rPr lang="it-IT" sz="2200" i="1" u="sng" dirty="0"/>
              <a:t> né  vogliono si rivolga loro la </a:t>
            </a:r>
            <a:r>
              <a:rPr lang="it-IT" sz="2200" i="1" u="sng" dirty="0" smtClean="0"/>
              <a:t>parola.</a:t>
            </a:r>
          </a:p>
          <a:p>
            <a:pPr algn="just">
              <a:spcBef>
                <a:spcPts val="0"/>
              </a:spcBef>
            </a:pPr>
            <a:endParaRPr lang="it-IT" sz="2200" i="1" u="sng" dirty="0" smtClean="0"/>
          </a:p>
          <a:p>
            <a:pPr algn="just">
              <a:spcBef>
                <a:spcPts val="0"/>
              </a:spcBef>
            </a:pPr>
            <a:r>
              <a:rPr lang="it-IT" sz="2200" b="1" u="sng" dirty="0" smtClean="0"/>
              <a:t>Secondo   </a:t>
            </a:r>
            <a:r>
              <a:rPr lang="it-IT" sz="2200" b="1" u="sng" dirty="0"/>
              <a:t>assioma  della comunicazione:   </a:t>
            </a:r>
            <a:r>
              <a:rPr lang="it-IT" sz="2200" b="1" dirty="0"/>
              <a:t>Contenuto e relazione</a:t>
            </a:r>
            <a:endParaRPr lang="it-IT" sz="2200" dirty="0"/>
          </a:p>
          <a:p>
            <a:pPr algn="just">
              <a:spcBef>
                <a:spcPts val="0"/>
              </a:spcBef>
            </a:pPr>
            <a:r>
              <a:rPr lang="it-IT" sz="2200" dirty="0"/>
              <a:t>I segnali sul piano del </a:t>
            </a:r>
            <a:r>
              <a:rPr lang="it-IT" sz="2200" b="1" dirty="0"/>
              <a:t>contenuto e sul piano della relazione</a:t>
            </a:r>
            <a:r>
              <a:rPr lang="it-IT" sz="2200" dirty="0"/>
              <a:t> possono </a:t>
            </a:r>
            <a:r>
              <a:rPr lang="it-IT" sz="2200" dirty="0" smtClean="0"/>
              <a:t>essere: </a:t>
            </a:r>
            <a:r>
              <a:rPr lang="it-IT" sz="2200" b="1" dirty="0" smtClean="0"/>
              <a:t>congruenti</a:t>
            </a:r>
            <a:r>
              <a:rPr lang="it-IT" sz="2200" dirty="0" smtClean="0"/>
              <a:t>, CNV </a:t>
            </a:r>
            <a:r>
              <a:rPr lang="it-IT" sz="2200" dirty="0"/>
              <a:t>a supporto dell’elemento </a:t>
            </a:r>
            <a:r>
              <a:rPr lang="it-IT" sz="2200" dirty="0" smtClean="0"/>
              <a:t>verbale; </a:t>
            </a:r>
            <a:r>
              <a:rPr lang="it-IT" sz="2200" b="1" dirty="0" smtClean="0"/>
              <a:t>incongruenti </a:t>
            </a:r>
            <a:r>
              <a:rPr lang="it-IT" sz="2200" dirty="0"/>
              <a:t>, CNV </a:t>
            </a:r>
            <a:r>
              <a:rPr lang="it-IT" sz="2200" b="1" dirty="0"/>
              <a:t>in discrepanza con le parole</a:t>
            </a:r>
            <a:r>
              <a:rPr lang="it-IT" sz="22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it-IT" sz="2200" dirty="0"/>
              <a:t>A: È importante togliere la frizione gradatamente e dolcemente.</a:t>
            </a:r>
          </a:p>
          <a:p>
            <a:pPr algn="just">
              <a:spcBef>
                <a:spcPts val="0"/>
              </a:spcBef>
            </a:pPr>
            <a:r>
              <a:rPr lang="it-IT" sz="2200" dirty="0"/>
              <a:t>B: Togli di colpo la frizione e rovinerai la trasmissione in un momento!</a:t>
            </a:r>
          </a:p>
          <a:p>
            <a:pPr algn="just">
              <a:spcBef>
                <a:spcPts val="0"/>
              </a:spcBef>
            </a:pPr>
            <a:r>
              <a:rPr lang="it-IT" sz="2200" b="1" dirty="0"/>
              <a:t>I due messaggi recano lo stesso tipo di </a:t>
            </a:r>
            <a:r>
              <a:rPr lang="it-IT" sz="2200" b="1" i="1" dirty="0"/>
              <a:t>contenuto</a:t>
            </a:r>
            <a:r>
              <a:rPr lang="it-IT" sz="2200" i="1" dirty="0"/>
              <a:t>, </a:t>
            </a:r>
            <a:r>
              <a:rPr lang="it-IT" sz="2200" b="1" u="sng" dirty="0"/>
              <a:t>ma esprimono una qualità differente di </a:t>
            </a:r>
            <a:r>
              <a:rPr lang="it-IT" sz="2200" b="1" i="1" u="sng" dirty="0" smtClean="0"/>
              <a:t>relazione</a:t>
            </a:r>
            <a:endParaRPr lang="it-IT" sz="2200" i="1" dirty="0" smtClean="0"/>
          </a:p>
          <a:p>
            <a:pPr algn="just">
              <a:spcBef>
                <a:spcPts val="0"/>
              </a:spcBef>
            </a:pPr>
            <a:r>
              <a:rPr lang="it-IT" sz="2200" dirty="0" smtClean="0"/>
              <a:t>E’ </a:t>
            </a:r>
            <a:r>
              <a:rPr lang="it-IT" sz="2200" dirty="0"/>
              <a:t>incongruente quando le componenti</a:t>
            </a:r>
            <a:r>
              <a:rPr lang="it-IT" sz="2200" b="1" dirty="0"/>
              <a:t>: VERBALE, PARAVERBALE, NON VERBALE sono in antitesi </a:t>
            </a:r>
            <a:r>
              <a:rPr lang="it-IT" sz="2200" b="1" dirty="0" smtClean="0"/>
              <a:t>e determinano </a:t>
            </a:r>
            <a:r>
              <a:rPr lang="it-IT" sz="2200" b="1" dirty="0"/>
              <a:t>una comunicazione distorta</a:t>
            </a:r>
            <a:r>
              <a:rPr lang="it-IT" sz="22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it-IT" sz="2200" b="1" dirty="0"/>
              <a:t>Le cause</a:t>
            </a:r>
            <a:r>
              <a:rPr lang="it-IT" sz="2200" dirty="0"/>
              <a:t> sono sia di carattere </a:t>
            </a:r>
            <a:r>
              <a:rPr lang="it-IT" sz="2200" b="1" dirty="0"/>
              <a:t>psicologico che fisiologico </a:t>
            </a:r>
            <a:r>
              <a:rPr lang="it-IT" sz="2200" dirty="0"/>
              <a:t>e sono attribuibili sia a chi parla sia a chi </a:t>
            </a:r>
            <a:r>
              <a:rPr lang="it-IT" sz="2200" dirty="0" smtClean="0"/>
              <a:t>ascolta.</a:t>
            </a:r>
            <a:endParaRPr lang="it-IT" sz="2200" dirty="0"/>
          </a:p>
          <a:p>
            <a:pPr>
              <a:spcBef>
                <a:spcPts val="0"/>
              </a:spcBef>
            </a:pPr>
            <a:endParaRPr lang="it-IT" sz="2000" dirty="0"/>
          </a:p>
          <a:p>
            <a:pPr marL="0" indent="0">
              <a:spcBef>
                <a:spcPts val="0"/>
              </a:spcBef>
              <a:buNone/>
            </a:pPr>
            <a:endParaRPr lang="it-IT" sz="20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4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0654" y="470780"/>
            <a:ext cx="10058400" cy="95061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 smtClean="0">
                <a:latin typeface="+mn-lt"/>
              </a:rPr>
              <a:t/>
            </a:r>
            <a:br>
              <a:rPr lang="it-IT" sz="2800" b="1" dirty="0" smtClean="0">
                <a:latin typeface="+mn-lt"/>
              </a:rPr>
            </a:br>
            <a:r>
              <a:rPr lang="it-IT" sz="3100" b="1" dirty="0" smtClean="0">
                <a:latin typeface="+mn-lt"/>
              </a:rPr>
              <a:t>TERZO ASSIOMA DELLA COMUNICAZIONE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800" dirty="0"/>
              <a:t/>
            </a:r>
            <a:br>
              <a:rPr lang="it-IT" sz="800" dirty="0"/>
            </a:br>
            <a:r>
              <a:rPr lang="it-IT" sz="800" dirty="0"/>
              <a:t> </a:t>
            </a:r>
            <a:br>
              <a:rPr lang="it-IT" sz="800" dirty="0"/>
            </a:br>
            <a:endParaRPr lang="it-IT" sz="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</a:pPr>
            <a:r>
              <a:rPr lang="it-IT" sz="2600" b="1" u="sng" dirty="0" smtClean="0"/>
              <a:t>Terzo  </a:t>
            </a:r>
            <a:r>
              <a:rPr lang="it-IT" sz="2600" b="1" u="sng" dirty="0"/>
              <a:t>assioma  della comunicazione:   Il significato di una sequenza di informazioni è dato dalla punteggiatura </a:t>
            </a:r>
            <a:endParaRPr lang="it-IT" sz="2600" dirty="0"/>
          </a:p>
          <a:p>
            <a:pPr lvl="0" algn="just">
              <a:spcBef>
                <a:spcPts val="0"/>
              </a:spcBef>
            </a:pPr>
            <a:r>
              <a:rPr lang="it-IT" sz="2600" b="1" dirty="0"/>
              <a:t>I sistemi interpersonali</a:t>
            </a:r>
            <a:r>
              <a:rPr lang="it-IT" sz="2600" dirty="0"/>
              <a:t> </a:t>
            </a:r>
            <a:r>
              <a:rPr lang="it-IT" sz="2600" dirty="0" smtClean="0"/>
              <a:t> si possono considerare </a:t>
            </a:r>
            <a:r>
              <a:rPr lang="it-IT" sz="2600" b="1" i="1" dirty="0" smtClean="0"/>
              <a:t>circuiti </a:t>
            </a:r>
            <a:r>
              <a:rPr lang="it-IT" sz="2600" b="1" i="1" dirty="0"/>
              <a:t>di retroazione</a:t>
            </a:r>
            <a:r>
              <a:rPr lang="it-IT" sz="2600" dirty="0"/>
              <a:t> </a:t>
            </a:r>
            <a:r>
              <a:rPr lang="it-IT" sz="2600" dirty="0" smtClean="0"/>
              <a:t> perché il </a:t>
            </a:r>
            <a:r>
              <a:rPr lang="it-IT" sz="2600" dirty="0"/>
              <a:t>comportamento di ogni individuo ed è influenzato dal comportamento dell’altro</a:t>
            </a:r>
          </a:p>
          <a:p>
            <a:pPr lvl="0" algn="just">
              <a:spcBef>
                <a:spcPts val="0"/>
              </a:spcBef>
            </a:pPr>
            <a:r>
              <a:rPr lang="it-IT" sz="2600" b="1" dirty="0"/>
              <a:t>La punteggiatura è</a:t>
            </a:r>
            <a:r>
              <a:rPr lang="it-IT" sz="2600" dirty="0"/>
              <a:t> il tentativo arbitrario di stabilire </a:t>
            </a:r>
            <a:r>
              <a:rPr lang="it-IT" sz="2600" b="1" dirty="0"/>
              <a:t>nessi di causa-effetto </a:t>
            </a:r>
            <a:r>
              <a:rPr lang="it-IT" sz="2600" dirty="0"/>
              <a:t>in sequenza, ma non esiste una punteggiatura “oggettiva</a:t>
            </a:r>
            <a:r>
              <a:rPr lang="it-IT" sz="2600" dirty="0" smtClean="0"/>
              <a:t>”</a:t>
            </a:r>
          </a:p>
          <a:p>
            <a:pPr algn="just">
              <a:spcBef>
                <a:spcPts val="0"/>
              </a:spcBef>
            </a:pPr>
            <a:r>
              <a:rPr lang="it-IT" sz="2600" b="1" u="sng" dirty="0"/>
              <a:t>La punteggiatura è il </a:t>
            </a:r>
            <a:r>
              <a:rPr lang="it-IT" sz="2600" dirty="0"/>
              <a:t> diverso modo di  </a:t>
            </a:r>
            <a:r>
              <a:rPr lang="it-IT" sz="2600" b="1" i="1" dirty="0"/>
              <a:t>scandire </a:t>
            </a:r>
            <a:r>
              <a:rPr lang="it-IT" sz="2600" dirty="0"/>
              <a:t> una stessa sequenza di eventi </a:t>
            </a:r>
            <a:r>
              <a:rPr lang="it-IT" sz="2600" b="1" dirty="0"/>
              <a:t>è alla radice di molti conflitti comunicativi e di incomprensioni</a:t>
            </a:r>
            <a:endParaRPr lang="it-IT" sz="2600" dirty="0"/>
          </a:p>
          <a:p>
            <a:pPr lvl="0" algn="just">
              <a:spcBef>
                <a:spcPts val="0"/>
              </a:spcBef>
            </a:pPr>
            <a:r>
              <a:rPr lang="it-IT" sz="2600" b="1" dirty="0" smtClean="0"/>
              <a:t>Ogni </a:t>
            </a:r>
            <a:r>
              <a:rPr lang="it-IT" sz="2600" b="1" dirty="0"/>
              <a:t>atto comunicativo rappresenta</a:t>
            </a:r>
            <a:r>
              <a:rPr lang="it-IT" sz="2600" dirty="0"/>
              <a:t> contemporaneamente uno </a:t>
            </a:r>
            <a:r>
              <a:rPr lang="it-IT" sz="2600" b="1" i="1" dirty="0"/>
              <a:t>stimolo</a:t>
            </a:r>
            <a:r>
              <a:rPr lang="it-IT" sz="2600" b="1" dirty="0"/>
              <a:t>, una </a:t>
            </a:r>
            <a:r>
              <a:rPr lang="it-IT" sz="2600" b="1" i="1" dirty="0"/>
              <a:t>risposta</a:t>
            </a:r>
            <a:r>
              <a:rPr lang="it-IT" sz="2600" b="1" dirty="0"/>
              <a:t>, un </a:t>
            </a:r>
            <a:r>
              <a:rPr lang="it-IT" sz="2600" b="1" i="1" dirty="0"/>
              <a:t>rinforzo</a:t>
            </a:r>
            <a:r>
              <a:rPr lang="it-IT" sz="2600" dirty="0"/>
              <a:t> </a:t>
            </a:r>
          </a:p>
          <a:p>
            <a:pPr algn="just">
              <a:spcBef>
                <a:spcPts val="0"/>
              </a:spcBef>
            </a:pPr>
            <a:r>
              <a:rPr lang="it-IT" sz="2600" b="1" dirty="0" smtClean="0"/>
              <a:t>NB: </a:t>
            </a:r>
          </a:p>
          <a:p>
            <a:r>
              <a:rPr lang="it-IT" sz="2600" b="1" dirty="0" smtClean="0"/>
              <a:t>Se </a:t>
            </a:r>
            <a:r>
              <a:rPr lang="it-IT" sz="2600" b="1" dirty="0"/>
              <a:t>la comunicazione è un processo circolare, </a:t>
            </a:r>
            <a:r>
              <a:rPr lang="it-IT" sz="2600" b="1" dirty="0" smtClean="0"/>
              <a:t>gli </a:t>
            </a:r>
            <a:r>
              <a:rPr lang="it-IT" sz="2600" b="1" dirty="0"/>
              <a:t>interlocutori</a:t>
            </a:r>
            <a:r>
              <a:rPr lang="it-IT" sz="2600" dirty="0"/>
              <a:t> </a:t>
            </a:r>
            <a:r>
              <a:rPr lang="it-IT" sz="2600" dirty="0" smtClean="0"/>
              <a:t>attribuiscono </a:t>
            </a:r>
            <a:r>
              <a:rPr lang="it-IT" sz="2600" b="1" dirty="0"/>
              <a:t>valore di </a:t>
            </a:r>
            <a:r>
              <a:rPr lang="it-IT" sz="2600" b="1" dirty="0" smtClean="0"/>
              <a:t>inizio e fine a</a:t>
            </a:r>
            <a:r>
              <a:rPr lang="it-IT" sz="2600" dirty="0" smtClean="0"/>
              <a:t>l </a:t>
            </a:r>
            <a:r>
              <a:rPr lang="it-IT" sz="2600" dirty="0"/>
              <a:t>processo </a:t>
            </a:r>
            <a:r>
              <a:rPr lang="it-IT" sz="2600" dirty="0" smtClean="0"/>
              <a:t>comunicativo.</a:t>
            </a:r>
            <a:r>
              <a:rPr lang="it-IT" sz="2400" b="1" u="sng" dirty="0"/>
              <a:t> La scelta può non coincidere</a:t>
            </a:r>
            <a:endParaRPr lang="it-IT" sz="2400" dirty="0"/>
          </a:p>
          <a:p>
            <a:r>
              <a:rPr lang="it-IT" sz="2400" b="1" u="sng" dirty="0"/>
              <a:t>ES : Madre e Figlio adolescente , lei brontola.  La madre esorta il figlio a studiare e a non perdere tempo con i social e la musica, l’adolescente brontola e si chiude in cameretta arrabbiato. Fine della comunicazione.</a:t>
            </a:r>
            <a:endParaRPr lang="it-IT" sz="2400" dirty="0"/>
          </a:p>
          <a:p>
            <a:pPr algn="just">
              <a:spcBef>
                <a:spcPts val="0"/>
              </a:spcBef>
            </a:pPr>
            <a:endParaRPr lang="it-IT" sz="2600" dirty="0"/>
          </a:p>
          <a:p>
            <a:pPr>
              <a:spcBef>
                <a:spcPts val="0"/>
              </a:spcBef>
            </a:pPr>
            <a:endParaRPr lang="it-IT" sz="800" dirty="0"/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6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800" b="1" u="sng" dirty="0" smtClean="0">
                <a:latin typeface="+mn-lt"/>
              </a:rPr>
              <a:t>QUARTO ASSIOMA DELLA COMUNICAZIONE:  </a:t>
            </a:r>
            <a:r>
              <a:rPr lang="it-IT" sz="2800" b="1" u="sng" dirty="0"/>
              <a:t/>
            </a:r>
            <a:br>
              <a:rPr lang="it-IT" sz="2800" b="1" u="sng" dirty="0"/>
            </a:br>
            <a:r>
              <a:rPr lang="it-IT" sz="2800" b="1" u="sng" dirty="0"/>
              <a:t>La comunicazione può essere </a:t>
            </a:r>
            <a:r>
              <a:rPr lang="it-IT" sz="2800" b="1" u="sng" dirty="0" smtClean="0"/>
              <a:t>verbale/digitale </a:t>
            </a:r>
            <a:r>
              <a:rPr lang="it-IT" sz="2800" b="1" u="sng" dirty="0"/>
              <a:t>e non </a:t>
            </a:r>
            <a:r>
              <a:rPr lang="it-IT" sz="2800" b="1" u="sng" dirty="0" smtClean="0"/>
              <a:t>verbale/ analogica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VERBALE = Parola pronunciata</a:t>
            </a:r>
          </a:p>
          <a:p>
            <a:r>
              <a:rPr lang="it-IT" dirty="0" smtClean="0"/>
              <a:t>NON VERBALE= Intonazione della voce, tono, volume, lentezza, velocità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Non orale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Parola scritta</a:t>
            </a:r>
          </a:p>
          <a:p>
            <a:r>
              <a:rPr lang="it-IT" dirty="0" smtClean="0"/>
              <a:t>Movimenti del corpo, prossemica,</a:t>
            </a:r>
          </a:p>
          <a:p>
            <a:r>
              <a:rPr lang="it-IT" dirty="0" smtClean="0"/>
              <a:t>Gestualità del corpo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257F-6B86-4AB3-BF46-8BB56069DD6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5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1394</TotalTime>
  <Words>4426</Words>
  <Application>Microsoft Office PowerPoint</Application>
  <PresentationFormat>Widescreen</PresentationFormat>
  <Paragraphs>549</Paragraphs>
  <Slides>49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Light</vt:lpstr>
      <vt:lpstr>Georgia</vt:lpstr>
      <vt:lpstr>Times New Roman</vt:lpstr>
      <vt:lpstr>Wingdings</vt:lpstr>
      <vt:lpstr>Retrospettivo</vt:lpstr>
      <vt:lpstr> CORSO DI SPECIALIZZAZIONE  PER ATTIVITA’ DI SOSTEGNO AGLI ALUNNI CON DISABILITA’</vt:lpstr>
      <vt:lpstr>LABORATORIO DI LINGUAGGI E TECNICHE COMUNICATIVE  NON VERBALI  TFA SOSTEGNO SCUOLA SECONDARIA PRIMO GRADO G. 1 -  ore n.°20 17 LUGLIO  2019 09 AGOSTO 2019  </vt:lpstr>
      <vt:lpstr>ELEMENTI DELLA COMUNICAZIONE </vt:lpstr>
      <vt:lpstr>SINTATTICO, SEMANTICO, PRAGMATICO:  I LIVELLI  DELLA COMUNICAZIONE </vt:lpstr>
      <vt:lpstr>LA SCUOLA DI PALO ALTO  </vt:lpstr>
      <vt:lpstr> I CINQUE ASSIOMI DELLA COMUNICAZIONE  </vt:lpstr>
      <vt:lpstr>PRIMO E SECONDO ASSIOMA DELLA COMUNICAZIONE  </vt:lpstr>
      <vt:lpstr> TERZO ASSIOMA DELLA COMUNICAZIONE     </vt:lpstr>
      <vt:lpstr>QUARTO ASSIOMA DELLA COMUNICAZIONE:   La comunicazione può essere verbale/digitale e non verbale/ analogica  </vt:lpstr>
      <vt:lpstr>QUINTO ASSIOMA DELLA COMUNICAZIONE </vt:lpstr>
      <vt:lpstr>     I DUE CANALI DELLA COMUNICAZIONE </vt:lpstr>
      <vt:lpstr>COMUNICAZIONE E RITENZIONE DELLE INFORMAZIONI   </vt:lpstr>
      <vt:lpstr>  LA COMUNICAZIONE NON VERBALE </vt:lpstr>
      <vt:lpstr>Presentazione standard di PowerPoint</vt:lpstr>
      <vt:lpstr> GLI ELEMENTI PARALINGUISTICI </vt:lpstr>
      <vt:lpstr>SEGNALI NON VERBALI </vt:lpstr>
      <vt:lpstr>     EMPATIA </vt:lpstr>
      <vt:lpstr>STADI DELLO SVILUPPO DEL BAMBINO  E FORMAZIONE DEL LINGUAGGIO  </vt:lpstr>
      <vt:lpstr>CARATTERI DELL’ AUTISMO </vt:lpstr>
      <vt:lpstr>L’ AUTISMO E LA SFERA COMUNICATIVA  </vt:lpstr>
      <vt:lpstr>AUTISMO E INTERAZIONE SOCIALE </vt:lpstr>
      <vt:lpstr>SINDROME DI ASPERGER  </vt:lpstr>
      <vt:lpstr>SINDROME DI ASPERGER  </vt:lpstr>
      <vt:lpstr>         TEORIA DELLO SPECCHIO ROTTO:  AUTISMO E ASPERGER</vt:lpstr>
      <vt:lpstr> TEORIA SOCIO - AFFETTIVA </vt:lpstr>
      <vt:lpstr>AFFRONTARE E SUPERARE LE DIFFERENZE CON UNA DIDATTICA INCLUSIVA   </vt:lpstr>
      <vt:lpstr>INDICATORI DI QUALITA’ DELL’INTEGRAZIONE INCLUSIVA  </vt:lpstr>
      <vt:lpstr>      UNA NUOVA VISIONE DELLA DISABILITA’: ICF </vt:lpstr>
      <vt:lpstr>          </vt:lpstr>
      <vt:lpstr>   BIBLIOGRAFIA </vt:lpstr>
      <vt:lpstr> CORSO DI SPECIALIZZAZIONE  PER ATTIVITA’ DI SOSTEGNO AGLI ALUNNI CON DISABILITA’</vt:lpstr>
      <vt:lpstr>LABORATORIO DI LINGUAGGI E TECNICHE COMUNICATIVE  NON VERBALI  TFA SOSTEGNO SCUOLA SECONDARIA PRIMO GRADO G. 1 -  ore n.°20   </vt:lpstr>
      <vt:lpstr>TECNICHE COMUNICATIVE NON VERBALI:  ABA </vt:lpstr>
      <vt:lpstr>ABA: CONTESTI APPLICATIVI</vt:lpstr>
      <vt:lpstr>METODO LOVASS</vt:lpstr>
      <vt:lpstr>METODO LOWASS</vt:lpstr>
      <vt:lpstr>ABA: PUNTI DI FORZA E DEBOLEZZA  </vt:lpstr>
      <vt:lpstr>CAA: CHE COS’E’? COSA SI PROPONE</vt:lpstr>
      <vt:lpstr>AUGMENTATIVE ALTERNATIVE COMUNICATION</vt:lpstr>
      <vt:lpstr>TRATTARE L’AUTISMO CON LA CAA</vt:lpstr>
      <vt:lpstr>Presentazione standard di PowerPoint</vt:lpstr>
      <vt:lpstr>Presentazione standard di PowerPoint</vt:lpstr>
      <vt:lpstr>Presentazione standard di PowerPoint</vt:lpstr>
      <vt:lpstr>COMUNICAZIONE SPONTANEA </vt:lpstr>
      <vt:lpstr>Presentazione standard di PowerPoint</vt:lpstr>
      <vt:lpstr>Presentazione standard di PowerPoint</vt:lpstr>
      <vt:lpstr>CONSIGLI UTILI NELL’UTILIZZO DELLA CAA</vt:lpstr>
      <vt:lpstr>COMPATIBILITA’ E COMPLEMENTARIETA’ APPROCCIO TEACCH E PECS</vt:lpstr>
      <vt:lpstr>   BIBLIOGRAFIA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Clara</dc:creator>
  <cp:lastModifiedBy>user1</cp:lastModifiedBy>
  <cp:revision>375</cp:revision>
  <dcterms:created xsi:type="dcterms:W3CDTF">2019-09-12T09:31:57Z</dcterms:created>
  <dcterms:modified xsi:type="dcterms:W3CDTF">2019-12-23T12:13:02Z</dcterms:modified>
</cp:coreProperties>
</file>