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4" r:id="rId3"/>
    <p:sldId id="355" r:id="rId4"/>
    <p:sldId id="362" r:id="rId5"/>
    <p:sldId id="356" r:id="rId6"/>
    <p:sldId id="357" r:id="rId7"/>
    <p:sldId id="358" r:id="rId8"/>
    <p:sldId id="377" r:id="rId9"/>
    <p:sldId id="378" r:id="rId10"/>
    <p:sldId id="370" r:id="rId11"/>
    <p:sldId id="371" r:id="rId12"/>
    <p:sldId id="359" r:id="rId13"/>
    <p:sldId id="360" r:id="rId14"/>
    <p:sldId id="368" r:id="rId15"/>
    <p:sldId id="369" r:id="rId16"/>
    <p:sldId id="379" r:id="rId17"/>
    <p:sldId id="374" r:id="rId18"/>
    <p:sldId id="380" r:id="rId19"/>
    <p:sldId id="381" r:id="rId20"/>
    <p:sldId id="366" r:id="rId21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9"/>
    <p:restoredTop sz="92950"/>
  </p:normalViewPr>
  <p:slideViewPr>
    <p:cSldViewPr snapToGrid="0" snapToObjects="1">
      <p:cViewPr varScale="1">
        <p:scale>
          <a:sx n="81" d="100"/>
          <a:sy n="81" d="100"/>
        </p:scale>
        <p:origin x="2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CDFA2-899F-554F-B358-9ACF0DFA8232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DEF48-35D3-1844-9A77-BF40D66B03F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19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8D713-5CE5-F04B-8FEA-5FDFAE705806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88100-D704-8D48-ABE5-10A86A7E780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88100-D704-8D48-ABE5-10A86A7E7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Click to edit Master text styles</a:t>
            </a:r>
          </a:p>
          <a:p>
            <a:pPr lvl="1" eaLnBrk="1" latinLnBrk="0" hangingPunct="1"/>
            <a:r>
              <a:rPr lang="it-IT"/>
              <a:t>Second level</a:t>
            </a:r>
          </a:p>
          <a:p>
            <a:pPr lvl="2" eaLnBrk="1" latinLnBrk="0" hangingPunct="1"/>
            <a:r>
              <a:rPr lang="it-IT"/>
              <a:t>Third level</a:t>
            </a:r>
          </a:p>
          <a:p>
            <a:pPr lvl="3" eaLnBrk="1" latinLnBrk="0" hangingPunct="1"/>
            <a:r>
              <a:rPr lang="it-IT"/>
              <a:t>Fourth level</a:t>
            </a:r>
          </a:p>
          <a:p>
            <a:pPr lvl="4" eaLnBrk="1" latinLnBrk="0" hangingPunct="1"/>
            <a:r>
              <a:rPr lang="it-I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Click to edit Master text styles</a:t>
            </a:r>
          </a:p>
          <a:p>
            <a:pPr lvl="1" eaLnBrk="1" latinLnBrk="0" hangingPunct="1"/>
            <a:r>
              <a:rPr kumimoji="0" lang="it-IT"/>
              <a:t>Second level</a:t>
            </a:r>
          </a:p>
          <a:p>
            <a:pPr lvl="2" eaLnBrk="1" latinLnBrk="0" hangingPunct="1"/>
            <a:r>
              <a:rPr kumimoji="0" lang="it-IT"/>
              <a:t>Third level</a:t>
            </a:r>
          </a:p>
          <a:p>
            <a:pPr lvl="3" eaLnBrk="1" latinLnBrk="0" hangingPunct="1"/>
            <a:r>
              <a:rPr kumimoji="0" lang="it-IT"/>
              <a:t>Fourth level</a:t>
            </a:r>
          </a:p>
          <a:p>
            <a:pPr lvl="4" eaLnBrk="1" latinLnBrk="0" hangingPunct="1"/>
            <a:r>
              <a:rPr kumimoji="0" lang="it-IT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C6CC0D-762A-F146-9360-89C3679ED9E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463313-B01E-874C-9390-9B2E033D0C7D}" type="slidenum">
              <a:rPr lang="en-US" smtClean="0"/>
              <a:t>‹N›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Approcci</a:t>
            </a:r>
            <a:r>
              <a:rPr lang="en-US" b="1" dirty="0" smtClean="0"/>
              <a:t> </a:t>
            </a:r>
            <a:r>
              <a:rPr lang="en-US" b="1" dirty="0" err="1" smtClean="0"/>
              <a:t>metacognitivi</a:t>
            </a:r>
            <a:r>
              <a:rPr lang="en-US" b="1" dirty="0" smtClean="0"/>
              <a:t> e </a:t>
            </a:r>
            <a:r>
              <a:rPr lang="en-US" b="1" dirty="0" err="1" smtClean="0"/>
              <a:t>cooperativi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3774223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b="1" dirty="0" err="1" smtClean="0"/>
              <a:t>Lezione</a:t>
            </a:r>
            <a:r>
              <a:rPr lang="en-US" b="1" dirty="0" smtClean="0"/>
              <a:t> 4</a:t>
            </a:r>
          </a:p>
          <a:p>
            <a:pPr algn="ctr"/>
            <a:r>
              <a:rPr lang="en-US" b="1" dirty="0" err="1" smtClean="0"/>
              <a:t>Corso</a:t>
            </a:r>
            <a:r>
              <a:rPr lang="en-US" b="1" dirty="0" smtClean="0"/>
              <a:t> di </a:t>
            </a:r>
            <a:r>
              <a:rPr lang="en-US" b="1" dirty="0" err="1" smtClean="0"/>
              <a:t>specializzazione</a:t>
            </a:r>
            <a:r>
              <a:rPr lang="en-US" b="1" dirty="0" smtClean="0"/>
              <a:t> per le </a:t>
            </a:r>
            <a:r>
              <a:rPr lang="en-US" b="1" dirty="0" err="1" smtClean="0"/>
              <a:t>attività</a:t>
            </a:r>
            <a:r>
              <a:rPr lang="en-US" b="1" dirty="0" smtClean="0"/>
              <a:t> di </a:t>
            </a:r>
            <a:r>
              <a:rPr lang="en-US" b="1" dirty="0" err="1" smtClean="0"/>
              <a:t>sostegno</a:t>
            </a:r>
            <a:endParaRPr lang="en-US" b="1" dirty="0" smtClean="0"/>
          </a:p>
          <a:p>
            <a:pPr algn="ctr"/>
            <a:r>
              <a:rPr lang="en-US" b="1" dirty="0" smtClean="0"/>
              <a:t>2019-2020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Arianna </a:t>
            </a:r>
            <a:r>
              <a:rPr lang="en-US" b="1" dirty="0" err="1"/>
              <a:t>Taddei</a:t>
            </a:r>
            <a:r>
              <a:rPr lang="en-US" b="1" dirty="0"/>
              <a:t> </a:t>
            </a:r>
          </a:p>
          <a:p>
            <a:pPr algn="ctr"/>
            <a:r>
              <a:rPr lang="en-US" b="1" dirty="0" err="1"/>
              <a:t>Università</a:t>
            </a:r>
            <a:r>
              <a:rPr lang="en-US" b="1" dirty="0"/>
              <a:t> di Macerata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15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1560" y="146622"/>
            <a:ext cx="749808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Obiettivi formativi cognitivi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0" y="1429512"/>
            <a:ext cx="7498080" cy="4800600"/>
          </a:xfrm>
        </p:spPr>
        <p:txBody>
          <a:bodyPr/>
          <a:lstStyle/>
          <a:p>
            <a:pPr marL="596646" indent="-514350">
              <a:buAutoNum type="alphaLcParenR"/>
            </a:pPr>
            <a:r>
              <a:rPr lang="it-IT" dirty="0" smtClean="0"/>
              <a:t>Imparare a classificare i tre tipi di foglie del giardino (mano aperta, lancia e cuore)</a:t>
            </a:r>
          </a:p>
          <a:p>
            <a:pPr marL="596646" indent="-514350">
              <a:buAutoNum type="alphaLcParenR"/>
            </a:pPr>
            <a:r>
              <a:rPr lang="it-IT" dirty="0" smtClean="0"/>
              <a:t>Imparare a contornare e a dipingere le foglie</a:t>
            </a:r>
          </a:p>
          <a:p>
            <a:pPr marL="596646" indent="-514350">
              <a:buAutoNum type="alphaLcParenR"/>
            </a:pPr>
            <a:r>
              <a:rPr lang="it-IT" dirty="0" smtClean="0"/>
              <a:t>Imparare a ritagliare e a incollare le foglie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9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1560" y="146622"/>
            <a:ext cx="749808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Obiettivi sociali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0" y="1429512"/>
            <a:ext cx="7498080" cy="4800600"/>
          </a:xfrm>
        </p:spPr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596646" indent="-514350">
              <a:buAutoNum type="alphaLcParenR"/>
            </a:pPr>
            <a:r>
              <a:rPr lang="it-IT" dirty="0" smtClean="0"/>
              <a:t>Imparare ad aiutare i compagni con domande e suggerimenti; </a:t>
            </a:r>
          </a:p>
          <a:p>
            <a:pPr marL="596646" indent="-514350">
              <a:buAutoNum type="alphaLcParenR"/>
            </a:pPr>
            <a:r>
              <a:rPr lang="it-IT" dirty="0" smtClean="0"/>
              <a:t>Imparare a parlare a voce bassa;</a:t>
            </a:r>
          </a:p>
          <a:p>
            <a:pPr marL="596646" indent="-514350">
              <a:buAutoNum type="alphaLcParenR"/>
            </a:pPr>
            <a:r>
              <a:rPr lang="it-IT" dirty="0" smtClean="0"/>
              <a:t>Imparare a riporre in ordine i materiali.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72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696" y="0"/>
            <a:ext cx="8147304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II° momento: il contratto formativo d’aula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6696" y="1338072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it-IT" dirty="0" smtClean="0"/>
              <a:t>Questo momento è inteso come processo di negoziazione e accordo con alunni, che accettano di partecipare all’attività in funzione di uno scopo comune.</a:t>
            </a:r>
          </a:p>
          <a:p>
            <a:pPr marL="82296" indent="0">
              <a:buNone/>
            </a:pPr>
            <a:r>
              <a:rPr lang="it-IT" dirty="0" smtClean="0"/>
              <a:t>Sviluppa: </a:t>
            </a:r>
          </a:p>
          <a:p>
            <a:pPr>
              <a:buFontTx/>
              <a:buChar char="-"/>
            </a:pPr>
            <a:r>
              <a:rPr lang="it-IT" dirty="0" smtClean="0"/>
              <a:t>Motivazione</a:t>
            </a:r>
          </a:p>
          <a:p>
            <a:pPr>
              <a:buFontTx/>
              <a:buChar char="-"/>
            </a:pPr>
            <a:r>
              <a:rPr lang="it-IT" dirty="0" smtClean="0"/>
              <a:t>Abilità cooperative  (chiede di confrontarsi e condividere la proposta didattica)</a:t>
            </a:r>
          </a:p>
        </p:txBody>
      </p:sp>
    </p:spTree>
    <p:extLst>
      <p:ext uri="{BB962C8B-B14F-4D97-AF65-F5344CB8AC3E}">
        <p14:creationId xmlns:p14="http://schemas.microsoft.com/office/powerpoint/2010/main" val="240103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3272" y="3962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III° momento: l’insegnamento strategico (definire tempi)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3272" y="1338072"/>
            <a:ext cx="7498080" cy="4800600"/>
          </a:xfrm>
        </p:spPr>
        <p:txBody>
          <a:bodyPr/>
          <a:lstStyle/>
          <a:p>
            <a:r>
              <a:rPr lang="it-IT" dirty="0" smtClean="0"/>
              <a:t>L’insegnante deve descrivere e fare una dimostrazione. Può scegliere</a:t>
            </a:r>
          </a:p>
          <a:p>
            <a:pPr marL="596646" indent="-514350">
              <a:buAutoNum type="alphaLcParenR"/>
            </a:pPr>
            <a:r>
              <a:rPr lang="it-IT" dirty="0" smtClean="0"/>
              <a:t>se fare da modello facendo domande e risposte ad alta voce (</a:t>
            </a:r>
            <a:r>
              <a:rPr lang="it-IT" dirty="0" err="1" smtClean="0"/>
              <a:t>modeling</a:t>
            </a:r>
            <a:r>
              <a:rPr lang="it-IT" dirty="0" smtClean="0"/>
              <a:t>). </a:t>
            </a:r>
          </a:p>
          <a:p>
            <a:pPr marL="596646" indent="-514350">
              <a:buAutoNum type="alphaLcParenR"/>
            </a:pPr>
            <a:r>
              <a:rPr lang="it-IT" dirty="0" smtClean="0"/>
              <a:t>Se applicare la strategia insieme ai compagni. Il bambino/i svolge il compito cercando di verbalizzare i suoi ragionamenti e i compagni possono intervenire.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1173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1560" y="14662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IV° momento: la realizzazione del lavoro di gruppo. La metodologia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0" y="1429512"/>
            <a:ext cx="7498080" cy="4800600"/>
          </a:xfrm>
        </p:spPr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 algn="just">
              <a:buNone/>
            </a:pPr>
            <a:r>
              <a:rPr lang="it-IT" dirty="0" smtClean="0"/>
              <a:t>Insegnamento reciproco a coppie (tutoring) formate dall’insegnante: 10 coppie eterogenee formate da un bambino di 5 anni con uno di 3 anni; 4 coppie eterogenee formate da bambini di 4 anni.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185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1560" y="0"/>
            <a:ext cx="7498080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IV° momento: la realizzazione del lavoro di gruppo. Lavoro cooperativo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0" y="1143000"/>
            <a:ext cx="7498080" cy="5422692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L’insegnamento strategico: tempo previsto 10 minuti (i bambini prima vengono allenati a riconoscere le forme delle foglie e a inserirle nei tre diversi contenitori)</a:t>
            </a:r>
          </a:p>
          <a:p>
            <a:r>
              <a:rPr lang="it-IT" dirty="0" smtClean="0"/>
              <a:t>L’insegnamento reciproco a coppie (105 minuti). Questa fase prevede la raccolta delle foglie in giardino e la loro classificazione (30 minuti). Il bambino più piccolo doveva riconoscere le foglie e inserirle nel contenitore giusto. Quello più grande doveva controllare e aiutare il compagno con delle domande, come aveva fatto l’insegnante.</a:t>
            </a:r>
          </a:p>
        </p:txBody>
      </p:sp>
    </p:spTree>
    <p:extLst>
      <p:ext uri="{BB962C8B-B14F-4D97-AF65-F5344CB8AC3E}">
        <p14:creationId xmlns:p14="http://schemas.microsoft.com/office/powerpoint/2010/main" val="624000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1560" y="0"/>
            <a:ext cx="7498080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IV° momento: la realizzazione del lavoro di gruppo. Lavoro cooperativo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1560" y="1143000"/>
            <a:ext cx="7498080" cy="5422692"/>
          </a:xfrm>
        </p:spPr>
        <p:txBody>
          <a:bodyPr>
            <a:normAutofit/>
          </a:bodyPr>
          <a:lstStyle/>
          <a:p>
            <a:r>
              <a:rPr lang="it-IT" dirty="0" smtClean="0"/>
              <a:t>Verifica collettiva della classificazione (15 minuti)</a:t>
            </a:r>
          </a:p>
          <a:p>
            <a:r>
              <a:rPr lang="it-IT" dirty="0" smtClean="0"/>
              <a:t>Ogni bambino ricalcava la foglia, le colorava e le ritagliava. Infine le incollava su un grande cartellone dove c’erano tre alberi senza foglie. I bambini dovevano incollare una foglia originale ed una riprodotta. </a:t>
            </a:r>
          </a:p>
          <a:p>
            <a:r>
              <a:rPr lang="it-IT" dirty="0" smtClean="0"/>
              <a:t>Il cartellone è stato poi appeso nel salone della scuola.</a:t>
            </a:r>
          </a:p>
        </p:txBody>
      </p:sp>
    </p:spTree>
    <p:extLst>
      <p:ext uri="{BB962C8B-B14F-4D97-AF65-F5344CB8AC3E}">
        <p14:creationId xmlns:p14="http://schemas.microsoft.com/office/powerpoint/2010/main" val="493496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5° momento.  Autovalutazione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9858" y="1122363"/>
            <a:ext cx="7498080" cy="4800600"/>
          </a:xfrm>
        </p:spPr>
        <p:txBody>
          <a:bodyPr/>
          <a:lstStyle/>
          <a:p>
            <a:pPr marL="82296" indent="0" algn="just">
              <a:buNone/>
            </a:pPr>
            <a:r>
              <a:rPr lang="it-IT" dirty="0" smtClean="0"/>
              <a:t>Ogni coppia, dopo aver ricevuto tre faccine: una triste, una sorridente ed una seria,  decideva quale delle tre valutava meglio il lavoro. </a:t>
            </a:r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5" name="AutoShape 2" descr="isultati immagini per faccine smile sorrident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718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6° momento. Valutazione dell’insegnante.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it-IT" dirty="0" smtClean="0"/>
              <a:t>L’insegnante passava tra le varie coppie e confermava e contraddiceva la faccina attribuita dai bambini al loro lavoro. Nel caso di disaccordo, il docente faceva riflettere i bambini con domande del tipo: “siete sicuri di aver fatto bene? Il volume della voce è sempre stato basso? Avete riposto tutti i materiali nei contenitori giusti? Vi siete aiutati a vicenda in modo pacifico?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2947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7° momento. Revisione metacognitiva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t-IT" dirty="0" smtClean="0"/>
              <a:t>Si riflette insieme su quello che è stato fatto il giorno precedente: </a:t>
            </a:r>
          </a:p>
          <a:p>
            <a:pPr marL="82296" indent="0">
              <a:buNone/>
            </a:pPr>
            <a:r>
              <a:rPr lang="it-IT" dirty="0" smtClean="0"/>
              <a:t>“Cosa abbiamo imparato ieri? Quanti tipi di foglie abbiamo visto? Qual è stata la cosa più difficile che avete fatto? Siete riusciti ad aiutarvi con le parole, senza fare le cose al posto del compagno? Avete imparato a parlare a voce bassa e a riporre tutti materiali alo loro posto?”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759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9207" y="0"/>
            <a:ext cx="7498080" cy="804333"/>
          </a:xfrm>
        </p:spPr>
        <p:txBody>
          <a:bodyPr>
            <a:normAutofit/>
          </a:bodyPr>
          <a:lstStyle/>
          <a:p>
            <a:r>
              <a:rPr lang="it-IT" dirty="0" smtClean="0"/>
              <a:t>Materiale di studio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9207" y="804333"/>
            <a:ext cx="7945459" cy="5833534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it-IT" sz="2800" dirty="0" err="1" smtClean="0"/>
              <a:t>Cottini</a:t>
            </a:r>
            <a:r>
              <a:rPr lang="it-IT" sz="2800" dirty="0" smtClean="0"/>
              <a:t> L., (2017). </a:t>
            </a:r>
            <a:r>
              <a:rPr lang="it-IT" sz="2800" i="1" dirty="0" smtClean="0"/>
              <a:t>Didattica speciale e inclusione scolastica</a:t>
            </a:r>
            <a:r>
              <a:rPr lang="it-IT" sz="2800" dirty="0" smtClean="0"/>
              <a:t>. Roma: Carocci Editore.</a:t>
            </a:r>
          </a:p>
          <a:p>
            <a:pPr marL="82296" indent="0">
              <a:buNone/>
            </a:pPr>
            <a:endParaRPr lang="it-IT" sz="2800" dirty="0" smtClean="0"/>
          </a:p>
          <a:p>
            <a:pPr marL="82296" indent="0">
              <a:buNone/>
            </a:pPr>
            <a:r>
              <a:rPr lang="it-IT" sz="2800" dirty="0" smtClean="0"/>
              <a:t>Parti da studiare:  </a:t>
            </a:r>
          </a:p>
          <a:p>
            <a:r>
              <a:rPr lang="it-IT" sz="2800" dirty="0" smtClean="0"/>
              <a:t>Introduzione pp.13-25</a:t>
            </a:r>
          </a:p>
          <a:p>
            <a:r>
              <a:rPr lang="it-IT" sz="2800" dirty="0" smtClean="0"/>
              <a:t>Cap.2 pp.51-61</a:t>
            </a:r>
          </a:p>
          <a:p>
            <a:r>
              <a:rPr lang="it-IT" sz="2800" dirty="0" smtClean="0"/>
              <a:t>Cap.7 pp.141-150. </a:t>
            </a:r>
          </a:p>
          <a:p>
            <a:r>
              <a:rPr lang="it-IT" sz="2800" dirty="0" smtClean="0"/>
              <a:t>Cap.8 pp.164-180</a:t>
            </a:r>
          </a:p>
          <a:p>
            <a:r>
              <a:rPr lang="it-IT" sz="2800" dirty="0" smtClean="0"/>
              <a:t>Cap.9 pp. 181-205</a:t>
            </a:r>
          </a:p>
          <a:p>
            <a:r>
              <a:rPr lang="it-IT" sz="2800" dirty="0" smtClean="0"/>
              <a:t>Cap.10 pp. 206-228</a:t>
            </a:r>
          </a:p>
          <a:p>
            <a:r>
              <a:rPr lang="it-IT" sz="2800" dirty="0" smtClean="0"/>
              <a:t>Cap.11 pp. 228-262</a:t>
            </a:r>
          </a:p>
          <a:p>
            <a:endParaRPr lang="it-IT" sz="2800" dirty="0" smtClean="0"/>
          </a:p>
          <a:p>
            <a:pPr marL="82296" indent="0">
              <a:buNone/>
            </a:pPr>
            <a:r>
              <a:rPr lang="it-IT" sz="3000" dirty="0" err="1" smtClean="0"/>
              <a:t>Power</a:t>
            </a:r>
            <a:r>
              <a:rPr lang="it-IT" sz="3000" dirty="0" smtClean="0"/>
              <a:t> </a:t>
            </a:r>
            <a:r>
              <a:rPr lang="it-IT" sz="3000" dirty="0" err="1" smtClean="0"/>
              <a:t>point</a:t>
            </a:r>
            <a:r>
              <a:rPr lang="it-IT" sz="3000" dirty="0" smtClean="0"/>
              <a:t> messi a disposizione dalla docente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5579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8° momento: le eventuali gratificazioni differite nel tempo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parla di gratificazione differita perché per raggiungerla ci vuole </a:t>
            </a:r>
            <a:r>
              <a:rPr lang="it-IT" smtClean="0"/>
              <a:t>un impegno </a:t>
            </a:r>
            <a:r>
              <a:rPr lang="it-IT" dirty="0" smtClean="0"/>
              <a:t>determinato e prolungato nel tempo da parte di tutti.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23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r>
              <a:rPr lang="it-IT" dirty="0" smtClean="0"/>
              <a:t>“Ciò che i bambini sanno fare insieme oggi, domani sapranno farlo da soli”. </a:t>
            </a:r>
          </a:p>
          <a:p>
            <a:pPr marL="82296" indent="0">
              <a:buNone/>
            </a:pPr>
            <a:r>
              <a:rPr lang="it-IT" dirty="0"/>
              <a:t>	</a:t>
            </a:r>
            <a:r>
              <a:rPr lang="it-IT" dirty="0" smtClean="0"/>
              <a:t>				</a:t>
            </a:r>
            <a:r>
              <a:rPr lang="it-IT" dirty="0" err="1" smtClean="0"/>
              <a:t>Vygotskij</a:t>
            </a:r>
            <a:r>
              <a:rPr lang="it-IT" dirty="0" smtClean="0"/>
              <a:t> (1934)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83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 algn="just">
              <a:buNone/>
            </a:pPr>
            <a:r>
              <a:rPr lang="it-IT" dirty="0" smtClean="0"/>
              <a:t>Indicazioni per la progettazione, realizzazione e valutazione di un’attività </a:t>
            </a:r>
            <a:r>
              <a:rPr lang="it-IT" dirty="0" err="1" smtClean="0"/>
              <a:t>matacognitiva</a:t>
            </a:r>
            <a:r>
              <a:rPr lang="it-IT" dirty="0" smtClean="0"/>
              <a:t> cooperativa.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62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416" y="0"/>
            <a:ext cx="7891272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1° momento: la progettazione dell’insegnante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416" y="1447800"/>
            <a:ext cx="7891272" cy="5410200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it-IT" dirty="0" smtClean="0"/>
              <a:t>Chiedersi quale preparazione vogliamo dare alla persona, quali competenze cognitive e sociali?</a:t>
            </a:r>
          </a:p>
          <a:p>
            <a:pPr marL="596646" indent="-514350">
              <a:buAutoNum type="arabicPeriod"/>
            </a:pPr>
            <a:r>
              <a:rPr lang="it-IT" dirty="0" smtClean="0"/>
              <a:t>Tenere conto dei livelli di partenza dei ragazzi (conoscenze pregresse)</a:t>
            </a:r>
          </a:p>
          <a:p>
            <a:pPr marL="596646" indent="-514350">
              <a:buAutoNum type="arabicPeriod"/>
            </a:pPr>
            <a:r>
              <a:rPr lang="it-IT" dirty="0" smtClean="0"/>
              <a:t>Considerare i bisogni formativi degli studenti: la differenza tra le competenze da raggiungere e quelle già acquisite. </a:t>
            </a:r>
          </a:p>
          <a:p>
            <a:pPr marL="596646" indent="-514350">
              <a:buAutoNum type="arabicPeriod"/>
            </a:pPr>
            <a:r>
              <a:rPr lang="it-IT" dirty="0" smtClean="0"/>
              <a:t>La scelta degli obiettivi formativi (sociali e cognitivi) che andranno definiti attraverso </a:t>
            </a:r>
          </a:p>
          <a:p>
            <a:pPr marL="596646" indent="-514350">
              <a:buAutoNum type="arabicPeriod"/>
            </a:pPr>
            <a:endParaRPr lang="it-IT" dirty="0" smtClean="0"/>
          </a:p>
          <a:p>
            <a:pPr marL="596646" indent="-514350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939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1° momento: la progettazione dell’insegnante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t-IT" dirty="0"/>
              <a:t>l</a:t>
            </a:r>
            <a:r>
              <a:rPr lang="it-IT" dirty="0" smtClean="0"/>
              <a:t>’analisi del compito ossia tutte le azioni comportamentali assunte durante il suo svolgimento. </a:t>
            </a:r>
          </a:p>
          <a:p>
            <a:pPr marL="82296" indent="0">
              <a:buNone/>
            </a:pPr>
            <a:r>
              <a:rPr lang="it-IT" dirty="0" smtClean="0"/>
              <a:t>5. l’organizzazione della classe e la composizione dei gruppi. </a:t>
            </a:r>
          </a:p>
          <a:p>
            <a:pPr marL="82296" indent="0">
              <a:buNone/>
            </a:pPr>
            <a:r>
              <a:rPr lang="it-IT" dirty="0" smtClean="0"/>
              <a:t>6. L’insegnamento strategico (la scelta dei modelli, degli strumenti e dei materiali). </a:t>
            </a:r>
          </a:p>
          <a:p>
            <a:pPr marL="82296" indent="0">
              <a:buNone/>
            </a:pPr>
            <a:r>
              <a:rPr lang="it-IT" dirty="0" smtClean="0"/>
              <a:t>7. La scelta dei ruoli, delle fasi di lavoro e dei tempi.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040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0"/>
            <a:ext cx="8119872" cy="1143000"/>
          </a:xfrm>
        </p:spPr>
        <p:txBody>
          <a:bodyPr>
            <a:normAutofit fontScale="90000"/>
          </a:bodyPr>
          <a:lstStyle/>
          <a:p>
            <a:r>
              <a:rPr lang="it-IT"/>
              <a:t>1° momento: la progettazione dell’insegnante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4128" y="1143000"/>
            <a:ext cx="7909560" cy="55869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dirty="0" smtClean="0"/>
              <a:t>8. Le modalità di valutazione, revisione metacognitiva e rilancio cooperativo (i ragazzi possono riflettere sui processi attuati, prodotti conseguiti, emozioni provate). </a:t>
            </a:r>
          </a:p>
          <a:p>
            <a:pPr marL="82296" indent="0">
              <a:buNone/>
            </a:pPr>
            <a:r>
              <a:rPr lang="it-IT" dirty="0" smtClean="0"/>
              <a:t>9. L’esercizio, l’astrazione, il trasferimento delle abilità e l’accertamento delle competenze individuali (bisogna offrire agli studenti delle occasioni per esercitare tali apprendimenti in vari contesti). </a:t>
            </a:r>
          </a:p>
          <a:p>
            <a:pPr marL="82296" indent="0">
              <a:buNone/>
            </a:pPr>
            <a:r>
              <a:rPr lang="it-IT" dirty="0" smtClean="0"/>
              <a:t>10. Eventuali gratificazioni</a:t>
            </a:r>
          </a:p>
          <a:p>
            <a:pPr marL="82296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7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4321" y="109746"/>
            <a:ext cx="7899367" cy="1143000"/>
          </a:xfrm>
        </p:spPr>
        <p:txBody>
          <a:bodyPr>
            <a:normAutofit/>
          </a:bodyPr>
          <a:lstStyle/>
          <a:p>
            <a:pPr algn="ctr"/>
            <a:r>
              <a:rPr lang="it-IT" sz="3000" dirty="0" smtClean="0"/>
              <a:t>Esempio di progettazione metacognitiva-cooperativa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6766" y="1088036"/>
            <a:ext cx="7734475" cy="51478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sz="2800" b="1" dirty="0" smtClean="0"/>
              <a:t>Titolo</a:t>
            </a:r>
            <a:r>
              <a:rPr lang="it-IT" sz="2800" dirty="0" smtClean="0"/>
              <a:t>: realizziamo il cartellone dell’autunno. </a:t>
            </a:r>
          </a:p>
          <a:p>
            <a:pPr marL="82296" indent="0">
              <a:buNone/>
            </a:pPr>
            <a:r>
              <a:rPr lang="it-IT" sz="2800" b="1" dirty="0" smtClean="0"/>
              <a:t>Bambini della sezione</a:t>
            </a:r>
            <a:r>
              <a:rPr lang="it-IT" sz="2800" dirty="0" smtClean="0"/>
              <a:t>: 28 di cui 10 di 5 anni, 8 di 4 anni, e 10 di 3 anni. </a:t>
            </a:r>
          </a:p>
          <a:p>
            <a:pPr marL="82296" indent="0">
              <a:buNone/>
            </a:pPr>
            <a:r>
              <a:rPr lang="it-IT" sz="2800" b="1" dirty="0" smtClean="0"/>
              <a:t>Precedentemente</a:t>
            </a:r>
            <a:r>
              <a:rPr lang="it-IT" sz="2800" dirty="0" smtClean="0"/>
              <a:t>: l’insegnante aveva allenato i bambini a riconoscere la forma delle foglie e a raggrupparle insieme. Insieme si era anche riflettuto su come parlare a bassa voce e aiutare i compagni con domande precise senza sostituirsi al posto loro.  </a:t>
            </a:r>
          </a:p>
          <a:p>
            <a:pPr marL="82296" indent="0">
              <a:buNone/>
            </a:pPr>
            <a:r>
              <a:rPr lang="it-IT" sz="2800" dirty="0" smtClean="0"/>
              <a:t>“E’ una foglia a forma di lancia?”, “E’ una foglia a forma di mano aperta?”, “E’ una foglia a forma di cuore?”.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0182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4321" y="109746"/>
            <a:ext cx="7899367" cy="1143000"/>
          </a:xfrm>
        </p:spPr>
        <p:txBody>
          <a:bodyPr>
            <a:normAutofit/>
          </a:bodyPr>
          <a:lstStyle/>
          <a:p>
            <a:pPr algn="ctr"/>
            <a:r>
              <a:rPr lang="it-IT" sz="3000" dirty="0" smtClean="0"/>
              <a:t>Esempio di progettazione metacognitiva-cooperativa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6766" y="1088036"/>
            <a:ext cx="7734475" cy="51478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sz="2800" b="1" dirty="0" smtClean="0"/>
              <a:t>Precedentemente</a:t>
            </a:r>
            <a:r>
              <a:rPr lang="it-IT" sz="2800" dirty="0" smtClean="0"/>
              <a:t>: l’insegnante formulava anche domande guida, interveniva con lodi di incoraggiamento: </a:t>
            </a:r>
          </a:p>
          <a:p>
            <a:pPr marL="82296" indent="0">
              <a:buNone/>
            </a:pPr>
            <a:r>
              <a:rPr lang="it-IT" sz="2800" dirty="0" smtClean="0"/>
              <a:t>“ Ei proprio sicuro che questo vada messo qui? Guarda bene e cerca di trovare il posto giusto”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84298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8051</TotalTime>
  <Words>1047</Words>
  <Application>Microsoft Office PowerPoint</Application>
  <PresentationFormat>Presentazione su schermo (4:3)</PresentationFormat>
  <Paragraphs>89</Paragraphs>
  <Slides>20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Calibri</vt:lpstr>
      <vt:lpstr>Gill Sans MT</vt:lpstr>
      <vt:lpstr>Verdana</vt:lpstr>
      <vt:lpstr>Wingdings 2</vt:lpstr>
      <vt:lpstr>Solstice</vt:lpstr>
      <vt:lpstr>Approcci metacognitivi e cooperativi</vt:lpstr>
      <vt:lpstr>Materiale di studio</vt:lpstr>
      <vt:lpstr>Presentazione standard di PowerPoint</vt:lpstr>
      <vt:lpstr>Presentazione standard di PowerPoint</vt:lpstr>
      <vt:lpstr>1° momento: la progettazione dell’insegnante</vt:lpstr>
      <vt:lpstr>1° momento: la progettazione dell’insegnante</vt:lpstr>
      <vt:lpstr>1° momento: la progettazione dell’insegnante</vt:lpstr>
      <vt:lpstr>Esempio di progettazione metacognitiva-cooperativa</vt:lpstr>
      <vt:lpstr>Esempio di progettazione metacognitiva-cooperativa</vt:lpstr>
      <vt:lpstr>Obiettivi formativi cognitivi</vt:lpstr>
      <vt:lpstr>Obiettivi sociali</vt:lpstr>
      <vt:lpstr>II° momento: il contratto formativo d’aula</vt:lpstr>
      <vt:lpstr>III° momento: l’insegnamento strategico (definire tempi) </vt:lpstr>
      <vt:lpstr>IV° momento: la realizzazione del lavoro di gruppo. La metodologia</vt:lpstr>
      <vt:lpstr>IV° momento: la realizzazione del lavoro di gruppo. Lavoro cooperativo</vt:lpstr>
      <vt:lpstr>IV° momento: la realizzazione del lavoro di gruppo. Lavoro cooperativo</vt:lpstr>
      <vt:lpstr>5° momento.  Autovalutazione</vt:lpstr>
      <vt:lpstr>6° momento. Valutazione dell’insegnante. </vt:lpstr>
      <vt:lpstr>7° momento. Revisione metacognitiva</vt:lpstr>
      <vt:lpstr>8° momento: le eventuali gratificazioni differite nel tempo</vt:lpstr>
    </vt:vector>
  </TitlesOfParts>
  <Company>Ari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pedagogia speciale</dc:title>
  <dc:creator>Ari</dc:creator>
  <cp:lastModifiedBy>user1</cp:lastModifiedBy>
  <cp:revision>266</cp:revision>
  <cp:lastPrinted>2018-10-01T19:39:53Z</cp:lastPrinted>
  <dcterms:created xsi:type="dcterms:W3CDTF">2015-04-10T09:59:23Z</dcterms:created>
  <dcterms:modified xsi:type="dcterms:W3CDTF">2019-09-10T06:57:49Z</dcterms:modified>
</cp:coreProperties>
</file>