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70" r:id="rId4"/>
    <p:sldId id="260" r:id="rId5"/>
    <p:sldId id="261" r:id="rId6"/>
    <p:sldId id="258" r:id="rId7"/>
    <p:sldId id="271" r:id="rId8"/>
    <p:sldId id="273" r:id="rId9"/>
    <p:sldId id="272" r:id="rId10"/>
    <p:sldId id="264" r:id="rId11"/>
    <p:sldId id="265" r:id="rId12"/>
    <p:sldId id="266" r:id="rId13"/>
    <p:sldId id="274" r:id="rId14"/>
    <p:sldId id="275" r:id="rId15"/>
    <p:sldId id="276" r:id="rId16"/>
    <p:sldId id="277" r:id="rId17"/>
    <p:sldId id="278" r:id="rId18"/>
    <p:sldId id="280" r:id="rId19"/>
    <p:sldId id="267" r:id="rId20"/>
    <p:sldId id="269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062-F38A-4E42-AB54-7487FBFEC02D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1CA9-017F-4542-982D-18607E8573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59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062-F38A-4E42-AB54-7487FBFEC02D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1CA9-017F-4542-982D-18607E8573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33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062-F38A-4E42-AB54-7487FBFEC02D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1CA9-017F-4542-982D-18607E8573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365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062-F38A-4E42-AB54-7487FBFEC02D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1CA9-017F-4542-982D-18607E8573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696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062-F38A-4E42-AB54-7487FBFEC02D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1CA9-017F-4542-982D-18607E8573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53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062-F38A-4E42-AB54-7487FBFEC02D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1CA9-017F-4542-982D-18607E8573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52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062-F38A-4E42-AB54-7487FBFEC02D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1CA9-017F-4542-982D-18607E8573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47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062-F38A-4E42-AB54-7487FBFEC02D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1CA9-017F-4542-982D-18607E8573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0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062-F38A-4E42-AB54-7487FBFEC02D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1CA9-017F-4542-982D-18607E8573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55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062-F38A-4E42-AB54-7487FBFEC02D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1CA9-017F-4542-982D-18607E8573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13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8062-F38A-4E42-AB54-7487FBFEC02D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1CA9-017F-4542-982D-18607E8573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57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18062-F38A-4E42-AB54-7487FBFEC02D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A1CA9-017F-4542-982D-18607E8573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6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tudenti.unimc.it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arrotondato 3"/>
          <p:cNvSpPr/>
          <p:nvPr/>
        </p:nvSpPr>
        <p:spPr>
          <a:xfrm>
            <a:off x="4530055" y="3061982"/>
            <a:ext cx="816133" cy="10905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1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6516" y="1044700"/>
            <a:ext cx="7499732" cy="414362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228051" y="5494788"/>
            <a:ext cx="712574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L’utente dovrà </a:t>
            </a:r>
            <a:r>
              <a:rPr lang="it-IT" dirty="0" smtClean="0"/>
              <a:t>accedere tramite login dalla pagina web </a:t>
            </a:r>
            <a:r>
              <a:rPr lang="it-IT" dirty="0" smtClean="0">
                <a:hlinkClick r:id="rId6"/>
              </a:rPr>
              <a:t>https</a:t>
            </a:r>
            <a:r>
              <a:rPr lang="it-IT" dirty="0" smtClean="0">
                <a:hlinkClick r:id="rId6"/>
              </a:rPr>
              <a:t>://studenti.unimc.it</a:t>
            </a:r>
            <a:r>
              <a:rPr lang="it-IT" dirty="0" smtClean="0"/>
              <a:t>.</a:t>
            </a:r>
          </a:p>
          <a:p>
            <a:r>
              <a:rPr lang="it-IT" dirty="0" smtClean="0"/>
              <a:t>Una volta visualizzata la pagina si potrà cliccare sul menù in alto a destra</a:t>
            </a:r>
            <a:endParaRPr lang="it-IT" dirty="0"/>
          </a:p>
        </p:txBody>
      </p:sp>
      <p:sp>
        <p:nvSpPr>
          <p:cNvPr id="9" name="Freccia in giù 8"/>
          <p:cNvSpPr/>
          <p:nvPr/>
        </p:nvSpPr>
        <p:spPr>
          <a:xfrm rot="1317494">
            <a:off x="5626106" y="711598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2" name="Freccia in giù 11"/>
          <p:cNvSpPr/>
          <p:nvPr/>
        </p:nvSpPr>
        <p:spPr>
          <a:xfrm rot="3937308">
            <a:off x="10782803" y="1526667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60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50253" y="4325025"/>
            <a:ext cx="32243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il </a:t>
            </a:r>
            <a:r>
              <a:rPr lang="it-IT" dirty="0"/>
              <a:t>candidato </a:t>
            </a:r>
            <a:r>
              <a:rPr lang="it-IT" dirty="0" smtClean="0"/>
              <a:t>dovrà rilasciare i consensi obbligatori per autorizzare l’Ateneo alla gestione dei suoi dati personali e per assicurarsi della correttezza della futura carriera universitaria.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10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/>
          <a:srcRect b="46630"/>
          <a:stretch/>
        </p:blipFill>
        <p:spPr>
          <a:xfrm>
            <a:off x="3600013" y="914007"/>
            <a:ext cx="6686550" cy="242481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4815" y="3567112"/>
            <a:ext cx="6657975" cy="2971800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 rot="5682273">
            <a:off x="5707282" y="5887770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43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373565" y="3201972"/>
            <a:ext cx="5283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il </a:t>
            </a:r>
            <a:r>
              <a:rPr lang="it-IT" dirty="0"/>
              <a:t>candidato </a:t>
            </a:r>
            <a:r>
              <a:rPr lang="it-IT" dirty="0" smtClean="0"/>
              <a:t>dovrà confermare i dati inseriti, poi cliccare su ‘Conferma’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11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649" y="1158875"/>
            <a:ext cx="2726950" cy="5088753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 rot="8598738">
            <a:off x="8541622" y="5782666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2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979283" y="57100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il </a:t>
            </a:r>
            <a:r>
              <a:rPr lang="it-IT" dirty="0"/>
              <a:t>candidato </a:t>
            </a:r>
            <a:r>
              <a:rPr lang="it-IT" dirty="0" smtClean="0"/>
              <a:t>nelle pagine successive dovrà inserire i dati relativi al documento di identità e alla foto.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12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482" y="1176731"/>
            <a:ext cx="1962150" cy="24193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/>
          <a:srcRect b="13381"/>
          <a:stretch/>
        </p:blipFill>
        <p:spPr>
          <a:xfrm>
            <a:off x="6336461" y="1176732"/>
            <a:ext cx="3019425" cy="41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3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01779" y="344787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il </a:t>
            </a:r>
            <a:r>
              <a:rPr lang="it-IT" dirty="0"/>
              <a:t>candidato </a:t>
            </a:r>
            <a:r>
              <a:rPr lang="it-IT" dirty="0" smtClean="0"/>
              <a:t>dovrà inserire i dati relativi all’abilitazione all’insegnamento conseguita e al titolo di Scuola Superiore. I titoli già inseriti nel sistema sono contrassegnati da un pallino verde. Se il titolo non è presente, al contrario, occorrerà cliccare sul tasto ‘Inserisci’.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13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79" y="927041"/>
            <a:ext cx="7838779" cy="2505346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 rot="8598738">
            <a:off x="8070286" y="2226893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1" name="Freccia in giù 10"/>
          <p:cNvSpPr/>
          <p:nvPr/>
        </p:nvSpPr>
        <p:spPr>
          <a:xfrm rot="8598738">
            <a:off x="6981381" y="3114773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22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021228" y="414339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Per i dati relativi all’abilitazione all’insegnamento si dovrà preliminarmente specificare se il titolo è stato rilasciato dall’Ateneo di Macerata, da un altro Ateneo, o da una struttura non Universitaria.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14</a:t>
            </a:fld>
            <a:endParaRPr lang="it-IT"/>
          </a:p>
        </p:txBody>
      </p:sp>
      <p:sp>
        <p:nvSpPr>
          <p:cNvPr id="9" name="Freccia in giù 8"/>
          <p:cNvSpPr/>
          <p:nvPr/>
        </p:nvSpPr>
        <p:spPr>
          <a:xfrm rot="8598738">
            <a:off x="10033309" y="2734492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862" y="1331846"/>
            <a:ext cx="44481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93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970894" y="483968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Se il titolo è stato rilasciato dall’Ateneo di Macerata, occorrerà specificare il nome del corso di studio, la data di Conseguimento e la sede principale del corso di studio.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15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3293" y="900599"/>
            <a:ext cx="3993632" cy="3577118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 rot="13509062">
            <a:off x="5276751" y="3581552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74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24942" y="4453787"/>
            <a:ext cx="5211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Se il titolo è stato rilasciato dall’Ateneo di Macerata, occorrerà specificare il nome della regione, e poi selezionare un Ateneo dalla lista proposta</a:t>
            </a:r>
            <a:r>
              <a:rPr lang="it-IT" dirty="0"/>
              <a:t>.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16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07" y="497192"/>
            <a:ext cx="5391575" cy="363789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712574" y="54899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/>
              <a:t>Poi occorrerà specificare il nome del corso di studio, la data di Conseguimento e la sede principale del corso di studio.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028" y="2764340"/>
            <a:ext cx="5954701" cy="2612777"/>
          </a:xfrm>
          <a:prstGeom prst="rect">
            <a:avLst/>
          </a:prstGeom>
        </p:spPr>
      </p:pic>
      <p:sp>
        <p:nvSpPr>
          <p:cNvPr id="12" name="Freccia in giù 11"/>
          <p:cNvSpPr/>
          <p:nvPr/>
        </p:nvSpPr>
        <p:spPr>
          <a:xfrm rot="13509062">
            <a:off x="576123" y="3392875"/>
            <a:ext cx="291871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9" name="Freccia in giù 8"/>
          <p:cNvSpPr/>
          <p:nvPr/>
        </p:nvSpPr>
        <p:spPr>
          <a:xfrm rot="17863460">
            <a:off x="6196977" y="4124616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3" name="Freccia in giù 12"/>
          <p:cNvSpPr/>
          <p:nvPr/>
        </p:nvSpPr>
        <p:spPr>
          <a:xfrm rot="8382814">
            <a:off x="1289763" y="2331498"/>
            <a:ext cx="291871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4" name="Freccia in giù 13"/>
          <p:cNvSpPr/>
          <p:nvPr/>
        </p:nvSpPr>
        <p:spPr>
          <a:xfrm rot="8382814">
            <a:off x="2624516" y="1371005"/>
            <a:ext cx="291871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59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24942" y="4453787"/>
            <a:ext cx="5211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Se il titolo è stato rilasciato da una struttura non universitaria basterà indicare la sua denominazione.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17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712574" y="54899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/>
              <a:t>Poi occorrerà specificare il nome del corso di </a:t>
            </a:r>
            <a:r>
              <a:rPr lang="it-IT" dirty="0" smtClean="0"/>
              <a:t>studio e </a:t>
            </a:r>
            <a:r>
              <a:rPr lang="it-IT" dirty="0"/>
              <a:t>la data di </a:t>
            </a:r>
            <a:r>
              <a:rPr lang="it-IT" dirty="0" smtClean="0"/>
              <a:t>Conseguimento.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88" y="804293"/>
            <a:ext cx="4063985" cy="2761028"/>
          </a:xfrm>
          <a:prstGeom prst="rect">
            <a:avLst/>
          </a:prstGeom>
        </p:spPr>
      </p:pic>
      <p:sp>
        <p:nvSpPr>
          <p:cNvPr id="11" name="Freccia in giù 10"/>
          <p:cNvSpPr/>
          <p:nvPr/>
        </p:nvSpPr>
        <p:spPr>
          <a:xfrm rot="13509062">
            <a:off x="1908129" y="2220907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1676" y="1656819"/>
            <a:ext cx="4743450" cy="3438525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 rot="13509062">
            <a:off x="6339986" y="4354709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08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18</a:t>
            </a:fld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5556" y="916123"/>
            <a:ext cx="6050088" cy="5063503"/>
          </a:xfrm>
          <a:prstGeom prst="rect">
            <a:avLst/>
          </a:prstGeom>
        </p:spPr>
      </p:pic>
      <p:sp>
        <p:nvSpPr>
          <p:cNvPr id="11" name="Freccia in giù 10"/>
          <p:cNvSpPr/>
          <p:nvPr/>
        </p:nvSpPr>
        <p:spPr>
          <a:xfrm rot="13509062">
            <a:off x="5026404" y="3111498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9" name="Freccia in giù 8"/>
          <p:cNvSpPr/>
          <p:nvPr/>
        </p:nvSpPr>
        <p:spPr>
          <a:xfrm rot="2792338">
            <a:off x="6621942" y="4939678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964044" y="57100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/>
              <a:t>Se tutti i titoli </a:t>
            </a:r>
            <a:r>
              <a:rPr lang="it-IT" dirty="0" smtClean="0"/>
              <a:t>necessari sono </a:t>
            </a:r>
            <a:r>
              <a:rPr lang="it-IT" dirty="0"/>
              <a:t>inseriti nel sistema si potrà cliccare sul tasto conferma</a:t>
            </a:r>
          </a:p>
        </p:txBody>
      </p:sp>
      <p:sp>
        <p:nvSpPr>
          <p:cNvPr id="14" name="Freccia in giù 13"/>
          <p:cNvSpPr/>
          <p:nvPr/>
        </p:nvSpPr>
        <p:spPr>
          <a:xfrm rot="13509062">
            <a:off x="5026405" y="1953692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70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ccia in giù 8"/>
          <p:cNvSpPr/>
          <p:nvPr/>
        </p:nvSpPr>
        <p:spPr>
          <a:xfrm rot="14208511">
            <a:off x="4004318" y="5851011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78658" y="2986209"/>
            <a:ext cx="25524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il </a:t>
            </a:r>
            <a:r>
              <a:rPr lang="it-IT" dirty="0"/>
              <a:t>candidato </a:t>
            </a:r>
            <a:r>
              <a:rPr lang="it-IT" dirty="0" smtClean="0"/>
              <a:t>dovrà inserire anche alcune informazioni circa l’anno di prima immatricolazione nel sistema universitario italiano e altri dati.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19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794" y="742646"/>
            <a:ext cx="6539536" cy="51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0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562" y="1885950"/>
            <a:ext cx="3952875" cy="3086100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 rot="1317494">
            <a:off x="7687082" y="3798026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1562" y="49720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il candidato dovrà inserire le sue credenziali e cliccare su ‘Accedi’</a:t>
            </a: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4530055" y="3061982"/>
            <a:ext cx="816133" cy="10905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971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071562" y="49720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il </a:t>
            </a:r>
            <a:r>
              <a:rPr lang="it-IT" dirty="0"/>
              <a:t>candidato </a:t>
            </a:r>
            <a:r>
              <a:rPr lang="it-IT" dirty="0" smtClean="0"/>
              <a:t>dovrà inoltrare la domanda cliccando sull’apposito tasto, senza necessità di stampare la domanda. Potrà, poi, procedere al pagamento della prima rata </a:t>
            </a:r>
            <a:r>
              <a:rPr lang="it-IT" dirty="0"/>
              <a:t>attraverso la voce "</a:t>
            </a:r>
            <a:r>
              <a:rPr lang="it-IT" b="1" i="1" dirty="0"/>
              <a:t>Pagamenti</a:t>
            </a:r>
            <a:r>
              <a:rPr lang="it-IT" dirty="0"/>
              <a:t>" presente nel </a:t>
            </a:r>
            <a:r>
              <a:rPr lang="it-IT" dirty="0" smtClean="0"/>
              <a:t>menù.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20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091" y="1342194"/>
            <a:ext cx="9534525" cy="3552825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 rot="7028952">
            <a:off x="4024134" y="4318408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6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ccia in giù 8"/>
          <p:cNvSpPr/>
          <p:nvPr/>
        </p:nvSpPr>
        <p:spPr>
          <a:xfrm rot="20229112">
            <a:off x="4534798" y="3095896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71562" y="4972050"/>
            <a:ext cx="3810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il candidato dovrà cliccare sul link ‘Immatricolazione e Preiscrizione’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3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875" y="1147762"/>
            <a:ext cx="20002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3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ccia in giù 8"/>
          <p:cNvSpPr/>
          <p:nvPr/>
        </p:nvSpPr>
        <p:spPr>
          <a:xfrm rot="19672396">
            <a:off x="2292942" y="3658394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70226" y="589258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Poi cliccare su ‘Immatricolazione’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4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0026" y="2398997"/>
            <a:ext cx="77724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ccia in giù 8"/>
          <p:cNvSpPr/>
          <p:nvPr/>
        </p:nvSpPr>
        <p:spPr>
          <a:xfrm rot="19672396">
            <a:off x="2292942" y="3658394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70226" y="58925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il candidato dovrà scegliere come tipo di domanda di immatricolazione e poi cliccare su ‘Avanti’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5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9181" y="1391123"/>
            <a:ext cx="78295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2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6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177198" y="40821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il candidato dovrà selezionare l’Immatricolazione ai Corsi ad Accesso Programmato e poi cliccare su ‘Avanti’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099" y="998931"/>
            <a:ext cx="4957361" cy="2197275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 rot="11869399">
            <a:off x="3594437" y="2944539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1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7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177198" y="40821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il candidato dovrà selezionare il corso di specializzazione per il sostegno e poi cliccare su ‘Avanti’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848" y="857529"/>
            <a:ext cx="6724650" cy="3009900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 rot="11869399">
            <a:off x="4500448" y="2891494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83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8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177198" y="40821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il candidato dovrà selezionare ancora una volta il corso di specializzazione per il sostegno e poi cliccare su ‘Avanti’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963" y="1050372"/>
            <a:ext cx="5890147" cy="2905128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 rot="11869399">
            <a:off x="3654621" y="3114772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94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5"/>
            <a:ext cx="3524815" cy="6858000"/>
          </a:xfrm>
          <a:prstGeom prst="rect">
            <a:avLst/>
          </a:prstGeom>
        </p:spPr>
      </p:pic>
      <p:pic>
        <p:nvPicPr>
          <p:cNvPr id="1026" name="Immagin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354" y="73971"/>
            <a:ext cx="5286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0318-C152-4C55-9426-6B75778EF4C2}" type="slidenum">
              <a:rPr lang="it-IT" smtClean="0"/>
              <a:t>9</a:t>
            </a:fld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514600" y="575579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dirty="0" smtClean="0"/>
              <a:t>il candidato dovrà verificare che il percorso di studio indicato sia quello per cui ha presentato domanda, poi cliccare su ‘Conferma e </a:t>
            </a:r>
            <a:r>
              <a:rPr lang="it-IT" dirty="0" err="1" smtClean="0"/>
              <a:t>prosegui’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311" y="1018552"/>
            <a:ext cx="6516305" cy="4523851"/>
          </a:xfrm>
          <a:prstGeom prst="rect">
            <a:avLst/>
          </a:prstGeom>
        </p:spPr>
      </p:pic>
      <p:sp>
        <p:nvSpPr>
          <p:cNvPr id="9" name="Freccia in giù 8"/>
          <p:cNvSpPr/>
          <p:nvPr/>
        </p:nvSpPr>
        <p:spPr>
          <a:xfrm rot="4948099">
            <a:off x="6397315" y="4866091"/>
            <a:ext cx="378823" cy="6662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56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4138</TotalTime>
  <Words>497</Words>
  <Application>Microsoft Office PowerPoint</Application>
  <PresentationFormat>Widescreen</PresentationFormat>
  <Paragraphs>43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nicola.iannelli</dc:creator>
  <cp:lastModifiedBy>nicola.iannelli</cp:lastModifiedBy>
  <cp:revision>15</cp:revision>
  <dcterms:created xsi:type="dcterms:W3CDTF">2022-06-27T07:22:48Z</dcterms:created>
  <dcterms:modified xsi:type="dcterms:W3CDTF">2022-07-07T08:49:50Z</dcterms:modified>
</cp:coreProperties>
</file>